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5" r:id="rId3"/>
    <p:sldId id="297" r:id="rId4"/>
    <p:sldId id="354" r:id="rId5"/>
    <p:sldId id="298" r:id="rId6"/>
    <p:sldId id="319" r:id="rId7"/>
    <p:sldId id="355" r:id="rId8"/>
    <p:sldId id="328" r:id="rId9"/>
    <p:sldId id="310" r:id="rId10"/>
    <p:sldId id="350" r:id="rId11"/>
    <p:sldId id="357" r:id="rId12"/>
    <p:sldId id="302" r:id="rId13"/>
    <p:sldId id="345" r:id="rId14"/>
    <p:sldId id="346" r:id="rId15"/>
    <p:sldId id="342" r:id="rId16"/>
    <p:sldId id="347" r:id="rId17"/>
    <p:sldId id="353" r:id="rId18"/>
    <p:sldId id="358" r:id="rId19"/>
    <p:sldId id="304" r:id="rId20"/>
    <p:sldId id="351" r:id="rId21"/>
    <p:sldId id="352" r:id="rId22"/>
    <p:sldId id="359" r:id="rId23"/>
    <p:sldId id="360" r:id="rId24"/>
    <p:sldId id="361" r:id="rId25"/>
    <p:sldId id="362" r:id="rId26"/>
    <p:sldId id="363" r:id="rId27"/>
    <p:sldId id="296" r:id="rId2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92047" autoAdjust="0"/>
  </p:normalViewPr>
  <p:slideViewPr>
    <p:cSldViewPr showGuides="1">
      <p:cViewPr varScale="1">
        <p:scale>
          <a:sx n="72" d="100"/>
          <a:sy n="72" d="100"/>
        </p:scale>
        <p:origin x="946" y="67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 może być realizowany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 dnia ogłoszenia naboru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przy czym termin realizacji projektu założony we wniosku o dofinansowanie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musi zakładać jego rozpoczęcie do końca grudnia 2024 roku oraz zakończyć się maksymalnie do września 2029 roku.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 powinien obejmować minimum jeden rok szkolny.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69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512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>
                <a:latin typeface="+mn-lt"/>
              </a:rPr>
              <a:t>Projekty skierowane do osób fizycznych muszą obejmować osoby mające miejsce zamieszkania w rozumieniu ustawy z dnia 23 kwietnia 1964 r. Kodeks cywilny lub pracujące albo uczące się na terenie województwa pomorskiego.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838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Lista szkół i placówek systemu oświaty oraz ich organów prowadzących uczestniczących w projektach grantowych wskazana zostanie w regulaminie wyboru projektów.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963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pkt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projekt nie obejmuje wsparciem szkół o wynikach egzaminów zewnętrznych poniżej średniej wojewódzkiej. </a:t>
            </a:r>
          </a:p>
          <a:p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pkt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co najmniej połowa szkół objętych wsparciem w projekcie to szkoły o wynikach egzaminów zewnętrznych poniżej średniej wojewódzkiej. </a:t>
            </a:r>
          </a:p>
          <a:p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pkt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projekt obejmuje wsparciem wyłącznie szkoły o wynikach egzaminów zewnętrznych poniżej średniej wojewódzkiej.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848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pkt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projekt przewiduje udział uczniów z doświadczeniem migracji (w tym repatriantów) wraz z działaniami ukierunkowanymi na kształcenie kadr systemu oświaty w kierunku zdobywania lub rozwijania kwalifikacji, kompetencji i umiejętności w zakresie wsparcia tej grupy uczniów.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411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822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>
                <a:latin typeface="+mn-lt"/>
              </a:rPr>
              <a:t>Jednocześnie należy pamiętać że wszystkie wydatki w ramach budżetu podlegają weryfikacji pod kątem ich racjonalności, efektywności i niezbędności.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8281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http://lckziu.pl/wp-content/uploads/2014/09/Zalecenie-Rady-Unii-Europejskiej-w-sprawie-europejskich-ram-jakosci-i-skutecznosci-przygotowania-zawodowego-z-15.03.2018.pdf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1085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39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1225" y="2915741"/>
            <a:ext cx="7920115" cy="2221778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Fundusze Europejskie dla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2021-2027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Specyfika projektów w ramach Działania 5.8. Edukacja ogólna i zawodowa </a:t>
            </a:r>
            <a:endParaRPr lang="pl-PL" sz="2200" dirty="0">
              <a:latin typeface="+mn-lt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9" y="5508028"/>
            <a:ext cx="4032026" cy="433765"/>
          </a:xfrm>
        </p:spPr>
        <p:txBody>
          <a:bodyPr>
            <a:normAutofit fontScale="25000" lnSpcReduction="20000"/>
          </a:bodyPr>
          <a:lstStyle/>
          <a:p>
            <a:r>
              <a:rPr lang="pl-PL" sz="9600" dirty="0">
                <a:latin typeface="+mn-lt"/>
              </a:rPr>
              <a:t>Gdańsk, 29 listopada 2023 roku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1445"/>
            <a:ext cx="8640381" cy="147578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C: Wartość dodana projektu, fakultatywne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835620"/>
            <a:ext cx="8784688" cy="3384377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Tx/>
              <a:buFont typeface="+mj-lt"/>
              <a:buAutoNum type="arabicPeriod" startAt="4"/>
            </a:pPr>
            <a:r>
              <a:rPr lang="pl-PL" sz="2000" b="1" dirty="0">
                <a:latin typeface="+mn-lt"/>
              </a:rPr>
              <a:t>Formuła partnerstwa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</a:t>
            </a:r>
            <a:r>
              <a:rPr lang="pl-PL" sz="2000" dirty="0">
                <a:latin typeface="+mn-lt"/>
              </a:rPr>
              <a:t> zastosowanie formuły partnerstwa, tj. czy projekt jest realizowany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partnerstwie albo partnerstwie organu prowadzącego z co najmniej jednym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z następujących podmiotów: instytucje kultury, organizacje pozarządowe, szkoły wyższe, pracodawcy lub ich organizacje.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Font typeface="+mj-lt"/>
              <a:buAutoNum type="arabicPeriod" startAt="5"/>
            </a:pPr>
            <a:r>
              <a:rPr lang="pl-PL" sz="2000" b="1" dirty="0">
                <a:latin typeface="+mn-lt"/>
              </a:rPr>
              <a:t>Grupa docelowa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</a:t>
            </a:r>
            <a:r>
              <a:rPr lang="pl-PL" sz="2000" dirty="0">
                <a:latin typeface="+mn-lt"/>
              </a:rPr>
              <a:t> dobór grupy docelowej w zakresie, w jakim projekt skierowany jest do uczniów z doświadczeniem migracji (w tym repatriantów).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47CEF3F-DD5E-4E37-B014-4B416A207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338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81" y="251445"/>
            <a:ext cx="8640381" cy="1368153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D: Specyficzne ukierunkowanie projektu, fakultatywne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638"/>
            <a:ext cx="8639293" cy="4968551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60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pl-PL" sz="2000" b="1" dirty="0">
                <a:latin typeface="+mn-lt"/>
              </a:rPr>
              <a:t>Wykorzystanie zasobów lub modeli wypracowanych na poziomie centralnym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czy w  ramach projektu zostaną wykorzystane zasoby dostępne na ZPE lub zostaną wdrożone poniższe modele wypracowane w ramach PO WER (adekwatnie do zakresu wsparcia):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„Przestrzeń Dostępnej Szkoły”;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„Szkoły ćwiczeń”;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„Asystent ucznia o specjalnych potrzebach edukacyjnych”;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w zakresie doradztwa zawodowego.</a:t>
            </a:r>
            <a:endParaRPr lang="pl-PL" sz="2000" b="1" dirty="0">
              <a:latin typeface="+mn-lt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 startAt="2"/>
            </a:pPr>
            <a:r>
              <a:rPr lang="pl-PL" sz="2000" b="1" dirty="0">
                <a:latin typeface="+mn-lt"/>
              </a:rPr>
              <a:t>Krajowe Obszary Strategicznej Interwencji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b="1" dirty="0">
                <a:latin typeface="+mn-lt"/>
              </a:rPr>
              <a:t>Ocenia podlega </a:t>
            </a:r>
            <a:r>
              <a:rPr lang="pl-PL" dirty="0">
                <a:latin typeface="+mn-lt"/>
              </a:rPr>
              <a:t>realizacja projektu na obszarze  miast średnich tracących funkcje społeczno-gospodarcze lub gmin zagrożonych trwałą marginalizacją.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07BBBEC-75E6-48CE-9E4E-8B379BF681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182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1" y="1547589"/>
            <a:ext cx="8649824" cy="5112568"/>
          </a:xfrm>
        </p:spPr>
        <p:txBody>
          <a:bodyPr>
            <a:normAutofit/>
          </a:bodyPr>
          <a:lstStyle/>
          <a:p>
            <a:pPr lvl="0" fontAlgn="base"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Wsparcie dla danej szkoły lub placówki, jej kadry lub uczniów (w tym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z doświadczeniem migracji) jest realizowane w oparciu o </a:t>
            </a:r>
            <a:r>
              <a:rPr lang="pl-PL" sz="2000" b="1" dirty="0">
                <a:latin typeface="+mn-lt"/>
              </a:rPr>
              <a:t>indywidualnie zdiagnozowane potrzeby szkoły lub placówk</a:t>
            </a:r>
            <a:r>
              <a:rPr lang="pl-PL" sz="2000" dirty="0">
                <a:latin typeface="+mn-lt"/>
              </a:rPr>
              <a:t>i, przede wszystkim w kontekście wyrównywania szans edukacyjnych uczniów.</a:t>
            </a:r>
          </a:p>
          <a:p>
            <a:pPr lvl="0" fontAlgn="base"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Zakup sprzętu i wyposażenia </a:t>
            </a:r>
            <a:r>
              <a:rPr lang="pl-PL" sz="2000" dirty="0">
                <a:latin typeface="+mn-lt"/>
              </a:rPr>
              <a:t>nie może stanowić głównego celu projektu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a jedynie służyć do jego osiągnięcia. Ponadto musi wynikać ze zdiagnozowanych potrzeb i być niezbędny do osiągnięcia celu projektu.</a:t>
            </a:r>
          </a:p>
          <a:p>
            <a:pPr fontAlgn="base"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Placówki, które w ramach swoich działań prowadzą do segregacji lub utrzymania segregacji jakiejkolwiek grupy </a:t>
            </a:r>
            <a:r>
              <a:rPr lang="pl-PL" sz="2000" dirty="0" err="1">
                <a:latin typeface="+mn-lt"/>
              </a:rPr>
              <a:t>defaworyzowanej</a:t>
            </a:r>
            <a:r>
              <a:rPr lang="pl-PL" sz="2000" dirty="0">
                <a:latin typeface="+mn-lt"/>
              </a:rPr>
              <a:t> i/lub zagrożonej wykluczeniem społecznym, </a:t>
            </a:r>
            <a:r>
              <a:rPr lang="pl-PL" sz="2000" b="1" dirty="0">
                <a:latin typeface="+mn-lt"/>
              </a:rPr>
              <a:t>nie będą wspierane w zakresie infrastruktury i wyposażenia</a:t>
            </a:r>
            <a:r>
              <a:rPr lang="pl-PL" sz="2000" dirty="0">
                <a:latin typeface="+mn-lt"/>
              </a:rPr>
              <a:t>.</a:t>
            </a:r>
          </a:p>
          <a:p>
            <a:pPr fontAlgn="base"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Projekty realizowane w ramach naboru </a:t>
            </a:r>
            <a:r>
              <a:rPr lang="pl-PL" sz="2000" b="1" dirty="0">
                <a:latin typeface="+mn-lt"/>
              </a:rPr>
              <a:t>nie mogą powielać działań realizowanych na poziomie krajowym</a:t>
            </a:r>
            <a:r>
              <a:rPr lang="pl-PL" sz="2000" dirty="0">
                <a:latin typeface="+mn-lt"/>
              </a:rPr>
              <a:t> (zarówno ze środków EFS+, jak i źródeł krajowych), w szczególności w zakresie rozwoju kompetencji nauczycieli.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D3ED528-A871-4382-B5FE-8E90A60160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10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rozwój u uczniów kompetencji kluczowych (1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196" y="1459233"/>
            <a:ext cx="8640382" cy="55609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+mn-lt"/>
              </a:rPr>
              <a:t>Istotą przygotowania uczniów do podjęcia nauki na dalszych etapach kształcenia,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a także do zatrudnienia jest wyposażenie ich w </a:t>
            </a:r>
            <a:r>
              <a:rPr lang="pl-PL" sz="2000" b="1" dirty="0">
                <a:latin typeface="+mn-lt"/>
              </a:rPr>
              <a:t>kompetencje kluczowe.</a:t>
            </a:r>
          </a:p>
          <a:p>
            <a:pPr marL="0" lvl="0" indent="0">
              <a:buNone/>
            </a:pPr>
            <a:r>
              <a:rPr lang="pl-PL" sz="2000" b="1" dirty="0">
                <a:latin typeface="+mn-lt"/>
              </a:rPr>
              <a:t>Osiem kompetencji kluczowych</a:t>
            </a:r>
            <a:r>
              <a:rPr lang="pl-PL" sz="2000" dirty="0">
                <a:latin typeface="+mn-lt"/>
              </a:rPr>
              <a:t>:  </a:t>
            </a:r>
          </a:p>
          <a:p>
            <a:pPr lvl="1"/>
            <a:r>
              <a:rPr lang="pl-PL" sz="2000" dirty="0">
                <a:latin typeface="+mn-lt"/>
              </a:rPr>
              <a:t>kompetencje w zakresie rozumienia i tworzenia informacji;</a:t>
            </a:r>
          </a:p>
          <a:p>
            <a:pPr lvl="1"/>
            <a:r>
              <a:rPr lang="pl-PL" sz="2000" dirty="0">
                <a:latin typeface="+mn-lt"/>
              </a:rPr>
              <a:t>kompetencje w zakresie wielojęzyczności;</a:t>
            </a:r>
          </a:p>
          <a:p>
            <a:pPr lvl="1"/>
            <a:r>
              <a:rPr lang="pl-PL" sz="2000" dirty="0">
                <a:latin typeface="+mn-lt"/>
              </a:rPr>
              <a:t>kompetencje matematyczne oraz kompetencje w zakresie nauk przyrodniczych, technologii i inżynierii;</a:t>
            </a:r>
          </a:p>
          <a:p>
            <a:pPr lvl="1"/>
            <a:r>
              <a:rPr lang="pl-PL" sz="2000" dirty="0">
                <a:latin typeface="+mn-lt"/>
              </a:rPr>
              <a:t>kompetencje cyfrowe;</a:t>
            </a:r>
          </a:p>
          <a:p>
            <a:pPr lvl="1"/>
            <a:r>
              <a:rPr lang="pl-PL" sz="2000" dirty="0">
                <a:latin typeface="+mn-lt"/>
              </a:rPr>
              <a:t>kompetencje osobiste, społeczne i w zakresie umiejętności uczenia się;</a:t>
            </a:r>
          </a:p>
          <a:p>
            <a:pPr lvl="1"/>
            <a:r>
              <a:rPr lang="pl-PL" sz="2000" dirty="0">
                <a:latin typeface="+mn-lt"/>
              </a:rPr>
              <a:t>kompetencje obywatelskie;</a:t>
            </a:r>
          </a:p>
          <a:p>
            <a:pPr lvl="1"/>
            <a:r>
              <a:rPr lang="pl-PL" sz="2000" dirty="0">
                <a:latin typeface="+mn-lt"/>
              </a:rPr>
              <a:t>kompetencje w zakresie przedsiębiorczości;</a:t>
            </a:r>
          </a:p>
          <a:p>
            <a:pPr lvl="1"/>
            <a:r>
              <a:rPr lang="pl-PL" sz="2000" dirty="0">
                <a:latin typeface="+mn-lt"/>
              </a:rPr>
              <a:t>kompetencje w zakresie świadomości i ekspresji kulturalnej.</a:t>
            </a:r>
          </a:p>
          <a:p>
            <a:pPr marL="0" indent="0">
              <a:lnSpc>
                <a:spcPts val="2500"/>
              </a:lnSpc>
              <a:buNone/>
            </a:pPr>
            <a:r>
              <a:rPr lang="pl-PL" sz="2000" dirty="0">
                <a:latin typeface="+mn-lt"/>
              </a:rPr>
              <a:t>Realizowane będą wyłącznie projekty zawierające aktualną </a:t>
            </a:r>
            <a:r>
              <a:rPr lang="pl-PL" sz="2000" b="1" dirty="0">
                <a:latin typeface="+mn-lt"/>
              </a:rPr>
              <a:t>diagnozę </a:t>
            </a:r>
            <a:r>
              <a:rPr lang="pl-PL" sz="2000" dirty="0">
                <a:latin typeface="+mn-lt"/>
              </a:rPr>
              <a:t>w zakresie edukacji ogólnej oraz obejmujące </a:t>
            </a:r>
            <a:r>
              <a:rPr lang="pl-PL" sz="2000" b="1" dirty="0">
                <a:latin typeface="+mn-lt"/>
              </a:rPr>
              <a:t>minimum jeden rok szkolny</a:t>
            </a:r>
            <a:r>
              <a:rPr lang="pl-PL" sz="2000" dirty="0">
                <a:latin typeface="+mn-lt"/>
              </a:rPr>
              <a:t>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DD93DB7-2E93-4068-B378-93C8E9117F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401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rozwój u uczniów kompetencji kluczowych (2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586" y="1385478"/>
            <a:ext cx="9103848" cy="576284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pl-PL" sz="2400" dirty="0">
                <a:latin typeface="+mn-lt"/>
              </a:rPr>
              <a:t>Działania w ramach kompleksowego przedsięwzięcia organów uwzględniają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w szczególności:</a:t>
            </a:r>
          </a:p>
          <a:p>
            <a:pPr marL="446088" lvl="1" indent="-250825"/>
            <a:r>
              <a:rPr lang="pl-PL" sz="2400" dirty="0">
                <a:latin typeface="+mn-lt"/>
              </a:rPr>
              <a:t>indywidualne potrzeby rozwojowe i edukacyjne oraz możliwości psychofizyczne uczniów;</a:t>
            </a:r>
          </a:p>
          <a:p>
            <a:pPr marL="446088" lvl="1" indent="-250825"/>
            <a:r>
              <a:rPr lang="pl-PL" sz="2400" dirty="0">
                <a:latin typeface="+mn-lt"/>
              </a:rPr>
              <a:t>kształtowanie jednocześnie wielu kompetencji kluczowych;</a:t>
            </a:r>
          </a:p>
          <a:p>
            <a:pPr marL="446088" lvl="1" indent="-250825"/>
            <a:r>
              <a:rPr lang="pl-PL" sz="2400" dirty="0">
                <a:latin typeface="+mn-lt"/>
              </a:rPr>
              <a:t>kształtowanie i rozwijanie kompetencji cyfrowych;</a:t>
            </a:r>
          </a:p>
          <a:p>
            <a:pPr marL="446088" lvl="1" indent="-250825"/>
            <a:r>
              <a:rPr lang="pl-PL" sz="2400" dirty="0">
                <a:latin typeface="+mn-lt"/>
              </a:rPr>
              <a:t>wykorzystywanie nowoczesnych pomocy dydaktycznych wspierających proces nauczania i uczenia się m.in. narzędzia do nauczania przedmiotów przyrodniczych;</a:t>
            </a:r>
          </a:p>
          <a:p>
            <a:pPr marL="446088" lvl="1" indent="-250825"/>
            <a:r>
              <a:rPr lang="pl-PL" sz="2400" dirty="0">
                <a:latin typeface="+mn-lt"/>
              </a:rPr>
              <a:t>poszerzanie oferty zajęć z wykorzystywaniem potencjału różnych podmiotów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(m.in. instytucji kultury, szkół wyższych, organizacji pozarządowych, pracodawców lub ich organizacji);</a:t>
            </a:r>
          </a:p>
          <a:p>
            <a:pPr marL="446088" lvl="1" indent="-250825"/>
            <a:r>
              <a:rPr lang="pl-PL" sz="2400" dirty="0">
                <a:latin typeface="+mn-lt"/>
              </a:rPr>
              <a:t>działania uwzględniające wyzwania cywilizacyjne, dotyczące budowania tożsamości regionalnej, w tym służące zachowaniu i rozwojowi języka regionalnego (kaszubskiego), odwołujące się do nadmorskiego położenia regionu (np. edukacja morska i wodna) oraz wykorzystujące edukację kulturową;</a:t>
            </a:r>
          </a:p>
          <a:p>
            <a:pPr marL="446088" lvl="1" indent="-250825"/>
            <a:r>
              <a:rPr lang="pl-PL" sz="2400" dirty="0">
                <a:latin typeface="+mn-lt"/>
              </a:rPr>
              <a:t>wsparcie psychologiczno-pedagogiczne.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535464F-DA01-4C32-952C-A7169F03BF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90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213079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rozwój u uczniów kompetencji kluczowych (3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3" y="1232768"/>
            <a:ext cx="9433048" cy="594007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pl-PL" sz="2000" dirty="0">
                <a:latin typeface="+mn-lt"/>
              </a:rPr>
              <a:t>Wsparcie kształtowania i rozwijania u uczniów kompetencji kluczowych może objąć w szczególności:</a:t>
            </a:r>
          </a:p>
          <a:p>
            <a:pPr marL="363538" lvl="0" indent="-363538">
              <a:lnSpc>
                <a:spcPts val="2200"/>
              </a:lnSpc>
            </a:pPr>
            <a:r>
              <a:rPr lang="pl-PL" sz="2000" dirty="0">
                <a:latin typeface="+mn-lt"/>
              </a:rPr>
              <a:t>realizację dodatkowych zajęć dydaktyczno-wyrównawczych służących wyrównywaniu dysproporcji edukacyjnych w trakcie procesu kształcenia dla uczniów mających trudności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spełnianiu wymagań edukacyjnych, wynikających z podstawy programowej kształcenia ogólnego dla danego etapu edukacyjnego;</a:t>
            </a:r>
          </a:p>
          <a:p>
            <a:pPr marL="363538" lvl="0" indent="-363538">
              <a:lnSpc>
                <a:spcPts val="2200"/>
              </a:lnSpc>
            </a:pPr>
            <a:r>
              <a:rPr lang="pl-PL" sz="2000" dirty="0">
                <a:latin typeface="+mn-lt"/>
              </a:rPr>
              <a:t>realizację różnych form rozwijających uzdolnienia;</a:t>
            </a:r>
          </a:p>
          <a:p>
            <a:pPr marL="363538" lvl="0" indent="-363538">
              <a:lnSpc>
                <a:spcPts val="2200"/>
              </a:lnSpc>
            </a:pPr>
            <a:r>
              <a:rPr lang="pl-PL" sz="2000" dirty="0">
                <a:latin typeface="+mn-lt"/>
              </a:rPr>
              <a:t>wdrożenie nowych form i programów nauczania; </a:t>
            </a:r>
          </a:p>
          <a:p>
            <a:pPr marL="363538" lvl="0" indent="-363538">
              <a:lnSpc>
                <a:spcPts val="2200"/>
              </a:lnSpc>
            </a:pPr>
            <a:r>
              <a:rPr lang="pl-PL" sz="2000" dirty="0">
                <a:latin typeface="+mn-lt"/>
              </a:rPr>
              <a:t>tworzenie i realizacja zajęć w klasach o nowatorskich rozwiązaniach programowych, organizacyjnych lub metodycznych;</a:t>
            </a:r>
          </a:p>
          <a:p>
            <a:pPr marL="363538" lvl="0" indent="-363538">
              <a:lnSpc>
                <a:spcPts val="2200"/>
              </a:lnSpc>
            </a:pPr>
            <a:r>
              <a:rPr lang="pl-PL" sz="2000" dirty="0">
                <a:latin typeface="+mn-lt"/>
              </a:rPr>
              <a:t>organizację kółek zainteresowań, warsztatów, laboratoriów dla uczniów;</a:t>
            </a:r>
          </a:p>
          <a:p>
            <a:pPr marL="363538" lvl="0" indent="-363538">
              <a:lnSpc>
                <a:spcPts val="2200"/>
              </a:lnSpc>
            </a:pPr>
            <a:r>
              <a:rPr lang="pl-PL" sz="2000" dirty="0">
                <a:latin typeface="+mn-lt"/>
              </a:rPr>
              <a:t>doradztwo zawodowe uwzględniające aspekty przełamywania stereotypów płciowych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wyborze zawodu oraz promocję kierunków z obszaru STEM, szczególnie wśród dziewcząt;</a:t>
            </a:r>
          </a:p>
          <a:p>
            <a:pPr marL="363538" lvl="0" indent="-363538">
              <a:lnSpc>
                <a:spcPts val="2200"/>
              </a:lnSpc>
            </a:pPr>
            <a:r>
              <a:rPr lang="pl-PL" sz="2000" dirty="0">
                <a:latin typeface="+mn-lt"/>
              </a:rPr>
              <a:t>nawiązywanie współpracy z otoczeniem zewnętrznym szkoły lub placówki systemu oświaty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(w tym m. in.: przedsiębiorcami, zrzeszeniami przedsiębiorców);</a:t>
            </a:r>
          </a:p>
          <a:p>
            <a:pPr marL="363538" lvl="0" indent="-363538">
              <a:lnSpc>
                <a:spcPts val="2200"/>
              </a:lnSpc>
            </a:pPr>
            <a:r>
              <a:rPr lang="pl-PL" sz="2000" dirty="0">
                <a:latin typeface="+mn-lt"/>
              </a:rPr>
              <a:t>realizację zajęć organizowanych poza lekcjami lub poza szkołą.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72CA761-175E-4B1D-9A5D-F80F720DF6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756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latin typeface="+mn-lt"/>
              </a:rPr>
              <a:t>doradztwo zawodowe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61" y="1511566"/>
            <a:ext cx="9001608" cy="54006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+mn-lt"/>
              </a:rPr>
              <a:t>Doradztwo zawodowe powinno obejmować:</a:t>
            </a:r>
          </a:p>
          <a:p>
            <a:pPr marL="755650" lvl="1" indent="-485775"/>
            <a:r>
              <a:rPr lang="pl-PL" sz="2000" dirty="0">
                <a:latin typeface="+mn-lt"/>
              </a:rPr>
              <a:t>identyfikację zainteresowań, uzdolnień, predyspozycji zawodowych uczniów, w tym możliwościami psychofizycznych związanych z wyborem zawodu lub kolejnego etapu edukacyjnego;</a:t>
            </a:r>
          </a:p>
          <a:p>
            <a:pPr marL="755650" lvl="1" indent="-485775"/>
            <a:r>
              <a:rPr lang="pl-PL" sz="2000" dirty="0">
                <a:latin typeface="+mn-lt"/>
              </a:rPr>
              <a:t>rozwijanie u uczniów kompetencji kluczowych</a:t>
            </a:r>
          </a:p>
          <a:p>
            <a:pPr marL="755650" lvl="1" indent="-485775"/>
            <a:r>
              <a:rPr lang="pl-PL" sz="2000" dirty="0">
                <a:latin typeface="+mn-lt"/>
              </a:rPr>
              <a:t>rozwijanie umiejętności społecznych, w tym pracy zespołowej, a także innych kompetencji wymaganych od pracownika; </a:t>
            </a:r>
          </a:p>
          <a:p>
            <a:pPr marL="755650" lvl="1" indent="-485775"/>
            <a:r>
              <a:rPr lang="pl-PL" sz="2000" dirty="0">
                <a:latin typeface="+mn-lt"/>
              </a:rPr>
              <a:t>planowanie przez uczniów własnej ścieżki edukacyjnej lub zawodowej, opartej na umiejętności poszukiwania informacji o zawodach i sytuacji na rynku pracy,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a także o ofertach kształcenia na kolejnych etapach edukacyjnych.</a:t>
            </a: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Działania podejmowane w ramach doradztwa zawodowego powinny na trwałe wejść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do praktyki szkolnej oraz odpowiadać obecnym i przyszłym potrzebom uczniów.</a:t>
            </a: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W ramach projektów EFS+ można powołać doradcę zawodowego – konsultanta powiatowego, którego zadaniem jest m.in. tworzenie i koordynowanie sieci doradców zawodowych ze szkół znajdujących się na obszarze powiatu. </a:t>
            </a:r>
            <a:endParaRPr lang="pl-PL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A910796-5408-48A3-BFA0-8C8CFC3B5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583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368152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latin typeface="+mn-lt"/>
              </a:rPr>
              <a:t>doskonalenie zawodowe kadr szkół i placówek systemu oświaty (1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562" y="1875072"/>
            <a:ext cx="8808840" cy="478508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dirty="0">
                <a:latin typeface="+mn-lt"/>
              </a:rPr>
              <a:t>Podstawowym założeniem doskonalenia zawodowego nauczycieli oraz kadry szkół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i placówek systemu oświaty jest </a:t>
            </a:r>
            <a:r>
              <a:rPr lang="pl-PL" sz="2000" b="1" dirty="0">
                <a:latin typeface="+mn-lt"/>
              </a:rPr>
              <a:t>komplementarność</a:t>
            </a:r>
            <a:r>
              <a:rPr lang="pl-PL" sz="2000" dirty="0">
                <a:latin typeface="+mn-lt"/>
              </a:rPr>
              <a:t> działań wspierających nauczycieli z działaniami skierowanymi do uczniów, w szczególności uczniów ze specjalnymi potrzebami rozwojowymi i edukacyjnymi. </a:t>
            </a:r>
          </a:p>
          <a:p>
            <a:pPr marL="0" lv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Zakres wsparcia powinien obejmować w szczególności kształtowanie systemu wartości i postaw zawodowych, przygotowujących do pracy z dziećmi i młodzieżą ze specjalnymi potrzebami rozwojowymi i edukacyjnymi. Dotyczy to w szczególności rozpoznawania i zaspokajania </a:t>
            </a:r>
            <a:r>
              <a:rPr lang="pl-PL" sz="2000" b="1" dirty="0">
                <a:latin typeface="+mn-lt"/>
              </a:rPr>
              <a:t>indywidualnych potrzeb rozwojowych i edukacyjnych uczniów </a:t>
            </a:r>
            <a:r>
              <a:rPr lang="pl-PL" sz="2000" dirty="0">
                <a:latin typeface="+mn-lt"/>
              </a:rPr>
              <a:t>oraz rozpoznawania indywidualnych możliwości psychofizycznych i czynników środowiskowych, wpływających na jego funkcjonowanie. Wsparcie to służy tworzeniu w placówkach ogólnodostępnych warunków do edukacji uczniów ze specjalnymi potrzebami rozwojowymi i edukacyjnymi, w tym z różnymi rodzajami niepełnosprawności.</a:t>
            </a:r>
          </a:p>
          <a:p>
            <a:pPr marL="0" lvl="0" indent="0">
              <a:buNone/>
            </a:pPr>
            <a:endParaRPr lang="pl-PL" sz="2000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9803ADF-4F7C-46A4-A7A0-C86D5C86D5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69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368152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b="0" dirty="0">
                <a:latin typeface="+mn-lt"/>
              </a:rPr>
              <a:t>- </a:t>
            </a:r>
            <a:r>
              <a:rPr lang="pl-PL" dirty="0">
                <a:latin typeface="+mn-lt"/>
              </a:rPr>
              <a:t>doskonalenie zawodowe kadr szkół i placówek systemu oświaty (2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979637"/>
            <a:ext cx="8639485" cy="4536504"/>
          </a:xfrm>
        </p:spPr>
        <p:txBody>
          <a:bodyPr>
            <a:noAutofit/>
          </a:bodyPr>
          <a:lstStyle/>
          <a:p>
            <a:pPr lvl="0"/>
            <a:r>
              <a:rPr lang="pl-PL" sz="2000" dirty="0">
                <a:latin typeface="+mn-lt"/>
              </a:rPr>
              <a:t>Zakres wsparcia na rzecz nauczycieli dotyczy w szczególności:</a:t>
            </a:r>
          </a:p>
          <a:p>
            <a:pPr marL="623888" lvl="1" indent="-309563"/>
            <a:r>
              <a:rPr lang="pl-PL" sz="2000" dirty="0">
                <a:latin typeface="+mn-lt"/>
              </a:rPr>
              <a:t>doskonalenia zawodowego w zakresie kształtowania kompetencji kluczowych uczniów;</a:t>
            </a:r>
          </a:p>
          <a:p>
            <a:pPr marL="623888" lvl="1" indent="-309563"/>
            <a:r>
              <a:rPr lang="pl-PL" sz="2000" dirty="0">
                <a:latin typeface="+mn-lt"/>
              </a:rPr>
              <a:t>realizacji zindywidualizowanego procesu kształcenia;</a:t>
            </a:r>
          </a:p>
          <a:p>
            <a:pPr marL="623888" lvl="1" indent="-309563"/>
            <a:r>
              <a:rPr lang="pl-PL" sz="2000" dirty="0">
                <a:latin typeface="+mn-lt"/>
              </a:rPr>
              <a:t>wykorzystywania technologii komunikacyjno-informacyjnych w procesie nauczania (wsparcie komplementarne do interwencji prowadzonej na poziomie krajowym);</a:t>
            </a:r>
          </a:p>
          <a:p>
            <a:pPr marL="623888" lvl="1" indent="-309563"/>
            <a:r>
              <a:rPr lang="pl-PL" sz="2000" dirty="0">
                <a:latin typeface="+mn-lt"/>
              </a:rPr>
              <a:t>doskonalenia kompetencji lub kwalifikacji do pracy z uczniami, w tym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z uczniami ze specjalnymi potrzebami rozwojowymi i edukacyjnymi oraz w zakresie współpracy nauczycieli z rodzicami/opiekunami prawnymi, w tym radzenia sobie w sytuacjach trudnych;</a:t>
            </a:r>
          </a:p>
          <a:p>
            <a:pPr marL="623888" lvl="1" indent="-309563"/>
            <a:r>
              <a:rPr lang="pl-PL" sz="2000" dirty="0">
                <a:latin typeface="+mn-lt"/>
              </a:rPr>
              <a:t>doskonalenia kompetencji lub kwalifikacji nauczycieli w zakresie stosowania aktywizujących metod i technik nauczania.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B4E8C32-B484-41FE-A4CC-C460E78F86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610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287069"/>
            <a:ext cx="8640381" cy="1368152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latin typeface="+mn-lt"/>
              </a:rPr>
              <a:t>doskonalenie zawodowe kadr szkół i placówek systemu oświaty (3 z 3)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691606"/>
            <a:ext cx="9217024" cy="554461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dirty="0">
                <a:latin typeface="+mn-lt"/>
              </a:rPr>
              <a:t>Wsparcie w obszarze doskonalenia zawodowego nauczycieli/przedstawicieli kadry  szkół i placówek oświaty może odbywać się w szczególności poprzez:</a:t>
            </a:r>
          </a:p>
          <a:p>
            <a:pPr lvl="1"/>
            <a:r>
              <a:rPr lang="pl-PL" dirty="0">
                <a:latin typeface="+mn-lt"/>
              </a:rPr>
              <a:t>kursy i szkolenia doskonalące (teoretyczne i praktyczne);</a:t>
            </a:r>
          </a:p>
          <a:p>
            <a:pPr lvl="1"/>
            <a:r>
              <a:rPr lang="pl-PL" dirty="0">
                <a:latin typeface="+mn-lt"/>
              </a:rPr>
              <a:t>studia podyplomowe;</a:t>
            </a:r>
          </a:p>
          <a:p>
            <a:pPr lvl="1"/>
            <a:r>
              <a:rPr lang="pl-PL" dirty="0">
                <a:latin typeface="+mn-lt"/>
              </a:rPr>
              <a:t>wspieranie istniejących, budowanie nowych i moderowanie sieci współpracy i samokształcenia nauczycieli;</a:t>
            </a:r>
          </a:p>
          <a:p>
            <a:pPr lvl="1"/>
            <a:r>
              <a:rPr lang="pl-PL" dirty="0">
                <a:latin typeface="+mn-lt"/>
              </a:rPr>
              <a:t>realizację w szkołach i placówkach systemu oświaty programów wspomagania;</a:t>
            </a:r>
          </a:p>
          <a:p>
            <a:pPr lvl="1"/>
            <a:r>
              <a:rPr lang="pl-PL" dirty="0">
                <a:latin typeface="+mn-lt"/>
              </a:rPr>
              <a:t>staże i praktyki nauczycieli realizowane we współpracy z instytucjami wspomagającymi;</a:t>
            </a:r>
          </a:p>
          <a:p>
            <a:pPr lvl="1"/>
            <a:r>
              <a:rPr lang="pl-PL" dirty="0">
                <a:latin typeface="+mn-lt"/>
              </a:rPr>
              <a:t>współpracę ze specjalistycznymi ośrodkami, np.: specjalnymi ośrodkami szkolno-wychowawczymi, poradniami psychologiczno-pedagogicznymi, szkołami kształcącymi dzieci i młodzież z niepełnosprawnościami;</a:t>
            </a:r>
          </a:p>
          <a:p>
            <a:pPr lvl="1"/>
            <a:r>
              <a:rPr lang="pl-PL" dirty="0">
                <a:latin typeface="+mn-lt"/>
              </a:rPr>
              <a:t>w ramach wsparcia na rzecz doskonalenia kompetencji lub kwalifikacji zawodowych nauczycieli zalecane są działania służące poprawie kompetencji lub kwalifikacji w zakresie m.in. pedagogiki specjalnej.</a:t>
            </a:r>
          </a:p>
          <a:p>
            <a:pPr marL="0" indent="0">
              <a:buNone/>
            </a:pPr>
            <a:r>
              <a:rPr lang="pl-PL" dirty="0">
                <a:latin typeface="+mn-lt"/>
              </a:rPr>
              <a:t>Katalog wsparcia jest otwarty - w gestii wnioskodawcy pozostaje planowanie kompleksowych form wsparcia oraz wydatków z nimi związanych. </a:t>
            </a:r>
            <a:endParaRPr lang="pl-PL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B4E8C32-B484-41FE-A4CC-C460E78F86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989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425" y="467469"/>
            <a:ext cx="8352831" cy="792087"/>
          </a:xfrm>
        </p:spPr>
        <p:txBody>
          <a:bodyPr>
            <a:no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podstawowe informacje o naborze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425" y="1907629"/>
            <a:ext cx="8105905" cy="3384376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Ogłoszenie naboru – 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16 listopada 2023 roku</a:t>
            </a:r>
            <a:endParaRPr lang="pl-PL" sz="2400" b="1" dirty="0">
              <a:latin typeface="+mn-lt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Rozpoczęcie naboru – 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17 listopada 2023 roku</a:t>
            </a:r>
            <a:endParaRPr lang="pl-PL" sz="2400" dirty="0">
              <a:solidFill>
                <a:prstClr val="black"/>
              </a:solidFill>
              <a:latin typeface="+mn-lt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Zakończenie naboru – 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17 stycznia 2024 roku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Alokacja (środki UE i budżetu państwa): </a:t>
            </a:r>
            <a:r>
              <a:rPr lang="pl-PL" sz="2400" b="1" dirty="0">
                <a:latin typeface="+mn-lt"/>
              </a:rPr>
              <a:t>105 587 749,64 PLN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Wkład własny - </a:t>
            </a:r>
            <a:r>
              <a:rPr lang="pl-PL" sz="2400" b="1" dirty="0">
                <a:latin typeface="+mn-lt"/>
              </a:rPr>
              <a:t>10% wartości projektu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Cross-</a:t>
            </a:r>
            <a:r>
              <a:rPr lang="pl-PL" sz="2400" dirty="0" err="1">
                <a:latin typeface="+mn-lt"/>
              </a:rPr>
              <a:t>financing</a:t>
            </a:r>
            <a:r>
              <a:rPr lang="pl-PL" sz="2400" dirty="0">
                <a:latin typeface="+mn-lt"/>
              </a:rPr>
              <a:t> – </a:t>
            </a:r>
            <a:r>
              <a:rPr lang="pl-PL" sz="2400" b="1" dirty="0">
                <a:latin typeface="+mn-lt"/>
              </a:rPr>
              <a:t>40%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FEBE791-BA8A-4D34-95F9-2720655254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603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wsparcie dla rodziców/opiekunów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907629"/>
            <a:ext cx="8735200" cy="2376264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pl-PL" sz="2000" dirty="0">
                <a:latin typeface="+mn-lt"/>
              </a:rPr>
              <a:t>Możliwe jest realizowanie wsparcia dla </a:t>
            </a:r>
            <a:r>
              <a:rPr lang="pl-PL" sz="2000" b="1" dirty="0">
                <a:latin typeface="+mn-lt"/>
              </a:rPr>
              <a:t>rodziców/opiekunów prawnych </a:t>
            </a:r>
            <a:r>
              <a:rPr lang="pl-PL" sz="2000" dirty="0">
                <a:latin typeface="+mn-lt"/>
              </a:rPr>
              <a:t>uczniów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zakresie wynikającym z przeprowadzonej diagnozy, poprzez m.in. zwiększenie świadomości w zakresie właściwego wspierania edukacji i rozwoju, umiejętnego reagowania na pojawiające się problemy w tym zakresie oraz motywowania swoich dzieci do rozwijania pasji i zainteresowań.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3AC404-951E-4DE0-831A-13746A7468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746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79770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diagnoza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511605"/>
            <a:ext cx="8640382" cy="500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Działania zaplanowane przez organ prowadzący szkoły lub placówki systemu oświaty, powinny dotyczyć polityki danego organu w obszarze pracy tych szkół lub placówek i przyczynić się do jakościowych zmian w funkcjonowaniu szkół i placówek systemu oświaty, a także </a:t>
            </a:r>
            <a:r>
              <a:rPr lang="pl-PL" sz="2000" b="1" dirty="0">
                <a:latin typeface="+mn-lt"/>
              </a:rPr>
              <a:t>wynikać z diagnozy potrzeb edukacyjnych</a:t>
            </a:r>
            <a:r>
              <a:rPr lang="pl-PL" sz="2000" dirty="0">
                <a:latin typeface="+mn-lt"/>
              </a:rPr>
              <a:t>, sformułowanej na podstawie analizy indywidualnej sytuacji szkół lub placówek systemu oświaty uwzględniającej dydaktyczne, wychowawcze i opiekuńcze potrzeby rozwojowe uczniów oraz wynikający z tych potrzeb zakres wsparcia nauczycieli.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Diagnoza powinna być sporządzona w </a:t>
            </a:r>
            <a:r>
              <a:rPr lang="pl-PL" sz="2000" b="1" dirty="0">
                <a:latin typeface="+mn-lt"/>
              </a:rPr>
              <a:t>formie pisemnej</a:t>
            </a:r>
            <a:r>
              <a:rPr lang="pl-PL" sz="2000" dirty="0">
                <a:latin typeface="+mn-lt"/>
              </a:rPr>
              <a:t>, a wnioski z diagnozy,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z przywołaniem danych wynikających z diagnozy oraz źródeł ich pozyskania powinny zostać zawarte we wniosku o dofinansowanie. 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Na wezwanie Instytucji Zarządzającej FEP 2021-2027 Wnioskodawca jest zobowiązany do udostępnienia diagnozy w formie pisemnej.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908297A-C8A0-4701-BFC6-6C0ECBAA5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213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61" y="364527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diagnoza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619597"/>
            <a:ext cx="8640382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Analiza powinna w szczególności określać:</a:t>
            </a:r>
          </a:p>
          <a:p>
            <a:pPr lvl="1"/>
            <a:r>
              <a:rPr lang="pl-PL" sz="2000" dirty="0">
                <a:latin typeface="+mn-lt"/>
              </a:rPr>
              <a:t>potrzeby uczniów w zakresie ich lepszego przygotowania do dalszych etapów kształcenia i poruszania się na rynku pracy, w szczególności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obszarach dotyczących kształtowania kompetencji kluczowych;</a:t>
            </a:r>
          </a:p>
          <a:p>
            <a:pPr lvl="1"/>
            <a:r>
              <a:rPr lang="pl-PL" sz="2000" dirty="0">
                <a:latin typeface="+mn-lt"/>
              </a:rPr>
              <a:t>potrzeb nauczycieli oraz przedstawicieli kadry szkół i placówek oświaty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zakresie doskonalenia kompetencji kluczowych uczniów;</a:t>
            </a:r>
          </a:p>
          <a:p>
            <a:pPr lvl="1"/>
            <a:r>
              <a:rPr lang="pl-PL" sz="2000" dirty="0">
                <a:latin typeface="+mn-lt"/>
              </a:rPr>
              <a:t>potrzeb szkoły lub placówki systemu oświaty dotyczące wyposażenia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pomoce dydaktyczne,  specjalistycznego sprzętu lub narzędzia, dostosowanych do rozpoznawania potrzeb rozwojowych i edukacyjnych;</a:t>
            </a:r>
          </a:p>
          <a:p>
            <a:pPr lvl="1"/>
            <a:r>
              <a:rPr lang="pl-PL" sz="2000" dirty="0">
                <a:latin typeface="+mn-lt"/>
              </a:rPr>
              <a:t>potrzeby w zakresie wspomagania rozwoju uczniów o specjalnych potrzebach edukacyjnych.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908297A-C8A0-4701-BFC6-6C0ECBAA5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369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85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(1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853" y="1475221"/>
            <a:ext cx="8640382" cy="5544616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pl-PL" sz="6200" b="1" dirty="0">
                <a:latin typeface="+mn-lt"/>
              </a:rPr>
              <a:t>Obowiązkowo</a:t>
            </a:r>
            <a:r>
              <a:rPr lang="pl-PL" sz="6200" dirty="0">
                <a:latin typeface="+mn-lt"/>
              </a:rPr>
              <a:t> we wniosku o dofinansowanie projektu należy określić wartości docelowe dla poniższych wskaźników produktu i rezultatu bezpośredniego: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6200" b="1" dirty="0">
                <a:latin typeface="+mn-lt"/>
              </a:rPr>
              <a:t>Wskaźniki produktu:</a:t>
            </a:r>
            <a:endParaRPr lang="pl-PL" sz="6200" dirty="0">
              <a:latin typeface="+mn-lt"/>
            </a:endParaRP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 szkół i placówek systemu oświaty prowadzących kształcenie ogólne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 i słuchaczy szkół i placówek kształcenia zawodowego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przedstawicieli kadry szkół i placówek systemu oświaty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dzieci/uczniów o specjalnych potrzebach rozwojowych i edukacyjnych, objętych wsparciem (osoby).</a:t>
            </a:r>
          </a:p>
          <a:p>
            <a:pPr marL="252000" lvl="2" indent="-252000">
              <a:spcBef>
                <a:spcPts val="1202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6200" b="1" dirty="0">
                <a:latin typeface="+mn-lt"/>
              </a:rPr>
              <a:t>Wskaźniki rezultatu bezpośredniego:</a:t>
            </a:r>
            <a:endParaRPr lang="pl-PL" sz="6200" dirty="0">
              <a:latin typeface="+mn-lt"/>
            </a:endParaRPr>
          </a:p>
          <a:p>
            <a:pPr marL="788988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uczniów, którzy nabyli kwalifikacje po opuszczeniu programu (osoby);</a:t>
            </a:r>
          </a:p>
          <a:p>
            <a:pPr marL="788988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przedstawicieli kadry szkół i placówek systemu oświaty, którzy uzyskali kwalifikacje po opuszczeniu programu (osoby).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01851F1-A578-4635-88CA-32BD41987C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75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(2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454"/>
            <a:ext cx="8928703" cy="540071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b="1" dirty="0">
                <a:latin typeface="+mn-lt"/>
              </a:rPr>
              <a:t>W  zależności od specyfiki grupy docelowej i planowanych form wsparcia</a:t>
            </a:r>
            <a:r>
              <a:rPr lang="pl-PL" sz="2000" dirty="0">
                <a:latin typeface="+mn-lt"/>
              </a:rPr>
              <a:t>, </a:t>
            </a:r>
            <a:r>
              <a:rPr lang="pl-PL" sz="2000" b="1" dirty="0">
                <a:latin typeface="+mn-lt"/>
              </a:rPr>
              <a:t>Wnioskodawca zobligowany jest do wskazania </a:t>
            </a:r>
            <a:r>
              <a:rPr lang="pl-PL" sz="2000" dirty="0">
                <a:latin typeface="+mn-lt"/>
              </a:rPr>
              <a:t>we wniosku o dofinansowanie projektu </a:t>
            </a:r>
            <a:r>
              <a:rPr lang="pl-PL" sz="2000" b="1" dirty="0">
                <a:latin typeface="+mn-lt"/>
              </a:rPr>
              <a:t>adekwatnych wskaźników produktu i/lub rezultatu bezpośredniego</a:t>
            </a:r>
            <a:r>
              <a:rPr lang="pl-PL" sz="2000" dirty="0">
                <a:latin typeface="+mn-lt"/>
              </a:rPr>
              <a:t>,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do osiągnięcia których przyczyni się realizacja projektu, w zakresie wskaźników: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 produktu: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szkół i placówek systemu oświaty objętych wsparciem (podmioty);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dzieci lub uczniów o specjalnych potrzebach rozwojowych i edukacyjnych, którzy zostali objęci usługami asystenta (osoby);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obiektów edukacyjnych dostosowanych do potrzeb osób z niepełnosprawnościami (sztuki);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ogólnodostępnych szkół i placówek systemu oświaty objętych wsparciem w zakresie edukacji włączającej (sztuki);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uczniów uczestniczących w doradztwie zawodowym (osoby);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przedstawicieli kadr szkół i placówek systemu oświaty objętych wsparciem świadczonym przez szkoły ćwiczeń (osoby).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2D6EB92-8DEB-4ADD-B5CD-321905946A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398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95461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(3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736642"/>
            <a:ext cx="8640382" cy="3195323"/>
          </a:xfrm>
        </p:spPr>
        <p:txBody>
          <a:bodyPr>
            <a:normAutofit/>
          </a:bodyPr>
          <a:lstStyle/>
          <a:p>
            <a:pPr marL="0" lvl="0" indent="0">
              <a:spcBef>
                <a:spcPts val="551"/>
              </a:spcBef>
              <a:buNone/>
            </a:pPr>
            <a:r>
              <a:rPr lang="pl-PL" sz="2000" b="1" dirty="0">
                <a:latin typeface="+mn-lt"/>
              </a:rPr>
              <a:t>Wnioskodawca zobowiązany jest także do wykazania </a:t>
            </a:r>
            <a:r>
              <a:rPr lang="pl-PL" sz="2000" dirty="0">
                <a:latin typeface="+mn-lt"/>
              </a:rPr>
              <a:t>we wniosku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o dofinansowanie projektu, a następnie do monitorowania na etapie realizacji projektu na podstawie składanych wniosków o płatność, poniższych wskaźników obowiązkowych (również w przypadku zerowej wartości docelowej):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Wskaźniki produktu: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projektów, w których sfinansowano koszty racjonalnych usprawnień dla osób z niepełnosprawnościami (sztuki);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obiektów dostosowanych do potrzeb osób z niepełnosprawnościami (sztuki);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27A6622-A02A-4A34-A1D0-D4005A931E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24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6018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(4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3600400"/>
          </a:xfrm>
        </p:spPr>
        <p:txBody>
          <a:bodyPr>
            <a:normAutofit/>
          </a:bodyPr>
          <a:lstStyle/>
          <a:p>
            <a:pPr marL="434975" lvl="2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inne wspólne </a:t>
            </a:r>
            <a:r>
              <a:rPr lang="pl-PL" sz="2000" b="1" dirty="0">
                <a:latin typeface="+mn-lt"/>
              </a:rPr>
              <a:t>Wskaźniki produktu</a:t>
            </a:r>
            <a:r>
              <a:rPr lang="pl-PL" sz="2000" dirty="0">
                <a:latin typeface="+mn-lt"/>
              </a:rPr>
              <a:t>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niepełnosprawnościami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krajów trzecich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obcego pochodzenia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należących do mniejszości, w tym społeczności marginalizowanych takich jak Romowie,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w kryzysie bezdomności lub dotkniętych wykluczeniem z dostępu do mieszkań, objętych wsparciem w programie (osoby).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10E02A5-FDFE-4C45-864A-479F384956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795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5616624" cy="1656184"/>
          </a:xfrm>
        </p:spPr>
        <p:txBody>
          <a:bodyPr>
            <a:normAutofit/>
          </a:bodyPr>
          <a:lstStyle/>
          <a:p>
            <a:pPr algn="ctr"/>
            <a:br>
              <a:rPr lang="pl-PL" sz="3600" dirty="0">
                <a:latin typeface="+mn-lt"/>
              </a:rPr>
            </a:br>
            <a:br>
              <a:rPr lang="pl-PL" sz="3600" dirty="0">
                <a:latin typeface="+mn-lt"/>
              </a:rPr>
            </a:br>
            <a:r>
              <a:rPr lang="pl-PL" dirty="0">
                <a:latin typeface="+mn-lt"/>
              </a:rPr>
              <a:t>edukacja.efs@pomorskie.eu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7DB53DB-FA6F-4FA2-9C87-A05E96B611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03010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o dofinansowanie projektów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4" y="1979637"/>
            <a:ext cx="9360942" cy="4896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Do naboru jako wnioskodawcy mogą przystąpić </a:t>
            </a:r>
            <a:r>
              <a:rPr lang="pl-PL" sz="2000" b="1" dirty="0">
                <a:latin typeface="+mn-lt"/>
              </a:rPr>
              <a:t>organy prowadzące szkoły lub placówki systemu oświaty</a:t>
            </a:r>
            <a:r>
              <a:rPr lang="pl-PL" sz="2000" dirty="0">
                <a:latin typeface="+mn-lt"/>
              </a:rPr>
              <a:t> albo podmioty, które przed dniem podpisania umowy o dofinansowanie projektu uzyskają wpis do ewidencji prowadzonej przez właściwą jednostkę samorządu terytorialnego: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Administracja publiczna,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Instytucje nauki i edukacji,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Instytucje ochrony zdrowia,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Instytucje wspierające biznes,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Organizacje społeczne i związki wyznaniowe,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Osoby fizyczne, 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Partnerzy społeczni,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Przedsiębiorstwa,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Przedsiębiorstwa realizujące cele publiczne,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Służby publiczne.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03713CB-10E0-4062-A2B6-FFD0334C2A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31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o dofinansowanie projektów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986492"/>
            <a:ext cx="8856695" cy="2557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latin typeface="+mn-lt"/>
              </a:rPr>
              <a:t>Ze wsparcia wykluczone są szkoły i placówki systemu oświaty, które uczestniczą w projektach grantowych realizowanych przez SWP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w ramach przedsięwzięcia strategicznego „Regionalne wsparcie szkół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i placówek oświatowych”.</a:t>
            </a:r>
          </a:p>
          <a:p>
            <a:pPr marL="0" indent="0">
              <a:buNone/>
            </a:pPr>
            <a:endParaRPr lang="pl-PL" sz="2400" dirty="0">
              <a:latin typeface="+mn-lt"/>
            </a:endParaRPr>
          </a:p>
          <a:p>
            <a:pPr marL="0" indent="0">
              <a:buNone/>
            </a:pPr>
            <a:r>
              <a:rPr lang="pl-PL" sz="2400" dirty="0">
                <a:latin typeface="+mn-lt"/>
              </a:rPr>
              <a:t>Lista szkół i placówek systemu oświaty uczestniczących w projektach grantowych stanowi załącznik nr 3 do regulaminu wyboru projektów. 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03713CB-10E0-4062-A2B6-FFD0334C2A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973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grupa docelowa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708" y="1619597"/>
            <a:ext cx="9193742" cy="460851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None/>
              <a:defRPr/>
            </a:pPr>
            <a:r>
              <a:rPr lang="pl-PL" altLang="pl-PL" sz="2200" dirty="0">
                <a:latin typeface="+mn-lt"/>
              </a:rPr>
              <a:t>Wsparcie udzielane będzie następującym grupom:</a:t>
            </a:r>
          </a:p>
          <a:p>
            <a:pPr lv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uczniowie szkół i placówek podstawowych (w tym uczniowie z doświadczeniem migracji);</a:t>
            </a:r>
          </a:p>
          <a:p>
            <a:pPr lv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uczniowie szkół i placówek ponadpodstawowych (w tym z doświadczeniem migracji);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200" dirty="0">
                <a:latin typeface="+mn-lt"/>
              </a:rPr>
              <a:t>nauczyciele;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200" dirty="0">
                <a:latin typeface="+mn-lt"/>
              </a:rPr>
              <a:t>dyrektorzy szkół i placówek oświatowych;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200" dirty="0">
                <a:latin typeface="+mn-lt"/>
              </a:rPr>
              <a:t>pracownicy organów prowadzących szkoły i placówki;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200" dirty="0">
                <a:latin typeface="+mn-lt"/>
              </a:rPr>
              <a:t>psychologowie i pedagodzy wspierający uczniów;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200" dirty="0">
                <a:latin typeface="+mn-lt"/>
              </a:rPr>
              <a:t>rodzice/opiekunowie prawni dzieci i młodzieży.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A28E361-4C71-4C36-88BA-C464E12F60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4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 projektów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39200"/>
            <a:ext cx="8784495" cy="55806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Wsparcie szkół, ich uczniów i nauczycieli, w tym w zakresie kształtowania kompetencji kluczowych, realizowane w oparciu o diagnozę potrzeb, ukierunkowane na podniesienie jakości edukacji, obejmujące m.in.: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poszerzenie oferty zajęć z wykorzystaniem potencjału różnych podmiotów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(m.in. instytucji kultury, szkół wyższych, organizacji pozarządowych, pracodawców lub ich organizacji);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realizacja działań uwzględniających wyzwania cywilizacyjne, dotyczących budowania tożsamości regionalnej, w tym służących zachowaniu i rozwojowi języka regionalnego (kaszubskiego), odwołujących się do nadmorskiego położenia regionu (np. edukacja morska i wodna) oraz wykorzystujących edukację kulturową;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rozwój kompetencji cyfrowych w procesie nauczania;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wsparcie psychologiczno-pedagogiczne;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poszerzenie i dopasowanie do potrzeb uczniów oferty z zakresu doradztwa zawodowego, uwzględniającego aspekty przełamywania stereotypów płciowych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wyborze zawodu oraz promocję kierunków z obszaru STEM, szczególnie wśród dziewcząt;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1EBF3FE-3E8F-4B0F-8120-E8DE964F33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945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 projektów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856695" cy="3744416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doskonalenie zawodowe nauczycieli, przede wszystkim w zakresie   kształtowania kompetencji kluczowych uczniów, realizacji zindywidualizowanego procesu kształcenia, wykorzystania technologii komunikacyjno-informacyjnych oraz stosowania aktywizujących metod i technik nauczania.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Uzupełniająco realizowane będą również: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wprowadzanie rozwiązań organizacyjnych i metodycznych wpływających na efektywność kształtowania kompetencji kluczowych uczniów;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wypracowanie rozwiązań wzmacniających relacje na linii szkoła – nauczyciele - rodzice. 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1EBF3FE-3E8F-4B0F-8120-E8DE964F33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795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36815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EDUKACJA OGÓLNA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kryteria zgodności z FEP 2021-2027 i dokumentami programowymi – specyficzne, 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020" y="1691605"/>
            <a:ext cx="9254437" cy="5688633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1200"/>
              </a:spcAft>
              <a:buClrTx/>
              <a:buFont typeface="+mj-lt"/>
              <a:buAutoNum type="arabicPeriod"/>
            </a:pPr>
            <a:r>
              <a:rPr lang="pl-PL" b="1" dirty="0">
                <a:latin typeface="+mn-lt"/>
              </a:rPr>
              <a:t>Zgodność ze szczegółowymi uwarunkowaniami określonymi dla Działania ocenie podlega </a:t>
            </a:r>
            <a:br>
              <a:rPr lang="pl-PL" b="1" dirty="0">
                <a:latin typeface="+mn-lt"/>
              </a:rPr>
            </a:br>
            <a:r>
              <a:rPr lang="pl-PL" dirty="0">
                <a:latin typeface="+mn-lt"/>
              </a:rPr>
              <a:t>czy w ramach projektu założono realizację wskaźnika rezultatu bezpośredniego </a:t>
            </a:r>
            <a:r>
              <a:rPr lang="pl-PL" b="1" dirty="0">
                <a:latin typeface="+mn-lt"/>
              </a:rPr>
              <a:t>Liczba przedstawicieli kadry szkół i placówek systemu oświaty, którzy uzyskali kwalifikacje po opuszczeniu programu</a:t>
            </a:r>
            <a:r>
              <a:rPr lang="pl-PL" dirty="0">
                <a:latin typeface="+mn-lt"/>
              </a:rPr>
              <a:t> na poziomie co najmniej </a:t>
            </a:r>
            <a:r>
              <a:rPr lang="pl-PL" b="1" dirty="0">
                <a:latin typeface="+mn-lt"/>
              </a:rPr>
              <a:t>76% </a:t>
            </a:r>
            <a:r>
              <a:rPr lang="pl-PL" dirty="0">
                <a:latin typeface="+mn-lt"/>
              </a:rPr>
              <a:t>wartości wskaźnika produktu </a:t>
            </a:r>
            <a:r>
              <a:rPr lang="pl-PL" b="1" dirty="0">
                <a:latin typeface="+mn-lt"/>
              </a:rPr>
              <a:t>Liczba przedstawicieli kadry szkół i placówek systemu oświaty objętych wsparciem (jeśli dotyczy)</a:t>
            </a:r>
            <a:r>
              <a:rPr lang="pl-PL" dirty="0">
                <a:latin typeface="+mn-lt"/>
              </a:rPr>
              <a:t>?</a:t>
            </a:r>
          </a:p>
          <a:p>
            <a:pPr marL="342900" indent="-342900">
              <a:spcAft>
                <a:spcPts val="1200"/>
              </a:spcAft>
              <a:buClrTx/>
              <a:buAutoNum type="arabicPeriod" startAt="2"/>
            </a:pPr>
            <a:r>
              <a:rPr lang="pl-PL" b="1" dirty="0">
                <a:latin typeface="+mn-lt"/>
              </a:rPr>
              <a:t>Zgodność ze szczegółowymi uwarunkowaniami określonymi dla naboru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      Ocenie podlega:</a:t>
            </a:r>
          </a:p>
          <a:p>
            <a:pPr marL="539750" indent="-2698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lphaLcPeriod"/>
            </a:pPr>
            <a:r>
              <a:rPr lang="pl-PL" dirty="0">
                <a:latin typeface="+mn-lt"/>
              </a:rPr>
              <a:t>czy projekt został przygotowany w oparciu o </a:t>
            </a:r>
            <a:r>
              <a:rPr lang="pl-PL" b="1" dirty="0">
                <a:latin typeface="+mn-lt"/>
              </a:rPr>
              <a:t>diagnozę potrzeb</a:t>
            </a:r>
            <a:r>
              <a:rPr lang="pl-PL" dirty="0">
                <a:latin typeface="+mn-lt"/>
              </a:rPr>
              <a:t>?</a:t>
            </a:r>
          </a:p>
          <a:p>
            <a:pPr marL="539750" indent="-2698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lphaLcPeriod"/>
            </a:pPr>
            <a:r>
              <a:rPr lang="pl-PL" dirty="0">
                <a:latin typeface="+mn-lt"/>
              </a:rPr>
              <a:t>czy okres realizacji projektu obejmuje </a:t>
            </a:r>
            <a:r>
              <a:rPr lang="pl-PL" b="1" dirty="0">
                <a:latin typeface="+mn-lt"/>
              </a:rPr>
              <a:t>minimum jeden rok szkolny</a:t>
            </a:r>
            <a:r>
              <a:rPr lang="pl-PL" dirty="0">
                <a:latin typeface="+mn-lt"/>
              </a:rPr>
              <a:t>?</a:t>
            </a:r>
          </a:p>
          <a:p>
            <a:pPr marL="539750" indent="-2698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lphaLcPeriod"/>
            </a:pPr>
            <a:r>
              <a:rPr lang="pl-PL" dirty="0">
                <a:latin typeface="+mn-lt"/>
              </a:rPr>
              <a:t>czy wsparcie nie obejmuje szkół i placówek systemu oświaty organów prowadzących, które uczestniczą w projektach grantowych realizowanych przez SWP w ramach przedsięwzięcia strategicznego „Regionalne wsparcie szkół i placówek oświatowych”? </a:t>
            </a:r>
          </a:p>
          <a:p>
            <a:pPr marL="539750" indent="-2698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zostanie zapewniony dostęp do </a:t>
            </a:r>
            <a:r>
              <a:rPr lang="pl-PL" b="1" dirty="0">
                <a:latin typeface="+mn-lt"/>
              </a:rPr>
              <a:t>doradztwa zawodowego</a:t>
            </a:r>
            <a:r>
              <a:rPr lang="pl-PL" dirty="0">
                <a:latin typeface="+mn-lt"/>
              </a:rPr>
              <a:t> oraz jednocześnie czy jest ono wolne od stereotypów płciowych w wyborze ścieżek edukacyjnych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zawodowych, a także wspiera przełamywanie tych stereotypów?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lphaLcPeriod"/>
            </a:pPr>
            <a:endParaRPr lang="pl-PL" sz="2000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FBB676C-8AF1-4A93-93FC-697F5059BF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704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1445"/>
            <a:ext cx="8640381" cy="147578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OGÓLNA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C: Wartość dodana projektu, fakultatywne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281" y="1817629"/>
            <a:ext cx="9000711" cy="5292208"/>
          </a:xfrm>
        </p:spPr>
        <p:txBody>
          <a:bodyPr>
            <a:noAutofit/>
          </a:bodyPr>
          <a:lstStyle/>
          <a:p>
            <a:pPr marL="342900" lvl="0" indent="-342900">
              <a:spcAft>
                <a:spcPts val="1200"/>
              </a:spcAft>
              <a:buClrTx/>
              <a:buFont typeface="+mj-lt"/>
              <a:buAutoNum type="arabicPeriod"/>
            </a:pPr>
            <a:r>
              <a:rPr lang="pl-PL" sz="2000" b="1" dirty="0">
                <a:latin typeface="+mn-lt"/>
              </a:rPr>
              <a:t>Lokalizacja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</a:t>
            </a:r>
            <a:r>
              <a:rPr lang="pl-PL" sz="2000" dirty="0">
                <a:latin typeface="+mn-lt"/>
              </a:rPr>
              <a:t> lokalizacja projektu w zakresie, w jakim projekt jest realizowany na obszarach gmin wiejskich i miejsko-wiejskich (na podstawie przedstawionego w ramach regulaminu wyboru wykazu gmin wiejskich i miejsko-wiejskich).</a:t>
            </a:r>
          </a:p>
          <a:p>
            <a:pPr marL="342900" lvl="0" indent="-342900">
              <a:spcAft>
                <a:spcPts val="1200"/>
              </a:spcAft>
              <a:buClrTx/>
              <a:buFont typeface="+mj-lt"/>
              <a:buAutoNum type="arabicPeriod" startAt="2"/>
            </a:pPr>
            <a:r>
              <a:rPr lang="pl-PL" sz="2000" b="1" dirty="0">
                <a:latin typeface="+mn-lt"/>
              </a:rPr>
              <a:t>Ukierunkowanie wsparcia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 </a:t>
            </a:r>
            <a:r>
              <a:rPr lang="pl-PL" sz="2000" dirty="0">
                <a:latin typeface="+mn-lt"/>
              </a:rPr>
              <a:t>stopień, w jakim projekt obejmuje szkoły o wynikach egzaminów zewnętrznych poniżej średniej wojewódzkiej (na podstawie przedstawionego w ramach regulaminu wyboru wykazu szkół o wynikach egzaminów zewnętrznych poniżej średniej wojewódzkiej). </a:t>
            </a:r>
          </a:p>
          <a:p>
            <a:pPr marL="342900" indent="-342900">
              <a:spcAft>
                <a:spcPts val="1200"/>
              </a:spcAft>
              <a:buClrTx/>
              <a:buFont typeface="+mj-lt"/>
              <a:buAutoNum type="arabicPeriod" startAt="3"/>
            </a:pPr>
            <a:r>
              <a:rPr lang="pl-PL" sz="2000" b="1" dirty="0">
                <a:latin typeface="+mn-lt"/>
              </a:rPr>
              <a:t>Działania projektowe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Ocenia podlega zakres zintegrowanych działań</a:t>
            </a:r>
            <a:r>
              <a:rPr lang="pl-PL" sz="2000" dirty="0">
                <a:latin typeface="+mn-lt"/>
              </a:rPr>
              <a:t> skierowanych do uczniów i nauczycieli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– w zakresie wynikającym z diagnozy potrzeb. </a:t>
            </a:r>
            <a:endParaRPr lang="pl-PL" sz="2000" b="1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5390956-7AAB-413F-BEE4-8B62D6516A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936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4469</TotalTime>
  <Words>3125</Words>
  <Application>Microsoft Office PowerPoint</Application>
  <PresentationFormat>Niestandardowy</PresentationFormat>
  <Paragraphs>232</Paragraphs>
  <Slides>27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Open Sans</vt:lpstr>
      <vt:lpstr>Wingdings</vt:lpstr>
      <vt:lpstr>Motyw pakietu Office</vt:lpstr>
      <vt:lpstr>Fundusze Europejskie dla Pomorza 2021-2027 Specyfika projektów w ramach Działania 5.8. Edukacja ogólna i zawodowa </vt:lpstr>
      <vt:lpstr>EDUKACJA OGÓLNA - podstawowe informacje o naborze</vt:lpstr>
      <vt:lpstr>EDUKACJA OGÓLNA - podmioty uprawnione do składania wniosków  o dofinansowanie projektów (1 z 2)</vt:lpstr>
      <vt:lpstr>EDUKACJA OGÓLNA - podmioty uprawnione do składania wniosków  o dofinansowanie projektów (2 z 2)</vt:lpstr>
      <vt:lpstr>EDUKACJA OGÓLNA - grupa docelowa</vt:lpstr>
      <vt:lpstr>EDUKACJA OGÓLNA - typ projektów (1 z 2)</vt:lpstr>
      <vt:lpstr>EDUKACJA OGÓLNA - typ projektów (2 z 2)</vt:lpstr>
      <vt:lpstr>EDUKACJA OGÓLNA – kryteria zgodności z FEP 2021-2027 i dokumentami programowymi – specyficzne, obligatoryjne  </vt:lpstr>
      <vt:lpstr>EDUKACJA OGÓLNA – kryteria strategiczne, Obszar C: Wartość dodana projektu, fakultatywne (1 z 2)</vt:lpstr>
      <vt:lpstr>EDUKACJA OGÓLNA – kryteria strategiczne, Obszar C: Wartość dodana projektu, fakultatywne (2 z 2)</vt:lpstr>
      <vt:lpstr>EDUKACJA OGÓLNA – kryteria strategiczne, Obszar D: Specyficzne ukierunkowanie projektu, fakultatywne</vt:lpstr>
      <vt:lpstr>EDUKACJA OGÓLNA - uwarunkowania realizacji wsparcia </vt:lpstr>
      <vt:lpstr>EDUKACJA OGÓLNA - rozwój u uczniów kompetencji kluczowych (1 z 3)</vt:lpstr>
      <vt:lpstr>EDUKACJA OGÓLNA - rozwój u uczniów kompetencji kluczowych (2 z 3)</vt:lpstr>
      <vt:lpstr>EDUKACJA OGÓLNA - rozwój u uczniów kompetencji kluczowych (3 z 3)</vt:lpstr>
      <vt:lpstr>EDUKACJA OGÓLNA - doradztwo zawodowe</vt:lpstr>
      <vt:lpstr>EDUKACJA OGÓLNA - doskonalenie zawodowe kadr szkół i placówek systemu oświaty (1 z 3)</vt:lpstr>
      <vt:lpstr>EDUKACJA ZAWODOWA - doskonalenie zawodowe kadr szkół i placówek systemu oświaty (2 z 3)</vt:lpstr>
      <vt:lpstr>EDUKACJA OGÓLNA - doskonalenie zawodowe kadr szkół i placówek systemu oświaty (3 z 3)</vt:lpstr>
      <vt:lpstr>EDUKACJA OGÓLNA - wsparcie dla rodziców/opiekunów prawnych</vt:lpstr>
      <vt:lpstr>EDUKACJA OGÓLNA - diagnoza (1 z 2)</vt:lpstr>
      <vt:lpstr>EDUKACJA OGÓLNA - diagnoza (2 z 2)</vt:lpstr>
      <vt:lpstr>EDUKACJA OGÓLNA - WSKAŹNIKI MONITOROWANIA (1 z 4)</vt:lpstr>
      <vt:lpstr>EDUKACJA OGÓLNA - WSKAŹNIKI MONITOROWANIA (2 z 4)</vt:lpstr>
      <vt:lpstr>EDUKACJA OGÓLNA - WSKAŹNIKI MONITOROWANIA (3 z 4)</vt:lpstr>
      <vt:lpstr>EDUKACJA OGÓLNA - WSKAŹNIKI MONITOROWANIA (4 z 4)</vt:lpstr>
      <vt:lpstr>  edukacja.efs@pomorskie.eu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Stormowska Magdalena</cp:lastModifiedBy>
  <cp:revision>246</cp:revision>
  <cp:lastPrinted>2023-10-10T07:34:56Z</cp:lastPrinted>
  <dcterms:created xsi:type="dcterms:W3CDTF">2022-06-22T09:40:44Z</dcterms:created>
  <dcterms:modified xsi:type="dcterms:W3CDTF">2023-11-27T07:42:43Z</dcterms:modified>
</cp:coreProperties>
</file>