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69" r:id="rId3"/>
    <p:sldId id="283" r:id="rId4"/>
    <p:sldId id="382" r:id="rId5"/>
    <p:sldId id="374" r:id="rId6"/>
    <p:sldId id="288" r:id="rId7"/>
    <p:sldId id="289" r:id="rId8"/>
    <p:sldId id="290" r:id="rId9"/>
    <p:sldId id="291" r:id="rId10"/>
    <p:sldId id="292" r:id="rId11"/>
    <p:sldId id="293" r:id="rId12"/>
    <p:sldId id="260" r:id="rId13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369"/>
            <p14:sldId id="283"/>
            <p14:sldId id="382"/>
            <p14:sldId id="374"/>
            <p14:sldId id="288"/>
            <p14:sldId id="289"/>
            <p14:sldId id="290"/>
            <p14:sldId id="291"/>
            <p14:sldId id="292"/>
            <p14:sldId id="293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nna Bizub-Jechna" initials="ABJ" lastIdx="0" clrIdx="1">
    <p:extLst>
      <p:ext uri="{19B8F6BF-5375-455C-9EA6-DF929625EA0E}">
        <p15:presenceInfo xmlns:p15="http://schemas.microsoft.com/office/powerpoint/2012/main" userId="Anna Bizub-Jechna" providerId="None"/>
      </p:ext>
    </p:extLst>
  </p:cmAuthor>
  <p:cmAuthor id="3" name="Spanily Marta" initials="SM" lastIdx="1" clrIdx="2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  <p:cmAuthor id="4" name="Wilczyńska Aldona" initials="WA" lastIdx="0" clrIdx="3">
    <p:extLst>
      <p:ext uri="{19B8F6BF-5375-455C-9EA6-DF929625EA0E}">
        <p15:presenceInfo xmlns:p15="http://schemas.microsoft.com/office/powerpoint/2012/main" userId="S-1-5-21-352459600-126056257-345019615-8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howGuides="1">
      <p:cViewPr varScale="1">
        <p:scale>
          <a:sx n="105" d="100"/>
          <a:sy n="105" d="100"/>
        </p:scale>
        <p:origin x="1188" y="10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28.11.2023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28.11.2023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018904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pomorskie.eu/zobacz-ogloszenia-i-wyniki-naborow-wnioskow" TargetMode="External"/><Relationship Id="rId2" Type="http://schemas.openxmlformats.org/officeDocument/2006/relationships/hyperlink" Target="http://www.rpo.pomorskie.eu/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owa2021.efs.gov.pl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dukacja.efs@pomorskie.eu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8136493" cy="1087764"/>
          </a:xfrm>
        </p:spPr>
        <p:txBody>
          <a:bodyPr>
            <a:norm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21" y="4157991"/>
            <a:ext cx="7920037" cy="1800200"/>
          </a:xfrm>
        </p:spPr>
        <p:txBody>
          <a:bodyPr>
            <a:normAutofit/>
          </a:bodyPr>
          <a:lstStyle/>
          <a:p>
            <a:r>
              <a:rPr lang="pl-PL" dirty="0"/>
              <a:t> </a:t>
            </a:r>
          </a:p>
          <a:p>
            <a:r>
              <a:rPr lang="pl-PL" b="0" dirty="0">
                <a:latin typeface="Arial" panose="020B0604020202020204" pitchFamily="34" charset="0"/>
                <a:cs typeface="Arial" panose="020B0604020202020204" pitchFamily="34" charset="0"/>
              </a:rPr>
              <a:t>Spotkanie informacyjne dla Wnioskodawców</a:t>
            </a:r>
          </a:p>
          <a:p>
            <a:r>
              <a:rPr lang="pl-PL" b="0" dirty="0">
                <a:latin typeface="Arial" panose="020B0604020202020204" pitchFamily="34" charset="0"/>
                <a:cs typeface="Arial" panose="020B0604020202020204" pitchFamily="34" charset="0"/>
              </a:rPr>
              <a:t>Gdańsk, 29 listopada 2023 rok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971525"/>
            <a:ext cx="8784879" cy="482453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Negocjacje</a:t>
            </a:r>
            <a:r>
              <a:rPr lang="pl-PL" sz="2100" dirty="0"/>
              <a:t> obejmują kwestie wskazane w kartach oceny projektu w zakresie kryteriów wykonalności i zgodności z zasadami horyzontalnymi.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Warunki negocjacyjne </a:t>
            </a:r>
            <a:r>
              <a:rPr lang="pl-PL" sz="2100" dirty="0"/>
              <a:t>mogą objąć dodatkowe ustalenia podjęte już</a:t>
            </a:r>
            <a:br>
              <a:rPr lang="pl-PL" sz="2100" dirty="0"/>
            </a:br>
            <a:r>
              <a:rPr lang="pl-PL" sz="2100" dirty="0"/>
              <a:t>w toku negocjacji.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Pozytywne zakończenie negocjacji: </a:t>
            </a:r>
            <a:r>
              <a:rPr lang="pl-PL" sz="2100" dirty="0"/>
              <a:t>pozytywna ocena wniosku wraz z liczbą punktów uzyskanych w ramach oceny kryteriów strategicznych (etap oceny merytorycznej).</a:t>
            </a:r>
          </a:p>
          <a:p>
            <a:pPr marL="0" indent="0">
              <a:lnSpc>
                <a:spcPct val="120000"/>
              </a:lnSpc>
              <a:spcAft>
                <a:spcPts val="3000"/>
              </a:spcAft>
              <a:buNone/>
            </a:pPr>
            <a:r>
              <a:rPr lang="pl-PL" sz="2100" b="1" dirty="0"/>
              <a:t>Negatywne zakończenie negocjacji: </a:t>
            </a:r>
            <a:r>
              <a:rPr lang="pl-PL" sz="2100" dirty="0"/>
              <a:t>negatywna ocena z powodu niespełnienia warunków postawionych przez oceniających.</a:t>
            </a:r>
          </a:p>
          <a:p>
            <a:pPr marL="0" indent="0">
              <a:buNone/>
            </a:pPr>
            <a:r>
              <a:rPr lang="pl-PL" sz="2400" dirty="0"/>
              <a:t>(</a:t>
            </a:r>
            <a:r>
              <a:rPr lang="pl-PL" sz="2100" dirty="0"/>
              <a:t>szczegółowy opis w </a:t>
            </a:r>
            <a:r>
              <a:rPr lang="pl-PL" sz="2100" b="1" dirty="0"/>
              <a:t>pkt. 5.4 Regulaminu wyboru projektów</a:t>
            </a:r>
            <a:r>
              <a:rPr lang="pl-PL" sz="2100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331565"/>
            <a:ext cx="9793088" cy="53282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b="1" dirty="0"/>
              <a:t>Zatwierdzenie wyników oceny projektów: </a:t>
            </a:r>
            <a:r>
              <a:rPr lang="pl-PL" dirty="0"/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b="1" dirty="0"/>
              <a:t>Lista z wynikami oceny projektów: </a:t>
            </a:r>
            <a:r>
              <a:rPr lang="pl-PL" dirty="0"/>
              <a:t>publikacja na stronie</a:t>
            </a:r>
            <a:r>
              <a:rPr lang="pl-PL" u="sng" dirty="0"/>
              <a:t> </a:t>
            </a:r>
            <a:r>
              <a:rPr lang="pl-PL" u="sng" dirty="0">
                <a:hlinkClick r:id="rId2"/>
              </a:rPr>
              <a:t>FEP 2021-2027</a:t>
            </a:r>
            <a:r>
              <a:rPr lang="pl-PL" dirty="0"/>
              <a:t> (w zakładce </a:t>
            </a:r>
            <a:r>
              <a:rPr lang="pl-PL" u="sng" dirty="0">
                <a:hlinkClick r:id="rId3"/>
              </a:rPr>
              <a:t>Zobacz ogłoszenia i wyniki naborów wniosków</a:t>
            </a:r>
            <a:r>
              <a:rPr lang="pl-PL" dirty="0"/>
              <a:t>) oraz na Portalu Funduszy Europejskich.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dirty="0"/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(szczegółowy opis w </a:t>
            </a:r>
            <a:r>
              <a:rPr lang="pl-PL" b="1" dirty="0"/>
              <a:t>pkt. 5.6 Regulaminu wyboru projektów</a:t>
            </a:r>
            <a:r>
              <a:rPr lang="pl-PL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498" y="3995861"/>
            <a:ext cx="7559675" cy="1080120"/>
          </a:xfrm>
        </p:spPr>
        <p:txBody>
          <a:bodyPr/>
          <a:lstStyle/>
          <a:p>
            <a:r>
              <a:rPr lang="pl-PL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45" y="467469"/>
            <a:ext cx="8675249" cy="100811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Działanie 5.8. Edukacja ogólna i zawodowa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</a:rPr>
            </a:b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(w zakresie projektów dotyczących edukacji ogólnej)</a:t>
            </a:r>
            <a:endParaRPr lang="pl-PL" b="0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45" y="1403573"/>
            <a:ext cx="9035289" cy="5184575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/>
              <a:t>Numer naboru: </a:t>
            </a:r>
            <a:r>
              <a:rPr lang="pl-PL" sz="2000" u="sng" dirty="0"/>
              <a:t>FEPM.05.08-IZ.00-006/23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/>
              <a:t>Data ogłoszenia naboru: </a:t>
            </a:r>
            <a:r>
              <a:rPr lang="pl-PL" sz="2000" dirty="0"/>
              <a:t>16.11.2023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/>
              <a:t>Nabór wniosków: </a:t>
            </a:r>
            <a:r>
              <a:rPr lang="pl-PL" sz="2000" dirty="0"/>
              <a:t>17.11.2023 r. – 17.01.2024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/>
              <a:t>Planowany termin zakończenia postępowania: </a:t>
            </a:r>
            <a:r>
              <a:rPr lang="pl-PL" sz="2000" dirty="0"/>
              <a:t>czerwiec 2024 r.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/>
          </a:p>
          <a:p>
            <a:pPr marL="0" lvl="1" indent="0">
              <a:lnSpc>
                <a:spcPct val="150000"/>
              </a:lnSpc>
              <a:buNone/>
            </a:pPr>
            <a:r>
              <a:rPr lang="pl-PL" sz="2000" b="1" dirty="0"/>
              <a:t>Okres realizacji projektu: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pl-PL" sz="2000" dirty="0"/>
              <a:t>projekt</a:t>
            </a:r>
            <a:r>
              <a:rPr lang="pl-PL" sz="2000" b="1" dirty="0"/>
              <a:t> </a:t>
            </a:r>
            <a:r>
              <a:rPr lang="pl-PL" sz="2000" dirty="0"/>
              <a:t>może być realizowany od dnia ogłoszenia naboru, przy czym termin realizacji projektu </a:t>
            </a:r>
            <a:r>
              <a:rPr lang="pl-PL" sz="2000" b="1" dirty="0"/>
              <a:t>musi zakładać jego rozpoczęcie do końca grudnia 2024 r. </a:t>
            </a:r>
            <a:r>
              <a:rPr lang="pl-PL" sz="2000" dirty="0"/>
              <a:t>oraz</a:t>
            </a:r>
            <a:r>
              <a:rPr lang="pl-PL" sz="2000" b="1" dirty="0"/>
              <a:t> zakończenie maksymalnie do września 2029 r.</a:t>
            </a:r>
          </a:p>
          <a:p>
            <a:pPr marL="0" lvl="1" indent="0">
              <a:lnSpc>
                <a:spcPct val="150000"/>
              </a:lnSpc>
              <a:spcAft>
                <a:spcPts val="600"/>
              </a:spcAft>
              <a:buNone/>
            </a:pPr>
            <a:endParaRPr lang="pl-PL" sz="2000" b="1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6696645" cy="648431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Sposób składania wniosków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9" y="1187549"/>
            <a:ext cx="8928893" cy="583228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600"/>
              </a:spcAft>
              <a:buNone/>
            </a:pPr>
            <a:r>
              <a:rPr lang="pl-PL" sz="2000" b="1" dirty="0"/>
              <a:t>Forma elektroniczna:</a:t>
            </a:r>
            <a:r>
              <a:rPr lang="pl-PL" sz="2000" dirty="0"/>
              <a:t> składanie wniosku oraz wymaganych załączników do wniosku odbywa się </a:t>
            </a:r>
            <a:r>
              <a:rPr lang="pl-PL" sz="2000" b="1" dirty="0"/>
              <a:t>wyłącznie</a:t>
            </a:r>
            <a:r>
              <a:rPr lang="pl-PL" sz="2000" dirty="0"/>
              <a:t> za pośrednictwem aplikacji SOWA EFS (</a:t>
            </a:r>
            <a:r>
              <a:rPr lang="pl-PL" sz="2000" u="sng" dirty="0">
                <a:hlinkClick r:id="rId2"/>
              </a:rPr>
              <a:t>https://sowa2021.efs.gov.pl</a:t>
            </a:r>
            <a:r>
              <a:rPr lang="pl-PL" sz="2000" dirty="0"/>
              <a:t>)</a:t>
            </a:r>
          </a:p>
          <a:p>
            <a:pPr marL="0" indent="0">
              <a:lnSpc>
                <a:spcPct val="110000"/>
              </a:lnSpc>
              <a:spcAft>
                <a:spcPts val="3600"/>
              </a:spcAft>
              <a:buNone/>
            </a:pPr>
            <a:r>
              <a:rPr lang="pl-PL" sz="2000" b="1" dirty="0"/>
              <a:t>Wniosek złożony poza SOWA EFS: </a:t>
            </a:r>
            <a:r>
              <a:rPr lang="pl-PL" sz="2000" dirty="0"/>
              <a:t>brak rozpatrzenia</a:t>
            </a:r>
          </a:p>
          <a:p>
            <a:pPr marL="0" indent="0">
              <a:lnSpc>
                <a:spcPct val="110000"/>
              </a:lnSpc>
              <a:spcAft>
                <a:spcPts val="3600"/>
              </a:spcAft>
              <a:buNone/>
            </a:pPr>
            <a:r>
              <a:rPr lang="pl-PL" sz="2000" b="1" dirty="0"/>
              <a:t>Formularz wniosku: </a:t>
            </a:r>
            <a:r>
              <a:rPr lang="pl-PL" sz="2000" dirty="0"/>
              <a:t>nie podpisuje się</a:t>
            </a:r>
            <a:endParaRPr lang="pl-PL" sz="2000" b="1" dirty="0"/>
          </a:p>
          <a:p>
            <a:pPr marL="0" indent="0">
              <a:lnSpc>
                <a:spcPct val="110000"/>
              </a:lnSpc>
              <a:spcAft>
                <a:spcPts val="3600"/>
              </a:spcAft>
              <a:buNone/>
            </a:pPr>
            <a:r>
              <a:rPr lang="pl-PL" sz="2000" b="1" dirty="0"/>
              <a:t>Wymagane załączniki: </a:t>
            </a:r>
            <a:r>
              <a:rPr lang="pl-PL" sz="2000" dirty="0"/>
              <a:t>muszą być podpisane podpisem kwalifikowanym    </a:t>
            </a:r>
            <a:r>
              <a:rPr lang="pl-PL" sz="2000" b="1" dirty="0"/>
              <a:t>(Nie Profilem zaufanym)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l-PL" sz="2000" dirty="0"/>
              <a:t>(szczegółowy opis w </a:t>
            </a:r>
            <a:r>
              <a:rPr lang="pl-PL" sz="2000" b="1" dirty="0"/>
              <a:t>pkt. 1.8 Regulaminu wyboru projektów</a:t>
            </a:r>
            <a:r>
              <a:rPr lang="pl-PL" sz="2000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E1F625-60C6-4306-BE1F-B2920AA9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Sposób składania wniosków (2 z 2)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410C8E-0E05-4089-9A80-7E88417CC0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E1B8BC8-954B-4B81-B822-A3A32CC9EDBE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pl-PL" dirty="0"/>
              <a:t>Przed wysłaniem wniosku pojawi się komunikat o Załącznikach z podpisem kwalifikowalnym - należy je dołączyć przed wysłaniem wniosku (zał. 1</a:t>
            </a:r>
            <a:r>
              <a:rPr lang="pl-PL"/>
              <a:t>, 2).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  W przypadku Partnera brak komunikatu o załącznikach dla Partnera</a:t>
            </a:r>
          </a:p>
          <a:p>
            <a:r>
              <a:rPr lang="pl-PL" dirty="0"/>
              <a:t>Załącznik  1. OŚWIADCZENIA O KRYTERIACH WYBORU</a:t>
            </a:r>
          </a:p>
          <a:p>
            <a:r>
              <a:rPr lang="pl-PL" dirty="0"/>
              <a:t>Załącznik  2 - ZAPOZNANIE SIĘ Z REGULAMINEM</a:t>
            </a:r>
            <a:br>
              <a:rPr lang="pl-PL" dirty="0"/>
            </a:br>
            <a:r>
              <a:rPr lang="pl-PL" b="1" dirty="0"/>
              <a:t>8.13 SEKCJA W SOWIE DODAJ ZAŁACZNIKI </a:t>
            </a:r>
            <a:r>
              <a:rPr lang="pl-PL" dirty="0"/>
              <a:t>Dopuszczalne są pliki z rozszerzeniami </a:t>
            </a:r>
            <a:r>
              <a:rPr lang="pl-PL" dirty="0" err="1"/>
              <a:t>doc</a:t>
            </a:r>
            <a:r>
              <a:rPr lang="pl-PL" dirty="0"/>
              <a:t>, xls, </a:t>
            </a:r>
            <a:r>
              <a:rPr lang="pl-PL" dirty="0" err="1"/>
              <a:t>xlsx</a:t>
            </a:r>
            <a:r>
              <a:rPr lang="pl-PL" dirty="0"/>
              <a:t>, pdf, </a:t>
            </a:r>
            <a:r>
              <a:rPr lang="pl-PL" dirty="0" err="1"/>
              <a:t>docx</a:t>
            </a:r>
            <a:r>
              <a:rPr lang="pl-PL" dirty="0"/>
              <a:t>, </a:t>
            </a:r>
            <a:r>
              <a:rPr lang="pl-PL" dirty="0" err="1"/>
              <a:t>png</a:t>
            </a:r>
            <a:r>
              <a:rPr lang="pl-PL" dirty="0"/>
              <a:t>, "</a:t>
            </a:r>
            <a:r>
              <a:rPr lang="pl-PL" dirty="0" err="1"/>
              <a:t>pg</a:t>
            </a:r>
            <a:r>
              <a:rPr lang="pl-PL" dirty="0"/>
              <a:t>, txt, </a:t>
            </a:r>
            <a:r>
              <a:rPr lang="pl-PL" dirty="0" err="1"/>
              <a:t>xml</a:t>
            </a:r>
            <a:r>
              <a:rPr lang="pl-PL" dirty="0"/>
              <a:t>, mp4 oraz archiwa zip i 7z. Dopuszczalne są także pliki podpisane kwalifikowanym podpisem elektronicznym w formatach TSL, </a:t>
            </a:r>
            <a:r>
              <a:rPr lang="pl-PL" dirty="0" err="1"/>
              <a:t>XMLsig</a:t>
            </a:r>
            <a:r>
              <a:rPr lang="pl-PL" dirty="0"/>
              <a:t>, </a:t>
            </a:r>
            <a:r>
              <a:rPr lang="pl-PL" dirty="0" err="1"/>
              <a:t>XAdES</a:t>
            </a:r>
            <a:r>
              <a:rPr lang="pl-PL" dirty="0"/>
              <a:t>, </a:t>
            </a:r>
            <a:r>
              <a:rPr lang="pl-PL" dirty="0" err="1"/>
              <a:t>PadES</a:t>
            </a:r>
            <a:r>
              <a:rPr lang="pl-PL" dirty="0"/>
              <a:t>, </a:t>
            </a:r>
            <a:r>
              <a:rPr lang="pl-PL" dirty="0" err="1"/>
              <a:t>CadES</a:t>
            </a:r>
            <a:r>
              <a:rPr lang="pl-PL" dirty="0"/>
              <a:t>, ASIC, </a:t>
            </a:r>
            <a:r>
              <a:rPr lang="pl-PL" dirty="0" err="1"/>
              <a:t>XMLenc</a:t>
            </a:r>
            <a:r>
              <a:rPr lang="pl-PL" dirty="0"/>
              <a:t>. Maksymalny rozmiar każdego z dołączanych plików, w tym maksymalny rozmiar archiwum, to </a:t>
            </a:r>
            <a:r>
              <a:rPr lang="pl-PL" b="1" dirty="0"/>
              <a:t>5 MB</a:t>
            </a:r>
            <a:r>
              <a:rPr lang="pl-PL" dirty="0"/>
              <a:t>. Maksymalna wielkość wszystkich plików załączonych do wniosku to </a:t>
            </a:r>
            <a:r>
              <a:rPr lang="pl-PL" b="1" dirty="0"/>
              <a:t>35 MB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15985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Zasady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Korespondencja: </a:t>
            </a:r>
            <a:r>
              <a:rPr lang="pl-PL" sz="2300" dirty="0"/>
              <a:t>na etapie naboru oraz oceny wniosków odbywa się </a:t>
            </a:r>
            <a:r>
              <a:rPr lang="pl-PL" sz="2300" spc="180" dirty="0"/>
              <a:t>wyłącznie</a:t>
            </a:r>
            <a:r>
              <a:rPr lang="pl-PL" sz="2300" dirty="0"/>
              <a:t> drogą elektroniczną za pośrednictwem aplikacji SOWA EFS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Uzupełnienie lub poprawa wniosku: </a:t>
            </a:r>
            <a:r>
              <a:rPr lang="pl-PL" sz="2300" dirty="0"/>
              <a:t>tylko na wezwanie ION</a:t>
            </a:r>
            <a:endParaRPr lang="pl-PL" sz="2300" b="1" dirty="0"/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Wybór projektu do dofinansowania lub negatywna ocena:</a:t>
            </a:r>
            <a:r>
              <a:rPr lang="pl-PL" sz="2300" dirty="0"/>
              <a:t> przekazanie informacji w formie pisemnej lub elektronicznej</a:t>
            </a:r>
            <a:endParaRPr lang="pl-PL" sz="2300" b="1" dirty="0"/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Pytania dotyczące naboru </a:t>
            </a:r>
            <a:r>
              <a:rPr lang="pl-PL" sz="2300" dirty="0"/>
              <a:t>(do dnia zakończenia naboru)</a:t>
            </a:r>
            <a:r>
              <a:rPr lang="pl-PL" sz="2300" b="1" dirty="0"/>
              <a:t>:</a:t>
            </a:r>
            <a:r>
              <a:rPr lang="pl-PL" sz="2300" dirty="0"/>
              <a:t> </a:t>
            </a:r>
            <a:r>
              <a:rPr lang="pl-PL" sz="2300" u="sng" dirty="0">
                <a:hlinkClick r:id="rId2"/>
              </a:rPr>
              <a:t>edukacja.efs@pomorskie.eu </a:t>
            </a:r>
            <a:endParaRPr lang="pl-PL" sz="2300" u="sng" dirty="0"/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dirty="0"/>
              <a:t>(szczegółowy opis w </a:t>
            </a:r>
            <a:r>
              <a:rPr lang="pl-PL" sz="2300" b="1" dirty="0"/>
              <a:t>pkt. 1.9 Regulaminu wyboru projektów</a:t>
            </a:r>
            <a:r>
              <a:rPr lang="pl-PL" sz="2300" dirty="0"/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899517"/>
            <a:ext cx="9000903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100" dirty="0"/>
              <a:t>Ocena odbywa się w ramach </a:t>
            </a:r>
            <a:r>
              <a:rPr lang="pl-PL" sz="2100" b="1" dirty="0"/>
              <a:t>etapów:</a:t>
            </a:r>
            <a:endParaRPr lang="pl-PL" sz="2100" dirty="0"/>
          </a:p>
          <a:p>
            <a:pPr>
              <a:lnSpc>
                <a:spcPct val="120000"/>
              </a:lnSpc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pl-PL" sz="2100" dirty="0"/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pl-PL" sz="2100" dirty="0"/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pl-PL" sz="2100" dirty="0"/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100" b="1" dirty="0"/>
              <a:t>Po każdym etapie oceny: </a:t>
            </a:r>
            <a:r>
              <a:rPr lang="pl-PL" sz="2100" dirty="0"/>
              <a:t>przekazanie informacji o wyniku oceny - negatywny wynik zawiera pouczenie o możliwości wniesienia protestu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100" dirty="0"/>
              <a:t>(szczegółowy opis w </a:t>
            </a:r>
            <a:r>
              <a:rPr lang="pl-PL" sz="2100" b="1" dirty="0"/>
              <a:t>pkt. 5.1 Regulaminu wyboru projektów</a:t>
            </a:r>
            <a:r>
              <a:rPr lang="pl-PL" sz="2100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 ceny formalnej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2100" dirty="0"/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kryteria zerojedynkowe </a:t>
            </a:r>
            <a:r>
              <a:rPr lang="pl-PL" sz="2100" dirty="0"/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kryterium specyficzne </a:t>
            </a:r>
            <a:r>
              <a:rPr lang="pl-PL" sz="2100" dirty="0"/>
              <a:t>– podlega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2100" b="1" dirty="0"/>
              <a:t>Uzupełnienie/poprawa wniosku w zakresie kryterium specyficznego: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dirty="0"/>
              <a:t>wyłącznie na wezwanie ION w SOWA EFS</a:t>
            </a:r>
            <a:endParaRPr lang="pl-PL" sz="2100" b="1" dirty="0"/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Pozytywna ocena formalna: </a:t>
            </a:r>
            <a:r>
              <a:rPr lang="pl-PL" sz="2100" dirty="0"/>
              <a:t>spełnienie wszystkich kryteriów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Negatywna ocena formalna: </a:t>
            </a:r>
            <a:r>
              <a:rPr lang="pl-PL" sz="2100" dirty="0"/>
              <a:t>niespełnienie któregokolwiek kryterium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100" dirty="0"/>
              <a:t>(szczegółowy opis w </a:t>
            </a:r>
            <a:r>
              <a:rPr lang="pl-PL" sz="2100" b="1" dirty="0"/>
              <a:t>pkt. 5.2 Regulaminu wyboru projektów</a:t>
            </a:r>
            <a:r>
              <a:rPr lang="pl-PL" sz="2100" dirty="0"/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Etap oceny merytorycznej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043533"/>
            <a:ext cx="8856887" cy="597630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100" dirty="0"/>
              <a:t>Ocena merytoryczna: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kryteria wykonalności </a:t>
            </a:r>
            <a:r>
              <a:rPr lang="pl-PL" sz="2100" dirty="0"/>
              <a:t>oraz </a:t>
            </a:r>
            <a:r>
              <a:rPr lang="pl-PL" sz="2100" b="1" dirty="0"/>
              <a:t>zgodności z zasadami horyzontalnymi: </a:t>
            </a:r>
            <a:r>
              <a:rPr lang="pl-PL" sz="2100" dirty="0"/>
              <a:t>weryfikacja w systemie zerojedynkowym - podlegają uzupełnieniu/poprawie na etapie negocjacji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kryteria strategiczne: </a:t>
            </a:r>
            <a:r>
              <a:rPr lang="pl-PL" sz="2100" dirty="0"/>
              <a:t>punktowy system oceny w ramach czterech obszarów A, B, C i D - nie podlegają uzupełnieniu/poprawie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sz="2100" dirty="0">
                <a:solidFill>
                  <a:srgbClr val="000000"/>
                </a:solidFill>
              </a:rPr>
              <a:t>Maksymalna możliwa do uzyskania </a:t>
            </a:r>
            <a:r>
              <a:rPr lang="pl-PL" sz="2100" b="1" dirty="0">
                <a:solidFill>
                  <a:srgbClr val="000000"/>
                </a:solidFill>
              </a:rPr>
              <a:t>liczba punktów </a:t>
            </a:r>
            <a:r>
              <a:rPr lang="pl-PL" sz="2100" dirty="0">
                <a:solidFill>
                  <a:srgbClr val="000000"/>
                </a:solidFill>
              </a:rPr>
              <a:t>w ramach kryteriów strategicznych wynosi </a:t>
            </a:r>
            <a:r>
              <a:rPr lang="pl-PL" sz="2100" b="1" dirty="0">
                <a:solidFill>
                  <a:srgbClr val="000000"/>
                </a:solidFill>
              </a:rPr>
              <a:t>130 punktów</a:t>
            </a:r>
            <a:r>
              <a:rPr lang="pl-PL" sz="2100" dirty="0">
                <a:solidFill>
                  <a:srgbClr val="000000"/>
                </a:solidFill>
              </a:rPr>
              <a:t>, w tym: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100" b="1" dirty="0">
                <a:solidFill>
                  <a:srgbClr val="000000"/>
                </a:solidFill>
              </a:rPr>
              <a:t>100</a:t>
            </a:r>
            <a:r>
              <a:rPr lang="pl-PL" sz="2100" dirty="0">
                <a:solidFill>
                  <a:srgbClr val="000000"/>
                </a:solidFill>
              </a:rPr>
              <a:t> punktów łącznie za ocenę Obszaru A i B - </a:t>
            </a:r>
            <a:r>
              <a:rPr lang="pl-PL" sz="2100" b="1" dirty="0">
                <a:solidFill>
                  <a:srgbClr val="000000"/>
                </a:solidFill>
              </a:rPr>
              <a:t>50 pkt. stanowi minimum punktowe</a:t>
            </a:r>
            <a:r>
              <a:rPr lang="pl-PL" sz="2100" dirty="0">
                <a:solidFill>
                  <a:srgbClr val="000000"/>
                </a:solidFill>
              </a:rPr>
              <a:t>,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100" b="1" dirty="0">
                <a:solidFill>
                  <a:srgbClr val="000000"/>
                </a:solidFill>
              </a:rPr>
              <a:t>30</a:t>
            </a:r>
            <a:r>
              <a:rPr lang="pl-PL" sz="2100" dirty="0">
                <a:solidFill>
                  <a:srgbClr val="000000"/>
                </a:solidFill>
              </a:rPr>
              <a:t> punktów łącznie za ocenę Obszaru C i D.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Etap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36" y="1259557"/>
            <a:ext cx="8640381" cy="45365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400" b="1" dirty="0"/>
              <a:t>Pozytywna ocena merytoryczna: </a:t>
            </a:r>
            <a:r>
              <a:rPr lang="pl-PL" sz="8400" dirty="0"/>
              <a:t>spełnienie wszystkich kryteriów wykonalności i zgodności z zasadami horyzontalnymi oraz osiągnięcie </a:t>
            </a:r>
            <a:r>
              <a:rPr lang="pl-PL" sz="8400" b="1" dirty="0"/>
              <a:t>minimum punktowego (50 punktów za kryteria z Obszaru A i B) </a:t>
            </a:r>
            <a:r>
              <a:rPr lang="pl-PL" sz="8400" dirty="0"/>
              <a:t>+ kwalifikacja do etapu negocjacji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400" b="1" dirty="0"/>
              <a:t>Negatywna ocena merytoryczna: </a:t>
            </a:r>
            <a:r>
              <a:rPr lang="pl-PL" sz="8400" dirty="0"/>
              <a:t>niespełnienie któregokolwiek z kryteriów wykonalności oraz zgodności z zasadami horyzontalnymi i/lub nieosiągnięcie wymaganego minimum punktowego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400" b="1" dirty="0"/>
              <a:t>Uzupełnienie/poprawa wniosku: </a:t>
            </a:r>
            <a:r>
              <a:rPr lang="pl-PL" sz="8400" dirty="0"/>
              <a:t>wyłącznie na wezwanie ION w trakcie negocjacji w SOWA EFS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8400" dirty="0"/>
              <a:t>(szczegółowy opis w </a:t>
            </a:r>
            <a:r>
              <a:rPr lang="pl-PL" sz="8400" b="1" dirty="0"/>
              <a:t>pkt. 5.3 Regulaminu wyboru projektów</a:t>
            </a:r>
            <a:r>
              <a:rPr lang="pl-PL" sz="8400" dirty="0"/>
              <a:t>)</a:t>
            </a:r>
          </a:p>
          <a:p>
            <a:pPr marL="0" indent="0">
              <a:spcAft>
                <a:spcPts val="1200"/>
              </a:spcAft>
              <a:buNone/>
            </a:pPr>
            <a:endParaRPr lang="pl-PL" sz="2100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8007</TotalTime>
  <Words>855</Words>
  <Application>Microsoft Office PowerPoint</Application>
  <PresentationFormat>Niestandardowy</PresentationFormat>
  <Paragraphs>84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5.8. Edukacja ogólna i zawodowa (w zakresie projektów dotyczących edukacji ogólnej)</vt:lpstr>
      <vt:lpstr>Sposób składania wniosków (1 z 2)</vt:lpstr>
      <vt:lpstr>Sposób składania wniosków (2 z 2)</vt:lpstr>
      <vt:lpstr>Zasady komunikacji pomiędzy ION a wnioskodawcą</vt:lpstr>
      <vt:lpstr>Ogólne zasady Oceny</vt:lpstr>
      <vt:lpstr>Etap ceny formalnej</vt:lpstr>
      <vt:lpstr>Etap oceny merytorycznej (1 z 2)</vt:lpstr>
      <vt:lpstr>Etap oceny merytorycznej (2 z 2)</vt:lpstr>
      <vt:lpstr>Etap negocjacji</vt:lpstr>
      <vt:lpstr>Zatwierdzanie wyników oceny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Węgłowska Anna</cp:lastModifiedBy>
  <cp:revision>280</cp:revision>
  <cp:lastPrinted>2023-09-05T08:24:38Z</cp:lastPrinted>
  <dcterms:created xsi:type="dcterms:W3CDTF">2022-06-22T09:40:44Z</dcterms:created>
  <dcterms:modified xsi:type="dcterms:W3CDTF">2023-11-28T15:21:49Z</dcterms:modified>
</cp:coreProperties>
</file>