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3"/>
  </p:notesMasterIdLst>
  <p:handoutMasterIdLst>
    <p:handoutMasterId r:id="rId34"/>
  </p:handoutMasterIdLst>
  <p:sldIdLst>
    <p:sldId id="256" r:id="rId2"/>
    <p:sldId id="274" r:id="rId3"/>
    <p:sldId id="405" r:id="rId4"/>
    <p:sldId id="401" r:id="rId5"/>
    <p:sldId id="282" r:id="rId6"/>
    <p:sldId id="277" r:id="rId7"/>
    <p:sldId id="298" r:id="rId8"/>
    <p:sldId id="402" r:id="rId9"/>
    <p:sldId id="297" r:id="rId10"/>
    <p:sldId id="314" r:id="rId11"/>
    <p:sldId id="299" r:id="rId12"/>
    <p:sldId id="403" r:id="rId13"/>
    <p:sldId id="279" r:id="rId14"/>
    <p:sldId id="289" r:id="rId15"/>
    <p:sldId id="315" r:id="rId16"/>
    <p:sldId id="317" r:id="rId17"/>
    <p:sldId id="288" r:id="rId18"/>
    <p:sldId id="318" r:id="rId19"/>
    <p:sldId id="396" r:id="rId20"/>
    <p:sldId id="400" r:id="rId21"/>
    <p:sldId id="293" r:id="rId22"/>
    <p:sldId id="283" r:id="rId23"/>
    <p:sldId id="406" r:id="rId24"/>
    <p:sldId id="286" r:id="rId25"/>
    <p:sldId id="397" r:id="rId26"/>
    <p:sldId id="398" r:id="rId27"/>
    <p:sldId id="300" r:id="rId28"/>
    <p:sldId id="302" r:id="rId29"/>
    <p:sldId id="303" r:id="rId30"/>
    <p:sldId id="294" r:id="rId31"/>
    <p:sldId id="296" r:id="rId32"/>
  </p:sldIdLst>
  <p:sldSz cx="10691813" cy="7559675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lenik Agnieszka" initials="PA" lastIdx="1" clrIdx="0">
    <p:extLst>
      <p:ext uri="{19B8F6BF-5375-455C-9EA6-DF929625EA0E}">
        <p15:presenceInfo xmlns:p15="http://schemas.microsoft.com/office/powerpoint/2012/main" userId="S::Agnieszka.Palenik@mfipr.gov.pl::6a0c958d-6557-4bbd-8aa6-03360055b1e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63C1"/>
    <a:srgbClr val="5193D4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0A15C55-8517-42AA-B614-E9B94910E393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Styl pośredni 2 — Ak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810" autoAdjust="0"/>
    <p:restoredTop sz="94620" autoAdjust="0"/>
  </p:normalViewPr>
  <p:slideViewPr>
    <p:cSldViewPr showGuides="1">
      <p:cViewPr varScale="1">
        <p:scale>
          <a:sx n="109" d="100"/>
          <a:sy n="109" d="100"/>
        </p:scale>
        <p:origin x="564" y="114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384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commentAuthors" Target="commentAuthor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3D4F4439-89C3-4BA7-BDBA-3EFD8DD65DB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CD81CC63-1EFD-4F23-8F6F-0FF6BC370EE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3E38C1-F368-4B8E-B47C-7FA529B1D06A}" type="datetimeFigureOut">
              <a:rPr lang="pl-PL" smtClean="0"/>
              <a:t>2023-11-28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B611D3D0-4CE3-4E63-ACDB-A3AD3289E77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A6797660-37EF-43E9-B911-F5D902A4C002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D1CE18-5706-4F65-A887-91DBE246C6F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206708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EEFF2B-0721-7148-92D1-1650B5B78E9F}" type="datetimeFigureOut">
              <a:rPr lang="pl-PL" smtClean="0"/>
              <a:t>2023-11-28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02B4DB-5212-AD42-B2C1-BD19AC94D4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927739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202759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38350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903663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209344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536855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103707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808721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44746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1696604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280576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19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215985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8996464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C02B4DB-5212-AD42-B2C1-BD19AC94D45E}" type="slidenum">
              <a:rPr kumimoji="0" lang="pl-P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pl-PL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5280055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21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616023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22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9435787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23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5755532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24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46206700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25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47275502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26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6417507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27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6550178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28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879903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29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74823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9207816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30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8052791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31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904880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653743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302429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510022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68276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9310950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C02B4DB-5212-AD42-B2C1-BD19AC94D45E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778741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1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11" Type="http://schemas.openxmlformats.org/officeDocument/2006/relationships/image" Target="../media/image17.png"/><Relationship Id="rId5" Type="http://schemas.openxmlformats.org/officeDocument/2006/relationships/image" Target="../media/image11.png"/><Relationship Id="rId15" Type="http://schemas.openxmlformats.org/officeDocument/2006/relationships/image" Target="../media/image8.png"/><Relationship Id="rId10" Type="http://schemas.openxmlformats.org/officeDocument/2006/relationships/image" Target="../media/image16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Relationship Id="rId14" Type="http://schemas.openxmlformats.org/officeDocument/2006/relationships/image" Target="../media/image20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dług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26613" y="1973818"/>
            <a:ext cx="8639675" cy="4326381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3" name="Obraz 12" descr="Fundusze Europejskie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6760" y="1973818"/>
            <a:ext cx="3959225" cy="720090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2B41AD81-079D-B212-C8B7-9A9D3BEE5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7632" y="540402"/>
            <a:ext cx="1080000" cy="1080000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0A433181-6EED-44B3-4822-4AF9E6BA90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788" y="540402"/>
            <a:ext cx="1080000" cy="1080000"/>
          </a:xfrm>
          <a:prstGeom prst="rect">
            <a:avLst/>
          </a:prstGeom>
        </p:spPr>
      </p:pic>
      <p:pic>
        <p:nvPicPr>
          <p:cNvPr id="16" name="Obraz 15">
            <a:extLst>
              <a:ext uri="{FF2B5EF4-FFF2-40B4-BE49-F238E27FC236}">
                <a16:creationId xmlns:a16="http://schemas.microsoft.com/office/drawing/2014/main" id="{276322E5-6025-7EA2-67FB-9F57E92100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3944" y="540402"/>
            <a:ext cx="1080000" cy="1080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l">
              <a:lnSpc>
                <a:spcPts val="3500"/>
              </a:lnSpc>
              <a:buNone/>
              <a:defRPr sz="2800" b="1">
                <a:solidFill>
                  <a:schemeClr val="tx2"/>
                </a:solidFill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 dirty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6" name="Obraz 5" descr="Ciąg czterech logotypów w kolejności od lewej: 1. Fundusze Europejskie dla Pomorza, 2. Rzeczpospolita Polska, 3. Dofinansowane przez Unię Europejską, 4. Urząd Marszałkowski Województwa Pomorskiego">
            <a:extLst>
              <a:ext uri="{FF2B5EF4-FFF2-40B4-BE49-F238E27FC236}">
                <a16:creationId xmlns:a16="http://schemas.microsoft.com/office/drawing/2014/main" id="{3FDB76B9-FC6C-44C1-A4FF-DBB958B8D7F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22160DB5-1EAD-4FBD-8F38-C81A13BC86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Tytuł 6">
            <a:extLst>
              <a:ext uri="{FF2B5EF4-FFF2-40B4-BE49-F238E27FC236}">
                <a16:creationId xmlns:a16="http://schemas.microsoft.com/office/drawing/2014/main" id="{66614A53-20B3-4B39-A3EF-0C99DA93CE8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7843" y="893817"/>
            <a:ext cx="8640381" cy="1080001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</p:spTree>
    <p:extLst>
      <p:ext uri="{BB962C8B-B14F-4D97-AF65-F5344CB8AC3E}">
        <p14:creationId xmlns:p14="http://schemas.microsoft.com/office/powerpoint/2010/main" val="425576728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>
            <a:extLst>
              <a:ext uri="{FF2B5EF4-FFF2-40B4-BE49-F238E27FC236}">
                <a16:creationId xmlns:a16="http://schemas.microsoft.com/office/drawing/2014/main" id="{F8E39A3A-22D6-B8ED-2F58-16F69704FF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465388" y="4500563"/>
            <a:ext cx="8226426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ymbol zastępczy obrazu 10">
            <a:extLst>
              <a:ext uri="{FF2B5EF4-FFF2-40B4-BE49-F238E27FC236}">
                <a16:creationId xmlns:a16="http://schemas.microsoft.com/office/drawing/2014/main" id="{A760FD32-D539-3290-0E5F-1B5EF08EB2F0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025525" y="0"/>
            <a:ext cx="8640763" cy="5221288"/>
          </a:xfrm>
          <a:custGeom>
            <a:avLst/>
            <a:gdLst>
              <a:gd name="connsiteX0" fmla="*/ 0 w 8640763"/>
              <a:gd name="connsiteY0" fmla="*/ 0 h 5221288"/>
              <a:gd name="connsiteX1" fmla="*/ 8640763 w 8640763"/>
              <a:gd name="connsiteY1" fmla="*/ 0 h 5221288"/>
              <a:gd name="connsiteX2" fmla="*/ 8640763 w 8640763"/>
              <a:gd name="connsiteY2" fmla="*/ 4500563 h 5221288"/>
              <a:gd name="connsiteX3" fmla="*/ 1439863 w 8640763"/>
              <a:gd name="connsiteY3" fmla="*/ 4500563 h 5221288"/>
              <a:gd name="connsiteX4" fmla="*/ 1439863 w 8640763"/>
              <a:gd name="connsiteY4" fmla="*/ 5221288 h 5221288"/>
              <a:gd name="connsiteX5" fmla="*/ 0 w 8640763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640763" h="5221288">
                <a:moveTo>
                  <a:pt x="0" y="0"/>
                </a:moveTo>
                <a:lnTo>
                  <a:pt x="8640763" y="0"/>
                </a:lnTo>
                <a:lnTo>
                  <a:pt x="8640763" y="4500563"/>
                </a:lnTo>
                <a:lnTo>
                  <a:pt x="1439863" y="4500563"/>
                </a:lnTo>
                <a:lnTo>
                  <a:pt x="1439863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pic>
        <p:nvPicPr>
          <p:cNvPr id="7" name="Obraz 6" descr="Fundusze Europejskie">
            <a:extLst>
              <a:ext uri="{FF2B5EF4-FFF2-40B4-BE49-F238E27FC236}">
                <a16:creationId xmlns:a16="http://schemas.microsoft.com/office/drawing/2014/main" id="{3B4B8A84-3D08-244B-BF5B-6E361D1A74B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6975" y="4500563"/>
            <a:ext cx="3959225" cy="72009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C3C397EF-E780-3941-A190-8FF660EE9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5750" y="5593629"/>
            <a:ext cx="7559675" cy="705572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pic>
        <p:nvPicPr>
          <p:cNvPr id="13" name="Obraz 12" descr="Ciąg czterech logotypów w kolejności od lewej: 1. Fundusze Europejskie dla Pomorza, 2. Rzeczpospolita Polska, 3. Dofinansowane przez Unię Europejską, 4. Urząd Marszałkowski Województwa Pomorskiego">
            <a:extLst>
              <a:ext uri="{FF2B5EF4-FFF2-40B4-BE49-F238E27FC236}">
                <a16:creationId xmlns:a16="http://schemas.microsoft.com/office/drawing/2014/main" id="{6FCFA159-EADF-49BB-9E3A-21FD1519198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0847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>
            <a:extLst>
              <a:ext uri="{FF2B5EF4-FFF2-40B4-BE49-F238E27FC236}">
                <a16:creationId xmlns:a16="http://schemas.microsoft.com/office/drawing/2014/main" id="{A63EBD56-4A88-4F5C-BEAF-A33740721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025525" y="1983572"/>
            <a:ext cx="8640763" cy="4316627"/>
          </a:xfrm>
          <a:prstGeom prst="rect">
            <a:avLst/>
          </a:prstGeom>
          <a:solidFill>
            <a:srgbClr val="A6D3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48CDFE25-4437-7188-EA7B-7D9DAD5022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986337" cy="269390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/>
          </a:p>
        </p:txBody>
      </p:sp>
      <p:pic>
        <p:nvPicPr>
          <p:cNvPr id="13" name="Obraz 12" descr="Fundusze Europejskie&#10;&#10;">
            <a:extLst>
              <a:ext uri="{FF2B5EF4-FFF2-40B4-BE49-F238E27FC236}">
                <a16:creationId xmlns:a16="http://schemas.microsoft.com/office/drawing/2014/main" id="{49D1ECBE-9DB2-9B2A-CE8F-84EF95EA484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25" y="1983572"/>
            <a:ext cx="3959225" cy="72009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85877" y="3070227"/>
            <a:ext cx="7920115" cy="1087764"/>
          </a:xfrm>
        </p:spPr>
        <p:txBody>
          <a:bodyPr anchor="t" anchorCtr="0">
            <a:normAutofit/>
          </a:bodyPr>
          <a:lstStyle>
            <a:lvl1pPr algn="ctr">
              <a:lnSpc>
                <a:spcPts val="4000"/>
              </a:lnSpc>
              <a:defRPr sz="3200"/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85888" y="4861794"/>
            <a:ext cx="7920037" cy="1080000"/>
          </a:xfrm>
        </p:spPr>
        <p:txBody>
          <a:bodyPr>
            <a:normAutofit/>
          </a:bodyPr>
          <a:lstStyle>
            <a:lvl1pPr marL="0" indent="0" algn="ctr">
              <a:lnSpc>
                <a:spcPts val="3500"/>
              </a:lnSpc>
              <a:buNone/>
              <a:defRPr sz="1800" b="1">
                <a:solidFill>
                  <a:schemeClr val="tx2"/>
                </a:solidFill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pl-PL" dirty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5356" y="540402"/>
            <a:ext cx="1799844" cy="349114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039E0742-6ADE-F448-8437-7F591E1D07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757" y="1244366"/>
            <a:ext cx="381000" cy="381000"/>
          </a:xfrm>
          <a:prstGeom prst="rect">
            <a:avLst/>
          </a:prstGeom>
        </p:spPr>
      </p:pic>
      <p:pic>
        <p:nvPicPr>
          <p:cNvPr id="17" name="Obraz 16">
            <a:extLst>
              <a:ext uri="{FF2B5EF4-FFF2-40B4-BE49-F238E27FC236}">
                <a16:creationId xmlns:a16="http://schemas.microsoft.com/office/drawing/2014/main" id="{F60567DB-D582-D44E-A6AD-12B2B5F1FE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5250" y="545866"/>
            <a:ext cx="381000" cy="381000"/>
          </a:xfrm>
          <a:prstGeom prst="rect">
            <a:avLst/>
          </a:prstGeom>
        </p:spPr>
      </p:pic>
      <p:pic>
        <p:nvPicPr>
          <p:cNvPr id="19" name="Obraz 18">
            <a:extLst>
              <a:ext uri="{FF2B5EF4-FFF2-40B4-BE49-F238E27FC236}">
                <a16:creationId xmlns:a16="http://schemas.microsoft.com/office/drawing/2014/main" id="{39EEE39C-033E-F640-8C4C-E23D91BEA3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0511" y="1244366"/>
            <a:ext cx="381000" cy="381000"/>
          </a:xfrm>
          <a:prstGeom prst="rect">
            <a:avLst/>
          </a:prstGeom>
        </p:spPr>
      </p:pic>
      <p:pic>
        <p:nvPicPr>
          <p:cNvPr id="21" name="Obraz 20">
            <a:extLst>
              <a:ext uri="{FF2B5EF4-FFF2-40B4-BE49-F238E27FC236}">
                <a16:creationId xmlns:a16="http://schemas.microsoft.com/office/drawing/2014/main" id="{C169AC8E-96EA-1048-803E-97D6CEE5E1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786" y="538288"/>
            <a:ext cx="381000" cy="381000"/>
          </a:xfrm>
          <a:prstGeom prst="rect">
            <a:avLst/>
          </a:prstGeom>
        </p:spPr>
      </p:pic>
      <p:pic>
        <p:nvPicPr>
          <p:cNvPr id="23" name="Obraz 22">
            <a:extLst>
              <a:ext uri="{FF2B5EF4-FFF2-40B4-BE49-F238E27FC236}">
                <a16:creationId xmlns:a16="http://schemas.microsoft.com/office/drawing/2014/main" id="{D5D90F56-CFD2-1A40-B479-B556FC2D37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525" y="545866"/>
            <a:ext cx="381000" cy="381000"/>
          </a:xfrm>
          <a:prstGeom prst="rect">
            <a:avLst/>
          </a:prstGeom>
        </p:spPr>
      </p:pic>
      <p:pic>
        <p:nvPicPr>
          <p:cNvPr id="25" name="Obraz 24">
            <a:extLst>
              <a:ext uri="{FF2B5EF4-FFF2-40B4-BE49-F238E27FC236}">
                <a16:creationId xmlns:a16="http://schemas.microsoft.com/office/drawing/2014/main" id="{48E96C1A-FA5C-A24F-9872-8608B9B3BC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5689" y="1282667"/>
            <a:ext cx="381000" cy="381000"/>
          </a:xfrm>
          <a:prstGeom prst="rect">
            <a:avLst/>
          </a:prstGeom>
        </p:spPr>
      </p:pic>
      <p:pic>
        <p:nvPicPr>
          <p:cNvPr id="27" name="Obraz 26">
            <a:extLst>
              <a:ext uri="{FF2B5EF4-FFF2-40B4-BE49-F238E27FC236}">
                <a16:creationId xmlns:a16="http://schemas.microsoft.com/office/drawing/2014/main" id="{28B2440F-CBE5-784D-ADC8-E797F64F47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607082"/>
            <a:ext cx="381000" cy="381000"/>
          </a:xfrm>
          <a:prstGeom prst="rect">
            <a:avLst/>
          </a:prstGeom>
        </p:spPr>
      </p:pic>
      <p:pic>
        <p:nvPicPr>
          <p:cNvPr id="29" name="Obraz 28">
            <a:extLst>
              <a:ext uri="{FF2B5EF4-FFF2-40B4-BE49-F238E27FC236}">
                <a16:creationId xmlns:a16="http://schemas.microsoft.com/office/drawing/2014/main" id="{1C717A0E-10D0-FA43-BF65-49909BDCEAF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7018" y="535269"/>
            <a:ext cx="381000" cy="381000"/>
          </a:xfrm>
          <a:prstGeom prst="rect">
            <a:avLst/>
          </a:prstGeom>
        </p:spPr>
      </p:pic>
      <p:pic>
        <p:nvPicPr>
          <p:cNvPr id="31" name="Obraz 30">
            <a:extLst>
              <a:ext uri="{FF2B5EF4-FFF2-40B4-BE49-F238E27FC236}">
                <a16:creationId xmlns:a16="http://schemas.microsoft.com/office/drawing/2014/main" id="{A2891D6F-956C-9342-B2BB-C701A5BC5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2256" y="531095"/>
            <a:ext cx="381000" cy="381000"/>
          </a:xfrm>
          <a:prstGeom prst="rect">
            <a:avLst/>
          </a:prstGeom>
        </p:spPr>
      </p:pic>
      <p:pic>
        <p:nvPicPr>
          <p:cNvPr id="33" name="Obraz 32">
            <a:extLst>
              <a:ext uri="{FF2B5EF4-FFF2-40B4-BE49-F238E27FC236}">
                <a16:creationId xmlns:a16="http://schemas.microsoft.com/office/drawing/2014/main" id="{7DE0C268-A93E-1C47-9AA3-10F1F10D097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802" y="1251987"/>
            <a:ext cx="381000" cy="381000"/>
          </a:xfrm>
          <a:prstGeom prst="rect">
            <a:avLst/>
          </a:prstGeom>
        </p:spPr>
      </p:pic>
      <p:pic>
        <p:nvPicPr>
          <p:cNvPr id="35" name="Obraz 34">
            <a:extLst>
              <a:ext uri="{FF2B5EF4-FFF2-40B4-BE49-F238E27FC236}">
                <a16:creationId xmlns:a16="http://schemas.microsoft.com/office/drawing/2014/main" id="{45508241-FE91-D847-8686-4F72BD3142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5613" y="1250549"/>
            <a:ext cx="381000" cy="381000"/>
          </a:xfrm>
          <a:prstGeom prst="rect">
            <a:avLst/>
          </a:prstGeom>
        </p:spPr>
      </p:pic>
      <p:pic>
        <p:nvPicPr>
          <p:cNvPr id="37" name="Obraz 36">
            <a:extLst>
              <a:ext uri="{FF2B5EF4-FFF2-40B4-BE49-F238E27FC236}">
                <a16:creationId xmlns:a16="http://schemas.microsoft.com/office/drawing/2014/main" id="{EB9A3203-260A-FA4A-9526-A6276A5756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5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4637" y="1250549"/>
            <a:ext cx="381000" cy="381000"/>
          </a:xfrm>
          <a:prstGeom prst="rect">
            <a:avLst/>
          </a:prstGeom>
        </p:spPr>
      </p:pic>
      <p:pic>
        <p:nvPicPr>
          <p:cNvPr id="24" name="Obraz 23" descr="Ciąg czterech logotypów w kolejności od lewej: 1. Fundusze Europejskie dla Pomorza, 2. Rzeczpospolita Polska, 3. Dofinansowane przez Unię Europejską, 4. Urząd Marszałkowski Województwa Pomorskiego">
            <a:extLst>
              <a:ext uri="{FF2B5EF4-FFF2-40B4-BE49-F238E27FC236}">
                <a16:creationId xmlns:a16="http://schemas.microsoft.com/office/drawing/2014/main" id="{435F0698-B762-4CA8-B4E7-F5A604257866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C8C3AC-0971-4F08-8A44-AAB883D783C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8602601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SLAJD MERYTORYCZ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342900" indent="-342900">
              <a:buFont typeface="Arial" panose="020B0604020202020204" pitchFamily="34" charset="0"/>
              <a:buChar char="•"/>
              <a:defRPr sz="2400">
                <a:latin typeface="+mn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585200" y="7019837"/>
            <a:ext cx="1080000" cy="180000"/>
          </a:xfrm>
        </p:spPr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052797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owy (krótki tytuł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ymbol zastępczy obrazu 16">
            <a:extLst>
              <a:ext uri="{FF2B5EF4-FFF2-40B4-BE49-F238E27FC236}">
                <a16:creationId xmlns:a16="http://schemas.microsoft.com/office/drawing/2014/main" id="{69383BDA-94B1-6FB6-27E3-0CC3DEDF5AF5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0"/>
            <a:ext cx="6784975" cy="5221288"/>
          </a:xfrm>
          <a:custGeom>
            <a:avLst/>
            <a:gdLst>
              <a:gd name="connsiteX0" fmla="*/ 0 w 6784975"/>
              <a:gd name="connsiteY0" fmla="*/ 0 h 5221288"/>
              <a:gd name="connsiteX1" fmla="*/ 6784975 w 6784975"/>
              <a:gd name="connsiteY1" fmla="*/ 0 h 5221288"/>
              <a:gd name="connsiteX2" fmla="*/ 6784975 w 6784975"/>
              <a:gd name="connsiteY2" fmla="*/ 4500563 h 5221288"/>
              <a:gd name="connsiteX3" fmla="*/ 2825750 w 6784975"/>
              <a:gd name="connsiteY3" fmla="*/ 4500563 h 5221288"/>
              <a:gd name="connsiteX4" fmla="*/ 2825750 w 6784975"/>
              <a:gd name="connsiteY4" fmla="*/ 5221288 h 5221288"/>
              <a:gd name="connsiteX5" fmla="*/ 0 w 6784975"/>
              <a:gd name="connsiteY5" fmla="*/ 5221288 h 5221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784975" h="5221288">
                <a:moveTo>
                  <a:pt x="0" y="0"/>
                </a:moveTo>
                <a:lnTo>
                  <a:pt x="6784975" y="0"/>
                </a:lnTo>
                <a:lnTo>
                  <a:pt x="6784975" y="4500563"/>
                </a:lnTo>
                <a:lnTo>
                  <a:pt x="2825750" y="4500563"/>
                </a:lnTo>
                <a:lnTo>
                  <a:pt x="2825750" y="5221288"/>
                </a:lnTo>
                <a:lnTo>
                  <a:pt x="0" y="522128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 dirty="0"/>
              <a:t>Kliknij ikonę, aby dodać obraz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38965D1A-9BC8-2AB7-6B73-C2BBDA5D66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825750" y="4500563"/>
            <a:ext cx="6840538" cy="1799636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72808" y="5579563"/>
            <a:ext cx="6133117" cy="648546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66444" y="539750"/>
            <a:ext cx="1799844" cy="366725"/>
          </a:xfrm>
          <a:prstGeom prst="rect">
            <a:avLst/>
          </a:prstGeom>
        </p:spPr>
        <p:txBody>
          <a:bodyPr lIns="0" tIns="0" rIns="0" bIns="0"/>
          <a:lstStyle>
            <a:lvl1pPr algn="r">
              <a:lnSpc>
                <a:spcPts val="1800"/>
              </a:lnSpc>
              <a:defRPr sz="14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endParaRPr lang="pl-PL" dirty="0"/>
          </a:p>
        </p:txBody>
      </p:sp>
      <p:pic>
        <p:nvPicPr>
          <p:cNvPr id="18" name="Obraz 17" descr="Fundusze Europejskie &#10;">
            <a:extLst>
              <a:ext uri="{FF2B5EF4-FFF2-40B4-BE49-F238E27FC236}">
                <a16:creationId xmlns:a16="http://schemas.microsoft.com/office/drawing/2014/main" id="{EB4DB370-BCB9-D1E9-5613-5A9DCA5F311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750" y="4500563"/>
            <a:ext cx="3959225" cy="720090"/>
          </a:xfrm>
          <a:prstGeom prst="rect">
            <a:avLst/>
          </a:prstGeom>
        </p:spPr>
      </p:pic>
      <p:pic>
        <p:nvPicPr>
          <p:cNvPr id="11" name="Obraz 10" descr="Ciąg czterech logotypów w kolejności od lewej: 1. Fundusze Europejskie dla Pomorza, 2. Rzeczpospolita Polska, 3. Dofinansowane przez Unię Europejską, 4. Urząd Marszałkowski Województwa Pomorskiego">
            <a:extLst>
              <a:ext uri="{FF2B5EF4-FFF2-40B4-BE49-F238E27FC236}">
                <a16:creationId xmlns:a16="http://schemas.microsoft.com/office/drawing/2014/main" id="{0CF3E933-1DA6-403F-9323-5B318B994333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133" y="6444133"/>
            <a:ext cx="8855261" cy="828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9351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2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ajd tytuł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ostokąt 9">
            <a:extLst>
              <a:ext uri="{FF2B5EF4-FFF2-40B4-BE49-F238E27FC236}">
                <a16:creationId xmlns:a16="http://schemas.microsoft.com/office/drawing/2014/main" id="{0D1F565A-4734-6B49-4F72-233C397DE0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825751" y="4500561"/>
            <a:ext cx="7196139" cy="215959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ymbol zastępczy obrazu 8">
            <a:extLst>
              <a:ext uri="{FF2B5EF4-FFF2-40B4-BE49-F238E27FC236}">
                <a16:creationId xmlns:a16="http://schemas.microsoft.com/office/drawing/2014/main" id="{12E8330A-FFD8-2BBA-E745-7200C0738B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9925" y="0"/>
            <a:ext cx="6835775" cy="4859338"/>
          </a:xfrm>
          <a:custGeom>
            <a:avLst/>
            <a:gdLst>
              <a:gd name="connsiteX0" fmla="*/ 0 w 6835775"/>
              <a:gd name="connsiteY0" fmla="*/ 0 h 4859338"/>
              <a:gd name="connsiteX1" fmla="*/ 6835775 w 6835775"/>
              <a:gd name="connsiteY1" fmla="*/ 0 h 4859338"/>
              <a:gd name="connsiteX2" fmla="*/ 6835775 w 6835775"/>
              <a:gd name="connsiteY2" fmla="*/ 4500563 h 4859338"/>
              <a:gd name="connsiteX3" fmla="*/ 2155824 w 6835775"/>
              <a:gd name="connsiteY3" fmla="*/ 4500563 h 4859338"/>
              <a:gd name="connsiteX4" fmla="*/ 2155824 w 6835775"/>
              <a:gd name="connsiteY4" fmla="*/ 4859338 h 4859338"/>
              <a:gd name="connsiteX5" fmla="*/ 0 w 6835775"/>
              <a:gd name="connsiteY5" fmla="*/ 4859338 h 4859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835775" h="4859338">
                <a:moveTo>
                  <a:pt x="0" y="0"/>
                </a:moveTo>
                <a:lnTo>
                  <a:pt x="6835775" y="0"/>
                </a:lnTo>
                <a:lnTo>
                  <a:pt x="6835775" y="4500563"/>
                </a:lnTo>
                <a:lnTo>
                  <a:pt x="2155824" y="4500563"/>
                </a:lnTo>
                <a:lnTo>
                  <a:pt x="2155824" y="4859338"/>
                </a:lnTo>
                <a:lnTo>
                  <a:pt x="0" y="485933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7BF7E1EF-0AB1-F3B1-F5CD-6A2AA30561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905250" y="4500562"/>
            <a:ext cx="3600449" cy="359395"/>
          </a:xfrm>
          <a:prstGeom prst="rect">
            <a:avLst/>
          </a:prstGeom>
          <a:solidFill>
            <a:srgbClr val="0052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03E2C530-5988-0861-50D8-1C7FE1662A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825751" y="4500561"/>
            <a:ext cx="1079500" cy="35877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186113" y="5195719"/>
            <a:ext cx="6480176" cy="1320421"/>
          </a:xfrm>
        </p:spPr>
        <p:txBody>
          <a:bodyPr anchor="t" anchorCtr="0">
            <a:normAutofit/>
          </a:bodyPr>
          <a:lstStyle>
            <a:lvl1pPr algn="l">
              <a:lnSpc>
                <a:spcPts val="3500"/>
              </a:lnSpc>
              <a:defRPr sz="2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90164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193" userDrawn="1">
          <p15:clr>
            <a:srgbClr val="FBAE40"/>
          </p15:clr>
        </p15:guide>
        <p15:guide id="2" orient="horz" pos="113" userDrawn="1">
          <p15:clr>
            <a:srgbClr val="FBAE40"/>
          </p15:clr>
        </p15:guide>
        <p15:guide id="3" orient="horz" pos="2381" userDrawn="1">
          <p15:clr>
            <a:srgbClr val="FBAE40"/>
          </p15:clr>
        </p15:guide>
        <p15:guide id="4" orient="horz" pos="340" userDrawn="1">
          <p15:clr>
            <a:srgbClr val="FBAE40"/>
          </p15:clr>
        </p15:guide>
        <p15:guide id="5" orient="horz" pos="567" userDrawn="1">
          <p15:clr>
            <a:srgbClr val="FBAE40"/>
          </p15:clr>
        </p15:guide>
        <p15:guide id="6" orient="horz" pos="794" userDrawn="1">
          <p15:clr>
            <a:srgbClr val="FBAE40"/>
          </p15:clr>
        </p15:guide>
        <p15:guide id="7" orient="horz" pos="1020" userDrawn="1">
          <p15:clr>
            <a:srgbClr val="FBAE40"/>
          </p15:clr>
        </p15:guide>
        <p15:guide id="8" orient="horz" pos="1247" userDrawn="1">
          <p15:clr>
            <a:srgbClr val="FBAE40"/>
          </p15:clr>
        </p15:guide>
        <p15:guide id="9" orient="horz" pos="1474" userDrawn="1">
          <p15:clr>
            <a:srgbClr val="FBAE40"/>
          </p15:clr>
        </p15:guide>
        <p15:guide id="10" orient="horz" pos="1701" userDrawn="1">
          <p15:clr>
            <a:srgbClr val="FBAE40"/>
          </p15:clr>
        </p15:guide>
        <p15:guide id="11" orient="horz" pos="1927" userDrawn="1">
          <p15:clr>
            <a:srgbClr val="FBAE40"/>
          </p15:clr>
        </p15:guide>
        <p15:guide id="12" orient="horz" pos="2154" userDrawn="1">
          <p15:clr>
            <a:srgbClr val="FBAE40"/>
          </p15:clr>
        </p15:guide>
        <p15:guide id="13" orient="horz" pos="2608" userDrawn="1">
          <p15:clr>
            <a:srgbClr val="FBAE40"/>
          </p15:clr>
        </p15:guide>
        <p15:guide id="14" orient="horz" pos="2835" userDrawn="1">
          <p15:clr>
            <a:srgbClr val="FBAE40"/>
          </p15:clr>
        </p15:guide>
        <p15:guide id="15" orient="horz" pos="3061" userDrawn="1">
          <p15:clr>
            <a:srgbClr val="FBAE40"/>
          </p15:clr>
        </p15:guide>
        <p15:guide id="16" orient="horz" pos="3288" userDrawn="1">
          <p15:clr>
            <a:srgbClr val="FBAE40"/>
          </p15:clr>
        </p15:guide>
        <p15:guide id="17" orient="horz" pos="3515" userDrawn="1">
          <p15:clr>
            <a:srgbClr val="FBAE40"/>
          </p15:clr>
        </p15:guide>
        <p15:guide id="18" orient="horz" pos="3742" userDrawn="1">
          <p15:clr>
            <a:srgbClr val="FBAE40"/>
          </p15:clr>
        </p15:guide>
        <p15:guide id="19" orient="horz" pos="3968" userDrawn="1">
          <p15:clr>
            <a:srgbClr val="FBAE40"/>
          </p15:clr>
        </p15:guide>
        <p15:guide id="20" orient="horz" pos="4195" userDrawn="1">
          <p15:clr>
            <a:srgbClr val="FBAE40"/>
          </p15:clr>
        </p15:guide>
        <p15:guide id="21" orient="horz" pos="4422" userDrawn="1">
          <p15:clr>
            <a:srgbClr val="FBAE40"/>
          </p15:clr>
        </p15:guide>
        <p15:guide id="22" orient="horz" pos="4649" userDrawn="1">
          <p15:clr>
            <a:srgbClr val="FBAE40"/>
          </p15:clr>
        </p15:guide>
        <p15:guide id="23" pos="419" userDrawn="1">
          <p15:clr>
            <a:srgbClr val="FBAE40"/>
          </p15:clr>
        </p15:guide>
        <p15:guide id="24" pos="646" userDrawn="1">
          <p15:clr>
            <a:srgbClr val="FBAE40"/>
          </p15:clr>
        </p15:guide>
        <p15:guide id="25" pos="873" userDrawn="1">
          <p15:clr>
            <a:srgbClr val="FBAE40"/>
          </p15:clr>
        </p15:guide>
        <p15:guide id="26" pos="1100" userDrawn="1">
          <p15:clr>
            <a:srgbClr val="FBAE40"/>
          </p15:clr>
        </p15:guide>
        <p15:guide id="27" pos="1327" userDrawn="1">
          <p15:clr>
            <a:srgbClr val="FBAE40"/>
          </p15:clr>
        </p15:guide>
        <p15:guide id="28" pos="1553" userDrawn="1">
          <p15:clr>
            <a:srgbClr val="FBAE40"/>
          </p15:clr>
        </p15:guide>
        <p15:guide id="29" pos="1780" userDrawn="1">
          <p15:clr>
            <a:srgbClr val="FBAE40"/>
          </p15:clr>
        </p15:guide>
        <p15:guide id="30" pos="2007" userDrawn="1">
          <p15:clr>
            <a:srgbClr val="FBAE40"/>
          </p15:clr>
        </p15:guide>
        <p15:guide id="31" pos="2234" userDrawn="1">
          <p15:clr>
            <a:srgbClr val="FBAE40"/>
          </p15:clr>
        </p15:guide>
        <p15:guide id="32" pos="2460" userDrawn="1">
          <p15:clr>
            <a:srgbClr val="FBAE40"/>
          </p15:clr>
        </p15:guide>
        <p15:guide id="33" pos="2687" userDrawn="1">
          <p15:clr>
            <a:srgbClr val="FBAE40"/>
          </p15:clr>
        </p15:guide>
        <p15:guide id="34" pos="2914" userDrawn="1">
          <p15:clr>
            <a:srgbClr val="FBAE40"/>
          </p15:clr>
        </p15:guide>
        <p15:guide id="35" pos="3141" userDrawn="1">
          <p15:clr>
            <a:srgbClr val="FBAE40"/>
          </p15:clr>
        </p15:guide>
        <p15:guide id="36" pos="3368" userDrawn="1">
          <p15:clr>
            <a:srgbClr val="FBAE40"/>
          </p15:clr>
        </p15:guide>
        <p15:guide id="37" pos="3594" userDrawn="1">
          <p15:clr>
            <a:srgbClr val="FBAE40"/>
          </p15:clr>
        </p15:guide>
        <p15:guide id="38" pos="3821" userDrawn="1">
          <p15:clr>
            <a:srgbClr val="FBAE40"/>
          </p15:clr>
        </p15:guide>
        <p15:guide id="39" pos="4048" userDrawn="1">
          <p15:clr>
            <a:srgbClr val="FBAE40"/>
          </p15:clr>
        </p15:guide>
        <p15:guide id="40" pos="4275" userDrawn="1">
          <p15:clr>
            <a:srgbClr val="FBAE40"/>
          </p15:clr>
        </p15:guide>
        <p15:guide id="41" pos="4501" userDrawn="1">
          <p15:clr>
            <a:srgbClr val="FBAE40"/>
          </p15:clr>
        </p15:guide>
        <p15:guide id="42" pos="4728" userDrawn="1">
          <p15:clr>
            <a:srgbClr val="FBAE40"/>
          </p15:clr>
        </p15:guide>
        <p15:guide id="43" pos="4955" userDrawn="1">
          <p15:clr>
            <a:srgbClr val="FBAE40"/>
          </p15:clr>
        </p15:guide>
        <p15:guide id="44" pos="5182" userDrawn="1">
          <p15:clr>
            <a:srgbClr val="FBAE40"/>
          </p15:clr>
        </p15:guide>
        <p15:guide id="45" pos="5408" userDrawn="1">
          <p15:clr>
            <a:srgbClr val="FBAE40"/>
          </p15:clr>
        </p15:guide>
        <p15:guide id="46" pos="5635" userDrawn="1">
          <p15:clr>
            <a:srgbClr val="FBAE40"/>
          </p15:clr>
        </p15:guide>
        <p15:guide id="47" pos="5862" userDrawn="1">
          <p15:clr>
            <a:srgbClr val="FBAE40"/>
          </p15:clr>
        </p15:guide>
        <p15:guide id="48" pos="6089" userDrawn="1">
          <p15:clr>
            <a:srgbClr val="FBAE40"/>
          </p15:clr>
        </p15:guide>
        <p15:guide id="49" pos="6316" userDrawn="1">
          <p15:clr>
            <a:srgbClr val="FBAE40"/>
          </p15:clr>
        </p15:guide>
        <p15:guide id="50" pos="6542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SLAJD MERYTORYCZNY 2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>
                <a:latin typeface="+mn-lt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1025906" y="1979837"/>
            <a:ext cx="4140000" cy="4680018"/>
          </a:xfrm>
        </p:spPr>
        <p:txBody>
          <a:bodyPr/>
          <a:lstStyle>
            <a:lvl1pPr>
              <a:defRPr sz="2200">
                <a:latin typeface="+mn-lt"/>
              </a:defRPr>
            </a:lvl1pPr>
            <a:lvl2pPr>
              <a:defRPr sz="2200">
                <a:latin typeface="+mn-lt"/>
              </a:defRPr>
            </a:lvl2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525906" y="1979613"/>
            <a:ext cx="4140000" cy="4680226"/>
          </a:xfrm>
        </p:spPr>
        <p:txBody>
          <a:bodyPr/>
          <a:lstStyle>
            <a:lvl1pPr>
              <a:defRPr sz="2200">
                <a:latin typeface="+mn-lt"/>
              </a:defRPr>
            </a:lvl1pPr>
            <a:lvl2pPr>
              <a:defRPr sz="2200">
                <a:latin typeface="+mn-lt"/>
              </a:defRPr>
            </a:lvl2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40004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ajd - tytuł + zdjęcie + zawartość z paski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45906" y="899836"/>
            <a:ext cx="4320000" cy="1080001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906" y="1979837"/>
            <a:ext cx="4320382" cy="468000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141AAA0E-45E9-08FB-9373-71A084B8884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Symbol zastępczy obrazu 6">
            <a:extLst>
              <a:ext uri="{FF2B5EF4-FFF2-40B4-BE49-F238E27FC236}">
                <a16:creationId xmlns:a16="http://schemas.microsoft.com/office/drawing/2014/main" id="{E681B9F9-7BA5-2D43-A1BD-8AF5D025063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0" y="900113"/>
            <a:ext cx="4986338" cy="5759726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buFont typeface="Arial" panose="020B0604020202020204" pitchFamily="34" charset="0"/>
              <a:buNone/>
              <a:defRPr sz="1000"/>
            </a:lvl1pPr>
          </a:lstStyle>
          <a:p>
            <a:r>
              <a:rPr lang="pl-PL"/>
              <a:t>Kliknij ikonę, aby dodać obraz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53987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SLAJD MERYTORYCZNY 3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>
                <a:latin typeface="+mn-lt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 sz="2400">
                <a:latin typeface="+mn-lt"/>
              </a:defRPr>
            </a:lvl1pPr>
            <a:lvl2pPr>
              <a:defRPr sz="2000">
                <a:latin typeface="+mn-lt"/>
              </a:defRPr>
            </a:lvl2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6BE561E-99B3-4335-3AEE-43699306B9E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630E28BA-19A4-6182-CE10-65107EDF6B75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69991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1_Slajd - tytuł + 2 elementy zawartości bez pas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5906" y="1979837"/>
            <a:ext cx="4140000" cy="468001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25906" y="1979613"/>
            <a:ext cx="4140000" cy="468022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9A72189C-757E-47DF-313E-E0F36399C09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363107C-97A9-9A5D-A2A2-E6ABB7ED4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95970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080001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5907" y="1979837"/>
            <a:ext cx="8640382" cy="468000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  <a:endParaRPr lang="en-US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617E16B8-2BD0-D12E-978E-94E428DF9717}"/>
              </a:ext>
            </a:extLst>
          </p:cNvPr>
          <p:cNvSpPr/>
          <p:nvPr userDrawn="1"/>
        </p:nvSpPr>
        <p:spPr>
          <a:xfrm>
            <a:off x="1025870" y="0"/>
            <a:ext cx="1080742" cy="1793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662915FD-1FF3-5CF3-5C57-034114B5E6A2}"/>
              </a:ext>
            </a:extLst>
          </p:cNvPr>
          <p:cNvSpPr/>
          <p:nvPr userDrawn="1"/>
        </p:nvSpPr>
        <p:spPr>
          <a:xfrm>
            <a:off x="2106612" y="0"/>
            <a:ext cx="7559293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026AD61-FC69-65FC-05E3-06AA14C89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85200" y="7019837"/>
            <a:ext cx="1080000" cy="180000"/>
          </a:xfrm>
          <a:prstGeom prst="rect">
            <a:avLst/>
          </a:prstGeom>
          <a:noFill/>
        </p:spPr>
        <p:txBody>
          <a:bodyPr vert="horz" lIns="0" tIns="72000" rIns="0" bIns="72000" rtlCol="0" anchor="ctr" anchorCtr="0"/>
          <a:lstStyle>
            <a:lvl1pPr algn="r">
              <a:defRPr sz="1000">
                <a:solidFill>
                  <a:schemeClr val="tx2"/>
                </a:solidFill>
                <a:latin typeface="Open Sans" pitchFamily="2" charset="0"/>
                <a:ea typeface="Open Sans" pitchFamily="2" charset="0"/>
                <a:cs typeface="Open Sans" pitchFamily="2" charset="0"/>
              </a:defRPr>
            </a:lvl1pPr>
          </a:lstStyle>
          <a:p>
            <a:fld id="{EB4015AA-59F6-416B-87A6-8E3D940284E2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4C2A84FB-402E-BB6C-632B-D1ADD49B7D8C}"/>
              </a:ext>
            </a:extLst>
          </p:cNvPr>
          <p:cNvSpPr/>
          <p:nvPr userDrawn="1"/>
        </p:nvSpPr>
        <p:spPr>
          <a:xfrm>
            <a:off x="8585546" y="7380288"/>
            <a:ext cx="1080742" cy="1793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86163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25" r:id="rId2"/>
    <p:sldLayoutId id="2147483710" r:id="rId3"/>
    <p:sldLayoutId id="2147483720" r:id="rId4"/>
    <p:sldLayoutId id="2147483721" r:id="rId5"/>
    <p:sldLayoutId id="2147483712" r:id="rId6"/>
    <p:sldLayoutId id="2147483726" r:id="rId7"/>
    <p:sldLayoutId id="2147483740" r:id="rId8"/>
    <p:sldLayoutId id="2147483723" r:id="rId9"/>
    <p:sldLayoutId id="2147483728" r:id="rId10"/>
  </p:sldLayoutIdLst>
  <p:hf hdr="0" ftr="0" dt="0"/>
  <p:txStyles>
    <p:titleStyle>
      <a:lvl1pPr algn="l" defTabSz="1007943" rtl="0" eaLnBrk="1" latinLnBrk="0" hangingPunct="1">
        <a:lnSpc>
          <a:spcPts val="3600"/>
        </a:lnSpc>
        <a:spcBef>
          <a:spcPct val="0"/>
        </a:spcBef>
        <a:buNone/>
        <a:defRPr sz="2800" b="1" kern="1200">
          <a:solidFill>
            <a:schemeClr val="tx2"/>
          </a:solidFill>
          <a:latin typeface="Open Sans" pitchFamily="2" charset="0"/>
          <a:ea typeface="Open Sans" pitchFamily="2" charset="0"/>
          <a:cs typeface="Open Sans" pitchFamily="2" charset="0"/>
        </a:defRPr>
      </a:lvl1pPr>
    </p:titleStyle>
    <p:bodyStyle>
      <a:lvl1pPr marL="251986" indent="-251986" algn="l" defTabSz="1007943" rtl="0" eaLnBrk="1" latinLnBrk="0" hangingPunct="1">
        <a:lnSpc>
          <a:spcPts val="2400"/>
        </a:lnSpc>
        <a:spcBef>
          <a:spcPts val="1102"/>
        </a:spcBef>
        <a:buClr>
          <a:schemeClr val="accent1"/>
        </a:buClr>
        <a:buFontTx/>
        <a:buBlip>
          <a:blip r:embed="rId12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1pPr>
      <a:lvl2pPr marL="755957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3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2pPr>
      <a:lvl3pPr marL="1259929" indent="-251986" algn="l" defTabSz="1007943" rtl="0" eaLnBrk="1" latinLnBrk="0" hangingPunct="1">
        <a:lnSpc>
          <a:spcPts val="2400"/>
        </a:lnSpc>
        <a:spcBef>
          <a:spcPts val="551"/>
        </a:spcBef>
        <a:buFontTx/>
        <a:buBlip>
          <a:blip r:embed="rId14"/>
        </a:buBlip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3pPr>
      <a:lvl4pPr marL="1763900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4pPr>
      <a:lvl5pPr marL="2267872" indent="-251986" algn="l" defTabSz="1007943" rtl="0" eaLnBrk="1" latinLnBrk="0" hangingPunct="1">
        <a:lnSpc>
          <a:spcPts val="2400"/>
        </a:lnSpc>
        <a:spcBef>
          <a:spcPts val="551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itchFamily="2" charset="0"/>
          <a:ea typeface="Open Sans" pitchFamily="2" charset="0"/>
          <a:cs typeface="Open Sans" pitchFamily="2" charset="0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193" userDrawn="1">
          <p15:clr>
            <a:srgbClr val="F26B43"/>
          </p15:clr>
        </p15:guide>
        <p15:guide id="2" pos="419" userDrawn="1">
          <p15:clr>
            <a:srgbClr val="F26B43"/>
          </p15:clr>
        </p15:guide>
        <p15:guide id="3" pos="646" userDrawn="1">
          <p15:clr>
            <a:srgbClr val="F26B43"/>
          </p15:clr>
        </p15:guide>
        <p15:guide id="4" pos="873" userDrawn="1">
          <p15:clr>
            <a:srgbClr val="F26B43"/>
          </p15:clr>
        </p15:guide>
        <p15:guide id="5" pos="1100" userDrawn="1">
          <p15:clr>
            <a:srgbClr val="F26B43"/>
          </p15:clr>
        </p15:guide>
        <p15:guide id="6" pos="1327" userDrawn="1">
          <p15:clr>
            <a:srgbClr val="F26B43"/>
          </p15:clr>
        </p15:guide>
        <p15:guide id="7" pos="1553" userDrawn="1">
          <p15:clr>
            <a:srgbClr val="F26B43"/>
          </p15:clr>
        </p15:guide>
        <p15:guide id="8" pos="1780" userDrawn="1">
          <p15:clr>
            <a:srgbClr val="F26B43"/>
          </p15:clr>
        </p15:guide>
        <p15:guide id="9" pos="2007" userDrawn="1">
          <p15:clr>
            <a:srgbClr val="F26B43"/>
          </p15:clr>
        </p15:guide>
        <p15:guide id="10" pos="2234" userDrawn="1">
          <p15:clr>
            <a:srgbClr val="F26B43"/>
          </p15:clr>
        </p15:guide>
        <p15:guide id="11" pos="2460" userDrawn="1">
          <p15:clr>
            <a:srgbClr val="F26B43"/>
          </p15:clr>
        </p15:guide>
        <p15:guide id="12" pos="2687" userDrawn="1">
          <p15:clr>
            <a:srgbClr val="F26B43"/>
          </p15:clr>
        </p15:guide>
        <p15:guide id="13" pos="2914" userDrawn="1">
          <p15:clr>
            <a:srgbClr val="F26B43"/>
          </p15:clr>
        </p15:guide>
        <p15:guide id="14" pos="3141" userDrawn="1">
          <p15:clr>
            <a:srgbClr val="F26B43"/>
          </p15:clr>
        </p15:guide>
        <p15:guide id="15" pos="3368" userDrawn="1">
          <p15:clr>
            <a:srgbClr val="F26B43"/>
          </p15:clr>
        </p15:guide>
        <p15:guide id="16" pos="3594" userDrawn="1">
          <p15:clr>
            <a:srgbClr val="F26B43"/>
          </p15:clr>
        </p15:guide>
        <p15:guide id="17" pos="3821" userDrawn="1">
          <p15:clr>
            <a:srgbClr val="F26B43"/>
          </p15:clr>
        </p15:guide>
        <p15:guide id="18" pos="4048" userDrawn="1">
          <p15:clr>
            <a:srgbClr val="F26B43"/>
          </p15:clr>
        </p15:guide>
        <p15:guide id="19" pos="4275" userDrawn="1">
          <p15:clr>
            <a:srgbClr val="F26B43"/>
          </p15:clr>
        </p15:guide>
        <p15:guide id="20" pos="4501" userDrawn="1">
          <p15:clr>
            <a:srgbClr val="F26B43"/>
          </p15:clr>
        </p15:guide>
        <p15:guide id="21" pos="4728" userDrawn="1">
          <p15:clr>
            <a:srgbClr val="F26B43"/>
          </p15:clr>
        </p15:guide>
        <p15:guide id="22" pos="4955" userDrawn="1">
          <p15:clr>
            <a:srgbClr val="F26B43"/>
          </p15:clr>
        </p15:guide>
        <p15:guide id="23" pos="5182" userDrawn="1">
          <p15:clr>
            <a:srgbClr val="F26B43"/>
          </p15:clr>
        </p15:guide>
        <p15:guide id="24" pos="5408" userDrawn="1">
          <p15:clr>
            <a:srgbClr val="F26B43"/>
          </p15:clr>
        </p15:guide>
        <p15:guide id="25" pos="5635" userDrawn="1">
          <p15:clr>
            <a:srgbClr val="F26B43"/>
          </p15:clr>
        </p15:guide>
        <p15:guide id="26" pos="5862" userDrawn="1">
          <p15:clr>
            <a:srgbClr val="F26B43"/>
          </p15:clr>
        </p15:guide>
        <p15:guide id="27" pos="6089" userDrawn="1">
          <p15:clr>
            <a:srgbClr val="F26B43"/>
          </p15:clr>
        </p15:guide>
        <p15:guide id="28" pos="6316" userDrawn="1">
          <p15:clr>
            <a:srgbClr val="F26B43"/>
          </p15:clr>
        </p15:guide>
        <p15:guide id="29" pos="6542" userDrawn="1">
          <p15:clr>
            <a:srgbClr val="F26B43"/>
          </p15:clr>
        </p15:guide>
        <p15:guide id="30" orient="horz" pos="113" userDrawn="1">
          <p15:clr>
            <a:srgbClr val="F26B43"/>
          </p15:clr>
        </p15:guide>
        <p15:guide id="31" orient="horz" pos="340" userDrawn="1">
          <p15:clr>
            <a:srgbClr val="F26B43"/>
          </p15:clr>
        </p15:guide>
        <p15:guide id="32" orient="horz" pos="567" userDrawn="1">
          <p15:clr>
            <a:srgbClr val="F26B43"/>
          </p15:clr>
        </p15:guide>
        <p15:guide id="33" orient="horz" pos="794" userDrawn="1">
          <p15:clr>
            <a:srgbClr val="F26B43"/>
          </p15:clr>
        </p15:guide>
        <p15:guide id="34" orient="horz" pos="1020" userDrawn="1">
          <p15:clr>
            <a:srgbClr val="F26B43"/>
          </p15:clr>
        </p15:guide>
        <p15:guide id="35" orient="horz" pos="1247" userDrawn="1">
          <p15:clr>
            <a:srgbClr val="F26B43"/>
          </p15:clr>
        </p15:guide>
        <p15:guide id="36" orient="horz" pos="1474" userDrawn="1">
          <p15:clr>
            <a:srgbClr val="F26B43"/>
          </p15:clr>
        </p15:guide>
        <p15:guide id="37" orient="horz" pos="1701" userDrawn="1">
          <p15:clr>
            <a:srgbClr val="F26B43"/>
          </p15:clr>
        </p15:guide>
        <p15:guide id="38" orient="horz" pos="1927" userDrawn="1">
          <p15:clr>
            <a:srgbClr val="F26B43"/>
          </p15:clr>
        </p15:guide>
        <p15:guide id="39" orient="horz" pos="2154" userDrawn="1">
          <p15:clr>
            <a:srgbClr val="F26B43"/>
          </p15:clr>
        </p15:guide>
        <p15:guide id="40" orient="horz" pos="2381" userDrawn="1">
          <p15:clr>
            <a:srgbClr val="F26B43"/>
          </p15:clr>
        </p15:guide>
        <p15:guide id="41" orient="horz" pos="2608" userDrawn="1">
          <p15:clr>
            <a:srgbClr val="F26B43"/>
          </p15:clr>
        </p15:guide>
        <p15:guide id="42" orient="horz" pos="2835" userDrawn="1">
          <p15:clr>
            <a:srgbClr val="F26B43"/>
          </p15:clr>
        </p15:guide>
        <p15:guide id="43" orient="horz" pos="3061" userDrawn="1">
          <p15:clr>
            <a:srgbClr val="F26B43"/>
          </p15:clr>
        </p15:guide>
        <p15:guide id="44" orient="horz" pos="3288" userDrawn="1">
          <p15:clr>
            <a:srgbClr val="F26B43"/>
          </p15:clr>
        </p15:guide>
        <p15:guide id="45" orient="horz" pos="3515" userDrawn="1">
          <p15:clr>
            <a:srgbClr val="F26B43"/>
          </p15:clr>
        </p15:guide>
        <p15:guide id="46" orient="horz" pos="3742" userDrawn="1">
          <p15:clr>
            <a:srgbClr val="F26B43"/>
          </p15:clr>
        </p15:guide>
        <p15:guide id="47" orient="horz" pos="3968" userDrawn="1">
          <p15:clr>
            <a:srgbClr val="F26B43"/>
          </p15:clr>
        </p15:guide>
        <p15:guide id="48" orient="horz" pos="4195" userDrawn="1">
          <p15:clr>
            <a:srgbClr val="F26B43"/>
          </p15:clr>
        </p15:guide>
        <p15:guide id="49" orient="horz" pos="4422" userDrawn="1">
          <p15:clr>
            <a:srgbClr val="F26B43"/>
          </p15:clr>
        </p15:guide>
        <p15:guide id="50" orient="horz" pos="464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unduszeeuropejskie.gov.pl/strony/o-funduszach/fundusze-na-lata-2021-2027/prawo-i-dokumenty/wytyczne/#/domyslne=1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www.rpo.pomorskie.eu/zapoznaj-sie-z-prawem-i-dokumentami-fep-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>
            <a:extLst>
              <a:ext uri="{FF2B5EF4-FFF2-40B4-BE49-F238E27FC236}">
                <a16:creationId xmlns:a16="http://schemas.microsoft.com/office/drawing/2014/main" id="{2726208F-D6F7-1381-5132-3B60A6BFE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7462" y="3851845"/>
            <a:ext cx="7920115" cy="1087764"/>
          </a:xfrm>
        </p:spPr>
        <p:txBody>
          <a:bodyPr/>
          <a:lstStyle/>
          <a:p>
            <a:r>
              <a:rPr lang="pl-PL" dirty="0"/>
              <a:t>ZASADY REALIZACJI PROJEKTÓW – </a:t>
            </a:r>
            <a:r>
              <a:rPr lang="pl-PL" sz="2800" dirty="0"/>
              <a:t>zasady sporządzania budżetu</a:t>
            </a:r>
            <a:endParaRPr lang="pl-PL" dirty="0"/>
          </a:p>
        </p:txBody>
      </p:sp>
      <p:sp>
        <p:nvSpPr>
          <p:cNvPr id="5" name="Podtytuł 4">
            <a:extLst>
              <a:ext uri="{FF2B5EF4-FFF2-40B4-BE49-F238E27FC236}">
                <a16:creationId xmlns:a16="http://schemas.microsoft.com/office/drawing/2014/main" id="{0F4B11A1-2445-C731-5567-0EBA6FAF89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7462" y="5508029"/>
            <a:ext cx="7920037" cy="574227"/>
          </a:xfrm>
        </p:spPr>
        <p:txBody>
          <a:bodyPr/>
          <a:lstStyle/>
          <a:p>
            <a:r>
              <a:rPr lang="pl-PL" dirty="0"/>
              <a:t>Gdańsk, 29.11.2023</a:t>
            </a:r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F3A6E031-7C9B-4A53-BAF7-944D220B15C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6168229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1410" y="536395"/>
            <a:ext cx="8783791" cy="507138"/>
          </a:xfrm>
        </p:spPr>
        <p:txBody>
          <a:bodyPr>
            <a:noAutofit/>
          </a:bodyPr>
          <a:lstStyle/>
          <a:p>
            <a:r>
              <a:rPr lang="pl-PL" sz="2800" dirty="0"/>
              <a:t>Uproszczone metody rozliczania wydatków c.d.: </a:t>
            </a:r>
            <a:br>
              <a:rPr lang="pl-PL" sz="2400" dirty="0"/>
            </a:br>
            <a:br>
              <a:rPr lang="pl-PL" dirty="0"/>
            </a:br>
            <a:endParaRPr lang="pl-PL" dirty="0"/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1410" y="1259557"/>
            <a:ext cx="9145016" cy="5760280"/>
          </a:xfrm>
        </p:spPr>
        <p:txBody>
          <a:bodyPr>
            <a:noAutofit/>
          </a:bodyPr>
          <a:lstStyle/>
          <a:p>
            <a:r>
              <a:rPr lang="pl-PL" sz="2000" dirty="0"/>
              <a:t>dokumenty potwierdzające osiągnięcie założonych wskaźników -  zostaną wpisane przez IZ do umowy o dofinansowanie projektu i będą podlegały sprawdzeniu na etapie weryfikacji wniosku o płatność i kontroli projektu. Przykłady:</a:t>
            </a:r>
          </a:p>
          <a:p>
            <a:pPr lvl="0"/>
            <a:r>
              <a:rPr lang="pl-PL" sz="2000" dirty="0"/>
              <a:t>lista obecności uczestników/uczestniczek projektu na zajęciach dodatkowych, pozalekcyjnych, szkoleniu lub innej formie wsparcia realizowanej w ramach projektu,</a:t>
            </a:r>
          </a:p>
          <a:p>
            <a:pPr lvl="0"/>
            <a:r>
              <a:rPr lang="pl-PL" sz="2000" dirty="0"/>
              <a:t>certyfikat/ zaświadczenie o ukończeniu szkolenia, kursu, studiów podyplomowych, warsztatów,</a:t>
            </a:r>
          </a:p>
          <a:p>
            <a:pPr lvl="0"/>
            <a:r>
              <a:rPr lang="pl-PL" sz="2000" dirty="0"/>
              <a:t>protokoły odbioru,</a:t>
            </a:r>
          </a:p>
          <a:p>
            <a:pPr lvl="0"/>
            <a:r>
              <a:rPr lang="pl-PL" sz="2000" dirty="0"/>
              <a:t>dzienniki zajęć.</a:t>
            </a:r>
          </a:p>
          <a:p>
            <a:pPr marL="503971" lvl="1" indent="0">
              <a:spcAft>
                <a:spcPts val="1800"/>
              </a:spcAft>
              <a:buNone/>
            </a:pPr>
            <a:endParaRPr lang="pl-PL" sz="2300" b="1" dirty="0">
              <a:solidFill>
                <a:srgbClr val="FF0000"/>
              </a:solidFill>
            </a:endParaRPr>
          </a:p>
          <a:p>
            <a:pPr marL="360000" lvl="1" indent="0">
              <a:spcBef>
                <a:spcPts val="0"/>
              </a:spcBef>
              <a:spcAft>
                <a:spcPts val="1800"/>
              </a:spcAft>
              <a:buNone/>
            </a:pPr>
            <a:r>
              <a:rPr lang="pl-PL" sz="2000" b="1" dirty="0">
                <a:solidFill>
                  <a:srgbClr val="FF0000"/>
                </a:solidFill>
              </a:rPr>
              <a:t>Oświadczenie</a:t>
            </a:r>
            <a:r>
              <a:rPr lang="pl-PL" sz="2000" dirty="0"/>
              <a:t> nie jest dokumentem potwierdzającym wykonanie wskaźnika </a:t>
            </a:r>
          </a:p>
          <a:p>
            <a:pPr marL="503971" lvl="1" indent="0">
              <a:spcAft>
                <a:spcPts val="1800"/>
              </a:spcAft>
              <a:buNone/>
            </a:pPr>
            <a:endParaRPr lang="pl-PL" i="1" dirty="0"/>
          </a:p>
          <a:p>
            <a:pPr marL="503971" lvl="1" indent="0">
              <a:spcAft>
                <a:spcPts val="1800"/>
              </a:spcAft>
              <a:buNone/>
            </a:pPr>
            <a:r>
              <a:rPr lang="pl-PL" i="1" dirty="0"/>
              <a:t>Dokumenty należy wymienić w części „Opis i uzasadnienie zadania”. </a:t>
            </a:r>
          </a:p>
          <a:p>
            <a:pPr marL="503971" lvl="1" indent="0">
              <a:spcAft>
                <a:spcPts val="1800"/>
              </a:spcAft>
              <a:buNone/>
            </a:pPr>
            <a:endParaRPr lang="pl-PL" sz="2300" dirty="0"/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98A298D6-F160-481B-B452-E1C2E4F6D84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10</a:t>
            </a:fld>
            <a:endParaRPr lang="pl-PL" dirty="0"/>
          </a:p>
        </p:txBody>
      </p:sp>
      <p:sp>
        <p:nvSpPr>
          <p:cNvPr id="3" name="Prostokąt: zaokrąglone rogi 2">
            <a:extLst>
              <a:ext uri="{FF2B5EF4-FFF2-40B4-BE49-F238E27FC236}">
                <a16:creationId xmlns:a16="http://schemas.microsoft.com/office/drawing/2014/main" id="{4740E40E-B3DE-4E39-A1AF-4278F3F12BE4}"/>
              </a:ext>
            </a:extLst>
          </p:cNvPr>
          <p:cNvSpPr/>
          <p:nvPr/>
        </p:nvSpPr>
        <p:spPr>
          <a:xfrm>
            <a:off x="953418" y="4931965"/>
            <a:ext cx="9000999" cy="936104"/>
          </a:xfrm>
          <a:prstGeom prst="roundRect">
            <a:avLst>
              <a:gd name="adj" fmla="val 50000"/>
            </a:avLst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990653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3F6F3E-9A28-4810-B602-CCC99CC81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83866"/>
            <a:ext cx="8640381" cy="556502"/>
          </a:xfrm>
        </p:spPr>
        <p:txBody>
          <a:bodyPr>
            <a:normAutofit/>
          </a:bodyPr>
          <a:lstStyle/>
          <a:p>
            <a:pPr algn="ctr"/>
            <a:r>
              <a:rPr lang="pl-PL" sz="2800" dirty="0"/>
              <a:t>Uproszczone metody rozliczania wydatków - SOWA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398D859-4AB4-4F36-B5F3-A06C8F40B39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11</a:t>
            </a:fld>
            <a:endParaRPr lang="pl-PL" dirty="0"/>
          </a:p>
        </p:txBody>
      </p:sp>
      <p:pic>
        <p:nvPicPr>
          <p:cNvPr id="7" name="Symbol zastępczy zawartości 6" descr="Obraz pokazujący wydatek w budżecie SOWA, rozliczany na podstawie uproszczonej metody rozliczania">
            <a:extLst>
              <a:ext uri="{FF2B5EF4-FFF2-40B4-BE49-F238E27FC236}">
                <a16:creationId xmlns:a16="http://schemas.microsoft.com/office/drawing/2014/main" id="{A6A4E886-548E-49FD-8EDD-25021CA42B5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r="30528" b="11399"/>
          <a:stretch/>
        </p:blipFill>
        <p:spPr>
          <a:xfrm>
            <a:off x="1421470" y="1115541"/>
            <a:ext cx="7848872" cy="5630712"/>
          </a:xfrm>
        </p:spPr>
      </p:pic>
    </p:spTree>
    <p:extLst>
      <p:ext uri="{BB962C8B-B14F-4D97-AF65-F5344CB8AC3E}">
        <p14:creationId xmlns:p14="http://schemas.microsoft.com/office/powerpoint/2010/main" val="30779710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3C005B-D2FC-4B58-90FF-5183B3956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ZASADY REALIZACJI PROJEKTÓW</a:t>
            </a:r>
            <a:br>
              <a:rPr lang="pl-PL" dirty="0"/>
            </a:br>
            <a:r>
              <a:rPr lang="pl-PL" dirty="0"/>
              <a:t>SPOSÓB SPORZĄDZANIA BUDŻETU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C6FC4DF-1560-4190-BF18-F4D3414846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525" y="1995536"/>
            <a:ext cx="8640382" cy="4680002"/>
          </a:xfrm>
        </p:spPr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        </a:t>
            </a:r>
            <a:r>
              <a:rPr lang="pl-PL" sz="2800" dirty="0"/>
              <a:t>BUDŻET – KOSZTY  BEZPOŚREDNIE I POŚREDNIE</a:t>
            </a:r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sz="2000" dirty="0"/>
              <a:t>       KOSZTY  BEZPOŚREDNIE:			KOSZTY POŚREDNIE</a:t>
            </a:r>
          </a:p>
          <a:p>
            <a:pPr marL="0" indent="0">
              <a:buNone/>
            </a:pPr>
            <a:r>
              <a:rPr lang="pl-PL" sz="2000" dirty="0"/>
              <a:t>                      ZADANIE 1 			ZADANIE: KOSZTY POŚREDNIE</a:t>
            </a:r>
          </a:p>
          <a:p>
            <a:pPr marL="0" indent="0">
              <a:buNone/>
            </a:pPr>
            <a:r>
              <a:rPr lang="pl-PL" sz="2000" dirty="0"/>
              <a:t>                      ZADANIE 2				                                 	</a:t>
            </a:r>
            <a:endParaRPr lang="pl-PL" sz="1400" dirty="0"/>
          </a:p>
          <a:p>
            <a:pPr marL="0" indent="0">
              <a:buNone/>
            </a:pPr>
            <a:r>
              <a:rPr lang="pl-PL" sz="2000" dirty="0"/>
              <a:t>                      ZADANIE 3 …</a:t>
            </a:r>
          </a:p>
          <a:p>
            <a:pPr marL="0" indent="0">
              <a:buNone/>
            </a:pPr>
            <a:r>
              <a:rPr lang="pl-PL" sz="2000" dirty="0"/>
              <a:t>         </a:t>
            </a:r>
          </a:p>
          <a:p>
            <a:pPr marL="0" indent="0">
              <a:buNone/>
            </a:pPr>
            <a:r>
              <a:rPr lang="pl-PL" dirty="0"/>
              <a:t>                                                                                                               </a:t>
            </a:r>
            <a:endParaRPr lang="pl-PL" sz="1400" dirty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1E24363E-52E6-49AB-9A27-4DBF9A52404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12</a:t>
            </a:fld>
            <a:endParaRPr lang="pl-PL" dirty="0"/>
          </a:p>
        </p:txBody>
      </p:sp>
      <p:cxnSp>
        <p:nvCxnSpPr>
          <p:cNvPr id="66" name="Łącznik prosty ze strzałką 65">
            <a:extLst>
              <a:ext uri="{FF2B5EF4-FFF2-40B4-BE49-F238E27FC236}">
                <a16:creationId xmlns:a16="http://schemas.microsoft.com/office/drawing/2014/main" id="{A2353B90-1618-4805-930E-D0CCC49B9203}"/>
              </a:ext>
            </a:extLst>
          </p:cNvPr>
          <p:cNvCxnSpPr>
            <a:cxnSpLocks/>
          </p:cNvCxnSpPr>
          <p:nvPr/>
        </p:nvCxnSpPr>
        <p:spPr>
          <a:xfrm flipH="1">
            <a:off x="3761730" y="2850479"/>
            <a:ext cx="792088" cy="7091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Łącznik prosty ze strzałką 68">
            <a:extLst>
              <a:ext uri="{FF2B5EF4-FFF2-40B4-BE49-F238E27FC236}">
                <a16:creationId xmlns:a16="http://schemas.microsoft.com/office/drawing/2014/main" id="{B78BB8A1-6E66-4E2D-B01B-B7C8C1C5A06C}"/>
              </a:ext>
            </a:extLst>
          </p:cNvPr>
          <p:cNvCxnSpPr>
            <a:cxnSpLocks/>
          </p:cNvCxnSpPr>
          <p:nvPr/>
        </p:nvCxnSpPr>
        <p:spPr>
          <a:xfrm>
            <a:off x="7146106" y="2884118"/>
            <a:ext cx="612162" cy="7200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575585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F775197-8C1C-41C7-9B0D-5E7F877A42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8849" y="1115541"/>
            <a:ext cx="8640381" cy="864095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/>
              <a:t>Koszty pośrednie</a:t>
            </a:r>
            <a:br>
              <a:rPr lang="pl-PL" dirty="0"/>
            </a:br>
            <a:br>
              <a:rPr lang="pl-PL" sz="2700" dirty="0"/>
            </a:br>
            <a:endParaRPr lang="pl-PL" sz="27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7F35F35-94E5-4C04-BF54-EF916FF987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5386" y="2195661"/>
            <a:ext cx="9000711" cy="4896544"/>
          </a:xfrm>
        </p:spPr>
        <p:txBody>
          <a:bodyPr>
            <a:normAutofit/>
          </a:bodyPr>
          <a:lstStyle/>
          <a:p>
            <a:r>
              <a:rPr lang="pl-PL" dirty="0"/>
              <a:t>Koszty pośrednie dotyczą wydatków o charakterze administracyjnym </a:t>
            </a:r>
            <a:br>
              <a:rPr lang="pl-PL" dirty="0"/>
            </a:br>
            <a:r>
              <a:rPr lang="pl-PL" dirty="0"/>
              <a:t>i organizacyjnym, niezwiązanych bezpośrednio z realizacją zadań merytorycznych, określonych w zamkniętym katalogu kosztów pośrednich (Podrozdział 3.12, str. 74 Wytycznych kwalifikowalności);</a:t>
            </a:r>
          </a:p>
          <a:p>
            <a:r>
              <a:rPr lang="pl-PL" dirty="0"/>
              <a:t>niedopuszczalna jest sytuacja, w której koszty pośrednie zostaną rozliczone w ramach kosztów bezpośrednich; </a:t>
            </a:r>
          </a:p>
          <a:p>
            <a:r>
              <a:rPr lang="pl-PL" dirty="0"/>
              <a:t>zadanie „Koszty pośrednie” powinny zostać dodane jako ostatnie zadanie w budżecie;</a:t>
            </a:r>
          </a:p>
          <a:p>
            <a:r>
              <a:rPr lang="pl-PL" dirty="0"/>
              <a:t>koszty pośrednie projektu EFS+ są rozliczane wyłącznie </a:t>
            </a:r>
            <a:br>
              <a:rPr lang="pl-PL" dirty="0"/>
            </a:br>
            <a:r>
              <a:rPr lang="pl-PL" dirty="0"/>
              <a:t>z wykorzystaniem czterech </a:t>
            </a:r>
            <a:r>
              <a:rPr lang="pl-PL" b="1" dirty="0">
                <a:solidFill>
                  <a:srgbClr val="C00000"/>
                </a:solidFill>
              </a:rPr>
              <a:t>stawek ryczałtowych</a:t>
            </a:r>
            <a:r>
              <a:rPr lang="pl-PL" dirty="0"/>
              <a:t>, których wysokość zależy od wartości kosztów bezpośrednich w projekcie.</a:t>
            </a:r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44A566B6-1DFA-44E3-99DE-AE4F88EC768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585678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7C61503-3448-42FF-9FAB-606ECDE0B6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647753"/>
          </a:xfrm>
        </p:spPr>
        <p:txBody>
          <a:bodyPr/>
          <a:lstStyle/>
          <a:p>
            <a:pPr algn="ctr"/>
            <a:r>
              <a:rPr lang="pl-PL" dirty="0"/>
              <a:t>Koszty pośrednie – SOWA</a:t>
            </a:r>
          </a:p>
        </p:txBody>
      </p:sp>
      <p:pic>
        <p:nvPicPr>
          <p:cNvPr id="4" name="Symbol zastępczy zawartości 3" descr="&#10;Widok budżetu z Systemu Obsługi Wniosków Aplikacyjnych dotyczącego stawek ryczałtowych w kosztach pośrednich&#10;">
            <a:extLst>
              <a:ext uri="{FF2B5EF4-FFF2-40B4-BE49-F238E27FC236}">
                <a16:creationId xmlns:a16="http://schemas.microsoft.com/office/drawing/2014/main" id="{B0568858-FD63-4631-8A64-BF6A2E0FB1E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t="10294" r="17054"/>
          <a:stretch/>
        </p:blipFill>
        <p:spPr>
          <a:xfrm>
            <a:off x="89322" y="1763613"/>
            <a:ext cx="10277635" cy="5533774"/>
          </a:xfrm>
          <a:prstGeom prst="rect">
            <a:avLst/>
          </a:prstGeom>
        </p:spPr>
      </p:pic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5619FD8A-106A-4076-880D-0D975BB5840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695827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2F54F70-A35B-4F69-8EF7-CADC3DA13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68BA4D3-E594-4C94-B4AA-C9EB458F60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2411685"/>
            <a:ext cx="8640382" cy="4248154"/>
          </a:xfrm>
        </p:spPr>
        <p:txBody>
          <a:bodyPr/>
          <a:lstStyle/>
          <a:p>
            <a:pPr lvl="0"/>
            <a:r>
              <a:rPr lang="pl-PL" b="1" dirty="0"/>
              <a:t>25% </a:t>
            </a:r>
            <a:r>
              <a:rPr lang="pl-PL" dirty="0"/>
              <a:t>kosztów bezpośrednich</a:t>
            </a:r>
            <a:r>
              <a:rPr lang="pl-PL" b="1" dirty="0"/>
              <a:t> </a:t>
            </a:r>
            <a:r>
              <a:rPr lang="pl-PL" dirty="0"/>
              <a:t>– w przypadku projektów o wartości kosztów bezpośrednich </a:t>
            </a:r>
            <a:r>
              <a:rPr lang="pl-PL" b="1" dirty="0"/>
              <a:t>do 830 tys</a:t>
            </a:r>
            <a:r>
              <a:rPr lang="pl-PL" dirty="0"/>
              <a:t>. PLN </a:t>
            </a:r>
            <a:r>
              <a:rPr lang="pl-PL" b="1" dirty="0"/>
              <a:t>włącznie</a:t>
            </a:r>
            <a:r>
              <a:rPr lang="pl-PL" dirty="0"/>
              <a:t>, </a:t>
            </a:r>
          </a:p>
          <a:p>
            <a:pPr lvl="0"/>
            <a:r>
              <a:rPr lang="pl-PL" b="1" dirty="0"/>
              <a:t>20% </a:t>
            </a:r>
            <a:r>
              <a:rPr lang="pl-PL" dirty="0"/>
              <a:t>kosztów bezpośrednich – w przypadku projektów o wartości kosztów bezpośrednich </a:t>
            </a:r>
            <a:r>
              <a:rPr lang="pl-PL" b="1" dirty="0"/>
              <a:t>powyżej 830 tys</a:t>
            </a:r>
            <a:r>
              <a:rPr lang="pl-PL" dirty="0"/>
              <a:t>. PLN </a:t>
            </a:r>
            <a:r>
              <a:rPr lang="pl-PL" b="1" dirty="0"/>
              <a:t>do 1 740 tys. </a:t>
            </a:r>
            <a:r>
              <a:rPr lang="pl-PL" dirty="0"/>
              <a:t>PLN </a:t>
            </a:r>
            <a:r>
              <a:rPr lang="pl-PL" b="1" dirty="0"/>
              <a:t>włącznie</a:t>
            </a:r>
            <a:r>
              <a:rPr lang="pl-PL" dirty="0"/>
              <a:t>,</a:t>
            </a:r>
          </a:p>
          <a:p>
            <a:pPr lvl="0"/>
            <a:r>
              <a:rPr lang="pl-PL" b="1" dirty="0"/>
              <a:t>15% </a:t>
            </a:r>
            <a:r>
              <a:rPr lang="pl-PL" dirty="0"/>
              <a:t>kosztów bezpośrednich – w przypadku projektów o wartości kosztów bezpośrednich </a:t>
            </a:r>
            <a:r>
              <a:rPr lang="pl-PL" b="1" dirty="0"/>
              <a:t>powyżej</a:t>
            </a:r>
            <a:r>
              <a:rPr lang="pl-PL" dirty="0"/>
              <a:t> </a:t>
            </a:r>
            <a:r>
              <a:rPr lang="pl-PL" b="1" dirty="0"/>
              <a:t>1 740 tys</a:t>
            </a:r>
            <a:r>
              <a:rPr lang="pl-PL" dirty="0"/>
              <a:t>. PLN </a:t>
            </a:r>
            <a:r>
              <a:rPr lang="pl-PL" b="1" dirty="0"/>
              <a:t>do 4 550 tys</a:t>
            </a:r>
            <a:r>
              <a:rPr lang="pl-PL" dirty="0"/>
              <a:t>. PLN </a:t>
            </a:r>
            <a:r>
              <a:rPr lang="pl-PL" b="1" dirty="0"/>
              <a:t>włącznie</a:t>
            </a:r>
            <a:r>
              <a:rPr lang="pl-PL" dirty="0"/>
              <a:t>, </a:t>
            </a:r>
          </a:p>
          <a:p>
            <a:pPr lvl="0"/>
            <a:r>
              <a:rPr lang="pl-PL" b="1" dirty="0"/>
              <a:t>10% </a:t>
            </a:r>
            <a:r>
              <a:rPr lang="pl-PL" dirty="0"/>
              <a:t>kosztów bezpośrednich – w przypadku projektów o wartości kosztów bezpośrednich</a:t>
            </a:r>
            <a:r>
              <a:rPr lang="pl-PL" b="1" dirty="0"/>
              <a:t> przekraczającej</a:t>
            </a:r>
            <a:r>
              <a:rPr lang="pl-PL" dirty="0"/>
              <a:t> </a:t>
            </a:r>
            <a:r>
              <a:rPr lang="pl-PL" b="1" dirty="0"/>
              <a:t>4 550 tys. </a:t>
            </a:r>
            <a:r>
              <a:rPr lang="pl-PL" dirty="0"/>
              <a:t>PLN.</a:t>
            </a:r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25799060-9D3F-456B-BAB0-C83DFEED44C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15</a:t>
            </a:fld>
            <a:endParaRPr lang="pl-PL" dirty="0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A004FEDD-A4EC-438C-8D03-32AEB6B024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9482" y="864610"/>
            <a:ext cx="6833860" cy="8634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9203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6ABBF2-0A69-451B-B013-159A29709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631" y="1259558"/>
            <a:ext cx="8640381" cy="648072"/>
          </a:xfrm>
        </p:spPr>
        <p:txBody>
          <a:bodyPr>
            <a:normAutofit/>
          </a:bodyPr>
          <a:lstStyle/>
          <a:p>
            <a:pPr algn="ctr"/>
            <a:r>
              <a:rPr lang="pl-PL" sz="2800" dirty="0"/>
              <a:t>Cross-</a:t>
            </a:r>
            <a:r>
              <a:rPr lang="pl-PL" sz="2800" dirty="0" err="1"/>
              <a:t>financing</a:t>
            </a:r>
            <a:r>
              <a:rPr lang="pl-PL" sz="2800" dirty="0"/>
              <a:t> w projektach EFS+ dotyczy wyłącznie: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9BA435A-327C-4A36-AC83-1E4207435B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524" y="2339677"/>
            <a:ext cx="8640382" cy="460851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Zakupu gruntu i nieruchomości,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zakupu infrastruktury rozumianej jako budowa nowej infrastruktury oraz wykonywanie wszelkich prac w ramach istniejącej infrastruktury,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dirty="0"/>
              <a:t>zakupu mebli, sprzętu i pojazdów, z wyjątkiem sytuacji, gdy:</a:t>
            </a:r>
          </a:p>
          <a:p>
            <a:pPr lvl="1"/>
            <a:r>
              <a:rPr lang="pl-PL" dirty="0"/>
              <a:t>zakupy te zostaną zamortyzowane w całości w okresie realizacji projektu</a:t>
            </a:r>
          </a:p>
          <a:p>
            <a:pPr lvl="1"/>
            <a:r>
              <a:rPr lang="pl-PL" dirty="0"/>
              <a:t>beneficjent udowodni, że zakup będzie najbardziej opłacalną opcją</a:t>
            </a:r>
          </a:p>
          <a:p>
            <a:pPr lvl="1"/>
            <a:r>
              <a:rPr lang="pl-PL" dirty="0"/>
              <a:t>zakupy te są konieczne dla osiągniecia celów projektu. </a:t>
            </a:r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B4197D64-AE30-4DAC-BDC1-031744E5719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097964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Symbol zastępczy zawartości 6" descr="Widok budżetu z Systemu Obsługi Wniosków Aplikacyjnych dotyczącego kategorii kosztu - Roboty budowlane, Limit - cross-financing">
            <a:extLst>
              <a:ext uri="{FF2B5EF4-FFF2-40B4-BE49-F238E27FC236}">
                <a16:creationId xmlns:a16="http://schemas.microsoft.com/office/drawing/2014/main" id="{82688970-3901-4771-956F-7A4F1E911FE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r="16042" b="19064"/>
          <a:stretch/>
        </p:blipFill>
        <p:spPr>
          <a:xfrm>
            <a:off x="44660" y="1115541"/>
            <a:ext cx="10602490" cy="5666010"/>
          </a:xfrm>
          <a:prstGeom prst="rect">
            <a:avLst/>
          </a:prstGeom>
        </p:spPr>
      </p:pic>
      <p:sp>
        <p:nvSpPr>
          <p:cNvPr id="2" name="Tytuł 1">
            <a:extLst>
              <a:ext uri="{FF2B5EF4-FFF2-40B4-BE49-F238E27FC236}">
                <a16:creationId xmlns:a16="http://schemas.microsoft.com/office/drawing/2014/main" id="{BADCC7D8-A475-4E17-A394-A48F3ED7E0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356462"/>
            <a:ext cx="8640381" cy="1080001"/>
          </a:xfrm>
        </p:spPr>
        <p:txBody>
          <a:bodyPr/>
          <a:lstStyle/>
          <a:p>
            <a:pPr algn="ctr"/>
            <a:r>
              <a:rPr lang="pl-PL" dirty="0"/>
              <a:t>Cross-</a:t>
            </a:r>
            <a:r>
              <a:rPr lang="pl-PL" dirty="0" err="1"/>
              <a:t>financing</a:t>
            </a:r>
            <a:r>
              <a:rPr lang="pl-PL" dirty="0"/>
              <a:t> - SOWA</a:t>
            </a:r>
          </a:p>
        </p:txBody>
      </p:sp>
      <p:sp>
        <p:nvSpPr>
          <p:cNvPr id="3" name="Symbol zastępczy numeru slajdu 2">
            <a:extLst>
              <a:ext uri="{FF2B5EF4-FFF2-40B4-BE49-F238E27FC236}">
                <a16:creationId xmlns:a16="http://schemas.microsoft.com/office/drawing/2014/main" id="{8FB7B60B-6CD7-4943-88D0-71D26B8DC1D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60503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5237E7F-754B-4F6A-A9EC-B1CED9CC70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431729"/>
          </a:xfrm>
        </p:spPr>
        <p:txBody>
          <a:bodyPr>
            <a:normAutofit/>
          </a:bodyPr>
          <a:lstStyle/>
          <a:p>
            <a:pPr algn="ctr"/>
            <a:r>
              <a:rPr lang="pl-PL" sz="2400" dirty="0"/>
              <a:t>Cross-</a:t>
            </a:r>
            <a:r>
              <a:rPr lang="pl-PL" sz="2400" dirty="0" err="1"/>
              <a:t>financing</a:t>
            </a:r>
            <a:r>
              <a:rPr lang="pl-PL" sz="2400" dirty="0"/>
              <a:t> - limit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3B5C09C-9F73-4FF8-BB1C-9F2E869C64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3418" y="1763613"/>
            <a:ext cx="8712871" cy="5040560"/>
          </a:xfrm>
        </p:spPr>
        <p:txBody>
          <a:bodyPr>
            <a:normAutofit fontScale="47500" lnSpcReduction="20000"/>
          </a:bodyPr>
          <a:lstStyle/>
          <a:p>
            <a:pPr marL="0" indent="0">
              <a:buNone/>
            </a:pPr>
            <a:r>
              <a:rPr lang="pl-PL" sz="4000" dirty="0"/>
              <a:t>W ramach naboru wartość wydatków w ramach cross-</a:t>
            </a:r>
            <a:r>
              <a:rPr lang="pl-PL" sz="4000" dirty="0" err="1"/>
              <a:t>financingu</a:t>
            </a:r>
            <a:r>
              <a:rPr lang="pl-PL" sz="4000" dirty="0"/>
              <a:t> </a:t>
            </a:r>
            <a:r>
              <a:rPr lang="pl-PL" sz="4000" b="1" dirty="0"/>
              <a:t>nie może stanowić więcej niż </a:t>
            </a:r>
            <a:r>
              <a:rPr lang="pl-PL" sz="4000" b="1" dirty="0">
                <a:solidFill>
                  <a:srgbClr val="FF0000"/>
                </a:solidFill>
              </a:rPr>
              <a:t>40% kwoty wartości projektu ogółem</a:t>
            </a:r>
            <a:r>
              <a:rPr lang="pl-PL" sz="4000" b="1" dirty="0"/>
              <a:t>.</a:t>
            </a:r>
          </a:p>
          <a:p>
            <a:pPr marL="0" indent="0">
              <a:buNone/>
            </a:pPr>
            <a:r>
              <a:rPr lang="pl-PL" sz="3800" dirty="0"/>
              <a:t>Zgodnie ze stanowiskiem Komisji Europejskiej limit cross-</a:t>
            </a:r>
            <a:r>
              <a:rPr lang="pl-PL" sz="3800" dirty="0" err="1"/>
              <a:t>financingu</a:t>
            </a:r>
            <a:r>
              <a:rPr lang="pl-PL" sz="3800" dirty="0"/>
              <a:t> obejmuje sumę kosztów bezpośrednich, oznaczonych jako koszty mieszczące się w limicie cross-</a:t>
            </a:r>
            <a:r>
              <a:rPr lang="pl-PL" sz="3800" dirty="0" err="1"/>
              <a:t>financingu</a:t>
            </a:r>
            <a:r>
              <a:rPr lang="pl-PL" sz="3800" dirty="0"/>
              <a:t> oraz naliczonych od nich, zgodnie z przyjętą stawką ryczałtową, kosztów pośrednich.</a:t>
            </a:r>
          </a:p>
          <a:p>
            <a:pPr marL="503971" lvl="1" indent="0">
              <a:buNone/>
            </a:pPr>
            <a:r>
              <a:rPr lang="pl-PL" sz="38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         (cross- </a:t>
            </a:r>
            <a:r>
              <a:rPr lang="pl-PL" sz="3800" b="1" dirty="0" err="1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financing</a:t>
            </a:r>
            <a:r>
              <a:rPr lang="pl-PL" sz="38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w KOSZTACH BEZPOŚREDNICH) </a:t>
            </a:r>
          </a:p>
          <a:p>
            <a:pPr marL="503971" lvl="1" indent="0">
              <a:buNone/>
            </a:pPr>
            <a:r>
              <a:rPr lang="pl-PL" sz="3800" b="1" dirty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			+</a:t>
            </a:r>
          </a:p>
          <a:p>
            <a:pPr marL="0" indent="0">
              <a:buNone/>
            </a:pPr>
            <a:r>
              <a:rPr lang="pl-PL" sz="3800" b="1" dirty="0">
                <a:ea typeface="Calibri" panose="020F0502020204030204" pitchFamily="34" charset="0"/>
                <a:cs typeface="Times New Roman" panose="02020603050405020304" pitchFamily="18" charset="0"/>
              </a:rPr>
              <a:t>	 (cross-</a:t>
            </a:r>
            <a:r>
              <a:rPr lang="pl-PL" sz="3800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financing</a:t>
            </a:r>
            <a:r>
              <a:rPr lang="pl-PL" sz="3800" b="1" dirty="0">
                <a:ea typeface="Calibri" panose="020F0502020204030204" pitchFamily="34" charset="0"/>
                <a:cs typeface="Times New Roman" panose="02020603050405020304" pitchFamily="18" charset="0"/>
              </a:rPr>
              <a:t> w KOSZTACH POŚREDNICH) </a:t>
            </a:r>
          </a:p>
          <a:p>
            <a:pPr marL="0" indent="0">
              <a:buNone/>
            </a:pPr>
            <a:r>
              <a:rPr lang="pl-PL" sz="3800" b="1" dirty="0">
                <a:ea typeface="Calibri" panose="020F0502020204030204" pitchFamily="34" charset="0"/>
                <a:cs typeface="Times New Roman" panose="02020603050405020304" pitchFamily="18" charset="0"/>
              </a:rPr>
              <a:t>			=   </a:t>
            </a:r>
          </a:p>
          <a:p>
            <a:pPr marL="0" indent="0">
              <a:buNone/>
            </a:pPr>
            <a:r>
              <a:rPr lang="pl-PL" sz="3800" b="1" dirty="0">
                <a:ea typeface="Calibri" panose="020F0502020204030204" pitchFamily="34" charset="0"/>
                <a:cs typeface="Times New Roman" panose="02020603050405020304" pitchFamily="18" charset="0"/>
              </a:rPr>
              <a:t>                  CROSS FINANCING W CAŁYM PROJEKCIE  (MAX 40% wartości projektu ogółem) </a:t>
            </a:r>
          </a:p>
          <a:p>
            <a:pPr marL="0" indent="0">
              <a:buNone/>
            </a:pPr>
            <a:endParaRPr lang="pl-PL" sz="3800" dirty="0"/>
          </a:p>
          <a:p>
            <a:pPr marL="0" indent="0">
              <a:buNone/>
            </a:pPr>
            <a:r>
              <a:rPr lang="pl-PL" sz="3800" dirty="0"/>
              <a:t>W opisie </a:t>
            </a:r>
            <a:r>
              <a:rPr lang="pl-PL" sz="3800" b="1" dirty="0"/>
              <a:t>Zadania „Koszty Pośrednie”</a:t>
            </a:r>
            <a:r>
              <a:rPr lang="pl-PL" sz="3800" dirty="0"/>
              <a:t> rekomendowane jest zawarcie kalkulacji  cross-</a:t>
            </a:r>
            <a:r>
              <a:rPr lang="pl-PL" sz="3800" dirty="0" err="1"/>
              <a:t>financingu</a:t>
            </a:r>
            <a:r>
              <a:rPr lang="pl-PL" sz="3800" dirty="0"/>
              <a:t> w kosztach pośrednich. </a:t>
            </a: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3538DCE-7E08-4013-9E2A-EA39FB09398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691773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B0855D8-182A-4FB6-AF7C-3EBDF9FE2C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5368" y="664244"/>
            <a:ext cx="8640381" cy="559329"/>
          </a:xfrm>
        </p:spPr>
        <p:txBody>
          <a:bodyPr>
            <a:noAutofit/>
          </a:bodyPr>
          <a:lstStyle/>
          <a:p>
            <a:r>
              <a:rPr lang="pl-PL" sz="2400" dirty="0"/>
              <a:t>Sposób kalkulacji cross </a:t>
            </a:r>
            <a:r>
              <a:rPr lang="pl-PL" sz="2400" dirty="0" err="1"/>
              <a:t>financingu</a:t>
            </a:r>
            <a:endParaRPr lang="pl-PL" sz="18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6C47D87-3E38-4656-921B-8B8E644152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346" y="1403573"/>
            <a:ext cx="9648784" cy="561626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l-PL" b="1" dirty="0"/>
          </a:p>
          <a:p>
            <a:pPr marL="0" indent="0">
              <a:buNone/>
            </a:pPr>
            <a:r>
              <a:rPr lang="pl-PL" b="1" dirty="0"/>
              <a:t>    </a:t>
            </a:r>
          </a:p>
          <a:p>
            <a:pPr marL="0" indent="0">
              <a:buNone/>
            </a:pPr>
            <a:r>
              <a:rPr lang="pl-PL" b="1" dirty="0"/>
              <a:t>     1.                               </a:t>
            </a:r>
            <a:r>
              <a:rPr lang="pl-PL" dirty="0"/>
              <a:t>                                </a:t>
            </a:r>
            <a:endParaRPr lang="pl-PL" b="1" u="sng" dirty="0"/>
          </a:p>
          <a:p>
            <a:pPr>
              <a:buFont typeface="Arial" panose="020B0604020202020204" pitchFamily="34" charset="0"/>
              <a:buChar char="•"/>
            </a:pPr>
            <a:endParaRPr lang="pl-PL" dirty="0"/>
          </a:p>
          <a:p>
            <a:pPr marL="0" indent="0">
              <a:buNone/>
            </a:pPr>
            <a:r>
              <a:rPr lang="pl-PL" b="1" dirty="0"/>
              <a:t>     			x			=</a:t>
            </a:r>
          </a:p>
          <a:p>
            <a:pPr marL="0" indent="0">
              <a:buNone/>
            </a:pPr>
            <a:r>
              <a:rPr lang="pl-PL" b="1" dirty="0"/>
              <a:t>     </a:t>
            </a:r>
          </a:p>
          <a:p>
            <a:pPr marL="0" indent="0">
              <a:buNone/>
            </a:pPr>
            <a:r>
              <a:rPr lang="pl-PL" b="1" dirty="0"/>
              <a:t>     2.                               </a:t>
            </a:r>
            <a:r>
              <a:rPr lang="pl-PL" sz="2000" dirty="0"/>
              <a:t>                                    </a:t>
            </a:r>
            <a:endParaRPr lang="pl-PL" sz="1584" dirty="0"/>
          </a:p>
          <a:p>
            <a:pPr marL="0" indent="0">
              <a:buNone/>
            </a:pPr>
            <a:r>
              <a:rPr lang="pl-PL" sz="2000" dirty="0"/>
              <a:t>      			</a:t>
            </a:r>
            <a:r>
              <a:rPr lang="pl-PL" sz="2800" b="1" dirty="0"/>
              <a:t>+</a:t>
            </a:r>
            <a:r>
              <a:rPr lang="pl-PL" sz="2000" dirty="0"/>
              <a:t>			</a:t>
            </a:r>
            <a:r>
              <a:rPr lang="pl-PL" sz="2000" b="1" dirty="0"/>
              <a:t>=</a:t>
            </a:r>
            <a:r>
              <a:rPr lang="pl-PL" sz="2000" dirty="0"/>
              <a:t> </a:t>
            </a:r>
          </a:p>
          <a:p>
            <a:pPr marL="0" indent="0">
              <a:buNone/>
            </a:pPr>
            <a:endParaRPr lang="pl-PL" sz="2000" dirty="0"/>
          </a:p>
          <a:p>
            <a:pPr marL="0" indent="0">
              <a:buNone/>
            </a:pPr>
            <a:r>
              <a:rPr lang="pl-PL" sz="2000" dirty="0"/>
              <a:t>     </a:t>
            </a:r>
            <a:r>
              <a:rPr lang="pl-PL" sz="2000" b="1" dirty="0"/>
              <a:t> </a:t>
            </a:r>
          </a:p>
          <a:p>
            <a:pPr marL="0" indent="0">
              <a:buNone/>
            </a:pPr>
            <a:r>
              <a:rPr lang="pl-PL" sz="2000" b="1" dirty="0"/>
              <a:t>      3.                                                                   </a:t>
            </a:r>
            <a:endParaRPr lang="pl-PL" sz="1700" dirty="0"/>
          </a:p>
          <a:p>
            <a:pPr lvl="5"/>
            <a:r>
              <a:rPr lang="pl-PL" sz="2800" b="1" dirty="0"/>
              <a:t>  ÷</a:t>
            </a:r>
            <a:r>
              <a:rPr lang="pl-PL" sz="2000" b="1" dirty="0"/>
              <a:t>		        x</a:t>
            </a:r>
            <a:r>
              <a:rPr lang="pl-PL" sz="2000" dirty="0"/>
              <a:t>100</a:t>
            </a:r>
            <a:r>
              <a:rPr lang="pl-PL" sz="2000" b="1" dirty="0"/>
              <a:t>=</a:t>
            </a:r>
            <a:endParaRPr lang="pl-PL" dirty="0"/>
          </a:p>
          <a:p>
            <a:pPr>
              <a:buFont typeface="Arial" panose="020B0604020202020204" pitchFamily="34" charset="0"/>
              <a:buChar char="•"/>
            </a:pPr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2FE89B46-FA22-4B64-9630-7341EE0BE93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19</a:t>
            </a:fld>
            <a:endParaRPr lang="pl-PL" dirty="0"/>
          </a:p>
        </p:txBody>
      </p:sp>
      <p:sp>
        <p:nvSpPr>
          <p:cNvPr id="5" name="Prostokąt 4">
            <a:extLst>
              <a:ext uri="{FF2B5EF4-FFF2-40B4-BE49-F238E27FC236}">
                <a16:creationId xmlns:a16="http://schemas.microsoft.com/office/drawing/2014/main" id="{4CCCC7A0-FCE8-47B2-B651-F6C8415F79DC}"/>
              </a:ext>
            </a:extLst>
          </p:cNvPr>
          <p:cNvSpPr/>
          <p:nvPr/>
        </p:nvSpPr>
        <p:spPr>
          <a:xfrm>
            <a:off x="1197010" y="2849634"/>
            <a:ext cx="1800200" cy="8389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kwota C-F w </a:t>
            </a:r>
            <a:r>
              <a:rPr lang="pl-PL" dirty="0" err="1"/>
              <a:t>k.bezpośrednich</a:t>
            </a:r>
            <a:endParaRPr lang="pl-PL" dirty="0"/>
          </a:p>
        </p:txBody>
      </p:sp>
      <p:sp>
        <p:nvSpPr>
          <p:cNvPr id="6" name="Prostokąt 5">
            <a:extLst>
              <a:ext uri="{FF2B5EF4-FFF2-40B4-BE49-F238E27FC236}">
                <a16:creationId xmlns:a16="http://schemas.microsoft.com/office/drawing/2014/main" id="{EAF75B66-B345-4D4C-B9A0-933AA9159273}"/>
              </a:ext>
            </a:extLst>
          </p:cNvPr>
          <p:cNvSpPr/>
          <p:nvPr/>
        </p:nvSpPr>
        <p:spPr>
          <a:xfrm>
            <a:off x="3824456" y="2856913"/>
            <a:ext cx="1872208" cy="8389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stawka ryczałtowa </a:t>
            </a:r>
            <a:r>
              <a:rPr lang="pl-PL" dirty="0" err="1"/>
              <a:t>k.pośrednich</a:t>
            </a:r>
            <a:r>
              <a:rPr lang="pl-PL" dirty="0"/>
              <a:t> (%)</a:t>
            </a: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136A39B5-182D-4EA2-A79B-143932C6C8C0}"/>
              </a:ext>
            </a:extLst>
          </p:cNvPr>
          <p:cNvSpPr/>
          <p:nvPr/>
        </p:nvSpPr>
        <p:spPr>
          <a:xfrm>
            <a:off x="6523910" y="2849633"/>
            <a:ext cx="1872208" cy="8389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solidFill>
                  <a:srgbClr val="FFC000"/>
                </a:solidFill>
              </a:rPr>
              <a:t>kwota C-F w </a:t>
            </a:r>
            <a:r>
              <a:rPr lang="pl-PL" dirty="0" err="1">
                <a:solidFill>
                  <a:srgbClr val="FFC000"/>
                </a:solidFill>
              </a:rPr>
              <a:t>k.pośrednich</a:t>
            </a:r>
            <a:endParaRPr lang="pl-PL" dirty="0">
              <a:solidFill>
                <a:srgbClr val="FFC000"/>
              </a:solidFill>
            </a:endParaRPr>
          </a:p>
        </p:txBody>
      </p:sp>
      <p:sp>
        <p:nvSpPr>
          <p:cNvPr id="8" name="Prostokąt 7">
            <a:extLst>
              <a:ext uri="{FF2B5EF4-FFF2-40B4-BE49-F238E27FC236}">
                <a16:creationId xmlns:a16="http://schemas.microsoft.com/office/drawing/2014/main" id="{2316C861-6BEE-46B6-9105-0CF8A77303DB}"/>
              </a:ext>
            </a:extLst>
          </p:cNvPr>
          <p:cNvSpPr/>
          <p:nvPr/>
        </p:nvSpPr>
        <p:spPr>
          <a:xfrm>
            <a:off x="1164801" y="4453060"/>
            <a:ext cx="1800200" cy="8389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kwota C-F w </a:t>
            </a:r>
            <a:r>
              <a:rPr lang="pl-PL" dirty="0" err="1"/>
              <a:t>k.bezpośrednich</a:t>
            </a:r>
            <a:endParaRPr lang="pl-PL" dirty="0"/>
          </a:p>
        </p:txBody>
      </p:sp>
      <p:sp>
        <p:nvSpPr>
          <p:cNvPr id="9" name="Prostokąt 8">
            <a:extLst>
              <a:ext uri="{FF2B5EF4-FFF2-40B4-BE49-F238E27FC236}">
                <a16:creationId xmlns:a16="http://schemas.microsoft.com/office/drawing/2014/main" id="{32920387-907E-4623-8354-B5AF16AF75D7}"/>
              </a:ext>
            </a:extLst>
          </p:cNvPr>
          <p:cNvSpPr/>
          <p:nvPr/>
        </p:nvSpPr>
        <p:spPr>
          <a:xfrm>
            <a:off x="3824456" y="4453059"/>
            <a:ext cx="1872208" cy="8389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kwota C-F w </a:t>
            </a:r>
            <a:r>
              <a:rPr lang="pl-PL" dirty="0" err="1"/>
              <a:t>k.pośrednich</a:t>
            </a:r>
            <a:endParaRPr lang="pl-PL" dirty="0"/>
          </a:p>
        </p:txBody>
      </p:sp>
      <p:sp>
        <p:nvSpPr>
          <p:cNvPr id="10" name="Prostokąt 9">
            <a:extLst>
              <a:ext uri="{FF2B5EF4-FFF2-40B4-BE49-F238E27FC236}">
                <a16:creationId xmlns:a16="http://schemas.microsoft.com/office/drawing/2014/main" id="{4BEFBB2F-7801-4411-AFEF-D38D743189A8}"/>
              </a:ext>
            </a:extLst>
          </p:cNvPr>
          <p:cNvSpPr/>
          <p:nvPr/>
        </p:nvSpPr>
        <p:spPr>
          <a:xfrm>
            <a:off x="6517873" y="4453058"/>
            <a:ext cx="1872208" cy="8389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>
                <a:solidFill>
                  <a:srgbClr val="FFC000"/>
                </a:solidFill>
              </a:rPr>
              <a:t>kwota C-F w projekcie</a:t>
            </a:r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29975345-222E-4C0E-A805-CD384E0DC7CA}"/>
              </a:ext>
            </a:extLst>
          </p:cNvPr>
          <p:cNvSpPr/>
          <p:nvPr/>
        </p:nvSpPr>
        <p:spPr>
          <a:xfrm>
            <a:off x="1135368" y="6056486"/>
            <a:ext cx="1872208" cy="8389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kwota C-F w projekcie</a:t>
            </a:r>
          </a:p>
        </p:txBody>
      </p:sp>
      <p:sp>
        <p:nvSpPr>
          <p:cNvPr id="12" name="Prostokąt 11">
            <a:extLst>
              <a:ext uri="{FF2B5EF4-FFF2-40B4-BE49-F238E27FC236}">
                <a16:creationId xmlns:a16="http://schemas.microsoft.com/office/drawing/2014/main" id="{463C32C7-5E33-4D4D-92D0-D45405709A41}"/>
              </a:ext>
            </a:extLst>
          </p:cNvPr>
          <p:cNvSpPr/>
          <p:nvPr/>
        </p:nvSpPr>
        <p:spPr>
          <a:xfrm>
            <a:off x="3837598" y="6056486"/>
            <a:ext cx="1872208" cy="8389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kwota wartości projektu ogółem</a:t>
            </a:r>
          </a:p>
        </p:txBody>
      </p:sp>
      <p:sp>
        <p:nvSpPr>
          <p:cNvPr id="13" name="Prostokąt 12">
            <a:extLst>
              <a:ext uri="{FF2B5EF4-FFF2-40B4-BE49-F238E27FC236}">
                <a16:creationId xmlns:a16="http://schemas.microsoft.com/office/drawing/2014/main" id="{406D24CE-BE1A-4AEB-9064-87C18D11995B}"/>
              </a:ext>
            </a:extLst>
          </p:cNvPr>
          <p:cNvSpPr/>
          <p:nvPr/>
        </p:nvSpPr>
        <p:spPr>
          <a:xfrm>
            <a:off x="6517873" y="6066672"/>
            <a:ext cx="1872208" cy="83894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/>
              <a:t>limit C-F w projekcie %</a:t>
            </a:r>
          </a:p>
        </p:txBody>
      </p:sp>
    </p:spTree>
    <p:extLst>
      <p:ext uri="{BB962C8B-B14F-4D97-AF65-F5344CB8AC3E}">
        <p14:creationId xmlns:p14="http://schemas.microsoft.com/office/powerpoint/2010/main" val="1489406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12118C9C-56A6-4451-8007-C4E5EE3584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863777"/>
          </a:xfrm>
        </p:spPr>
        <p:txBody>
          <a:bodyPr>
            <a:normAutofit/>
          </a:bodyPr>
          <a:lstStyle/>
          <a:p>
            <a:pPr algn="ctr"/>
            <a:r>
              <a:rPr lang="pl-PL" sz="2800" dirty="0"/>
              <a:t>Obowiązujące dokumenty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AC9AC38-9DEA-4AE6-A16D-10E49FAEB8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b="1" dirty="0"/>
              <a:t>Wytyczne dotyczące kwalifikowalności wydatków na lata 2021-2027</a:t>
            </a:r>
            <a:br>
              <a:rPr lang="pl-PL" dirty="0"/>
            </a:br>
            <a:r>
              <a:rPr lang="pl-PL" dirty="0"/>
              <a:t>(</a:t>
            </a:r>
            <a:r>
              <a:rPr lang="pl-PL" dirty="0">
                <a:hlinkClick r:id="rId3"/>
              </a:rPr>
              <a:t>https://www.funduszeeuropejskie.gov.pl/strony/o-funduszach/fundusze-na-lata-2021-2027/prawo-i-dokumenty/wytyczne/#/domyslne=1</a:t>
            </a:r>
            <a:r>
              <a:rPr lang="pl-PL" dirty="0"/>
              <a:t>)</a:t>
            </a:r>
          </a:p>
          <a:p>
            <a:endParaRPr lang="pl-PL" dirty="0"/>
          </a:p>
          <a:p>
            <a:r>
              <a:rPr lang="pl-PL" b="1" dirty="0"/>
              <a:t>Zasady realizacji projektów w ramach Europejskiego Funduszu Społecznego Plus</a:t>
            </a:r>
            <a:br>
              <a:rPr lang="pl-PL" dirty="0"/>
            </a:br>
            <a:r>
              <a:rPr lang="pl-PL" dirty="0"/>
              <a:t>(</a:t>
            </a:r>
            <a:r>
              <a:rPr lang="pl-PL" dirty="0">
                <a:hlinkClick r:id="rId4"/>
              </a:rPr>
              <a:t>https://www.rpo.pomorskie.eu/zapoznaj-sie-z-prawem-i-dokumentami-fep-</a:t>
            </a:r>
            <a:r>
              <a:rPr lang="pl-PL" dirty="0"/>
              <a:t>)</a:t>
            </a:r>
          </a:p>
          <a:p>
            <a:endParaRPr lang="pl-PL" dirty="0"/>
          </a:p>
          <a:p>
            <a:r>
              <a:rPr lang="pl-PL" b="1" dirty="0"/>
              <a:t>Instrukcja merytoryczna wypełniania formularza wniosku o dofinansowanie projektu z Europejskiego Funduszu Społecznego Plus w ramach programu Fundusze Europejskie dla Pomorza 2021-2027 </a:t>
            </a:r>
          </a:p>
          <a:p>
            <a:pPr marL="361950" indent="0">
              <a:buNone/>
            </a:pPr>
            <a:r>
              <a:rPr lang="pl-PL" dirty="0"/>
              <a:t>(</a:t>
            </a:r>
            <a:r>
              <a:rPr lang="pl-PL" dirty="0">
                <a:solidFill>
                  <a:srgbClr val="0563C1"/>
                </a:solidFill>
              </a:rPr>
              <a:t>Załącznik nr 7 do Regulaminu wyboru projektów</a:t>
            </a:r>
            <a:r>
              <a:rPr lang="pl-PL" dirty="0"/>
              <a:t>)</a:t>
            </a:r>
          </a:p>
          <a:p>
            <a:endParaRPr lang="pl-PL" b="1" dirty="0"/>
          </a:p>
          <a:p>
            <a:endParaRPr lang="pl-PL" dirty="0"/>
          </a:p>
          <a:p>
            <a:endParaRPr lang="pl-PL" dirty="0"/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8F764A44-CD07-40BA-BE89-3AEACA19F88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529927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4259A9D-70EC-4260-AE91-61F0C61324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1259557"/>
            <a:ext cx="8640381" cy="1080001"/>
          </a:xfrm>
        </p:spPr>
        <p:txBody>
          <a:bodyPr/>
          <a:lstStyle/>
          <a:p>
            <a:pPr algn="ctr"/>
            <a:r>
              <a:rPr lang="pl-PL" dirty="0"/>
              <a:t>Trwałość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6B18E7C-FC34-4432-810B-54E5B79438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525" y="2699717"/>
            <a:ext cx="8640382" cy="2592088"/>
          </a:xfrm>
        </p:spPr>
        <p:txBody>
          <a:bodyPr/>
          <a:lstStyle/>
          <a:p>
            <a:r>
              <a:rPr lang="pl-PL" dirty="0"/>
              <a:t>Zachowanie trwałości projektu obowiązuje </a:t>
            </a:r>
            <a:r>
              <a:rPr lang="pl-PL" u="sng" dirty="0"/>
              <a:t>wyłącznie w</a:t>
            </a:r>
            <a:r>
              <a:rPr lang="pl-PL" dirty="0"/>
              <a:t> odniesieniu do wydatków ponoszonych jako </a:t>
            </a:r>
            <a:r>
              <a:rPr lang="pl-PL" b="1" dirty="0"/>
              <a:t>cross-</a:t>
            </a:r>
            <a:r>
              <a:rPr lang="pl-PL" b="1" dirty="0" err="1"/>
              <a:t>financing</a:t>
            </a:r>
            <a:r>
              <a:rPr lang="pl-PL" dirty="0"/>
              <a:t> lub </a:t>
            </a:r>
            <a:br>
              <a:rPr lang="pl-PL" dirty="0"/>
            </a:br>
            <a:r>
              <a:rPr lang="pl-PL" dirty="0"/>
              <a:t>w sytuacji, gdy projekt podlega obowiązkowi utrzymania inwestycji zgodnie z obowiązującymi zasadami pomocy publicznej.</a:t>
            </a:r>
          </a:p>
          <a:p>
            <a:r>
              <a:rPr lang="pl-PL" dirty="0"/>
              <a:t>Trwałość projektu musi być zachowana przez okres 5 lat (3 lat </a:t>
            </a:r>
            <a:br>
              <a:rPr lang="pl-PL" dirty="0"/>
            </a:br>
            <a:r>
              <a:rPr lang="pl-PL" dirty="0"/>
              <a:t>w przypadku MŚP – w odniesieniu do projektów, z którymi związany jest wymóg utrzymania inwestycji lub miejsc pracy) od daty płatności końcowej na rzecz beneficjenta. 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034AE6F1-5568-4724-A7E5-83AC8D68228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4015AA-59F6-416B-87A6-8E3D940284E2}" type="slidenum">
              <a:rPr kumimoji="0" lang="pl-PL" sz="1000" b="0" i="0" u="none" strike="noStrike" kern="1200" cap="none" spc="0" normalizeH="0" baseline="0" noProof="0" smtClean="0">
                <a:ln>
                  <a:noFill/>
                </a:ln>
                <a:solidFill>
                  <a:srgbClr val="002073"/>
                </a:solidFill>
                <a:effectLst/>
                <a:uLnTx/>
                <a:uFillTx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pl-PL" sz="1000" b="0" i="0" u="none" strike="noStrike" kern="1200" cap="none" spc="0" normalizeH="0" baseline="0" noProof="0" dirty="0">
              <a:ln>
                <a:noFill/>
              </a:ln>
              <a:solidFill>
                <a:srgbClr val="002073"/>
              </a:solidFill>
              <a:effectLst/>
              <a:uLnTx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31843973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14D799E-AFC9-432F-A0DE-82A30C9AB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647753"/>
          </a:xfrm>
        </p:spPr>
        <p:txBody>
          <a:bodyPr>
            <a:normAutofit/>
          </a:bodyPr>
          <a:lstStyle/>
          <a:p>
            <a:pPr algn="ctr"/>
            <a:r>
              <a:rPr lang="pl-PL" sz="2800" dirty="0"/>
              <a:t>Wydatki na dostępność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A643462-E7B5-4FD8-9F01-DD3CFBDCE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525" y="1763613"/>
            <a:ext cx="8640382" cy="4680002"/>
          </a:xfrm>
        </p:spPr>
        <p:txBody>
          <a:bodyPr>
            <a:normAutofit/>
          </a:bodyPr>
          <a:lstStyle/>
          <a:p>
            <a:r>
              <a:rPr lang="pl-PL" dirty="0"/>
              <a:t>System Obsługi Wniosków Aplikacyjnych EFS (SOWA EFS+) zapewni możliwość określania wydatków w projekcie przeznaczonych na zapewnianie dostępności. Służy temu dedykowany limit pn. „Wydatki na dostępność”.</a:t>
            </a:r>
          </a:p>
          <a:p>
            <a:r>
              <a:rPr lang="pl-PL" dirty="0"/>
              <a:t>wydatki przypisane do tego limitu to </a:t>
            </a:r>
            <a:r>
              <a:rPr lang="pl-PL" b="1" dirty="0">
                <a:solidFill>
                  <a:srgbClr val="C00000"/>
                </a:solidFill>
              </a:rPr>
              <a:t>wydatki, które całkowicie lub w znaczący sposób</a:t>
            </a:r>
            <a:r>
              <a:rPr lang="pl-PL" b="1" dirty="0"/>
              <a:t> </a:t>
            </a:r>
            <a:r>
              <a:rPr lang="pl-PL" dirty="0"/>
              <a:t>dotyczą działań wspierających dostępność w projekcie, np. dotyczące tworzenia standardów i modeli dostępności, organizacji wydarzeń poświęconych tematyce dostępności (np. szkoleń, konferencji), zakupu sprzętu służącego poprawie dostępności itp. </a:t>
            </a:r>
          </a:p>
          <a:p>
            <a:r>
              <a:rPr lang="pl-PL" dirty="0"/>
              <a:t>oznaczenie danej pozycji kosztów jako „wydatki na dostępność” spowoduje, </a:t>
            </a:r>
            <a:r>
              <a:rPr lang="pl-PL" b="1" dirty="0">
                <a:solidFill>
                  <a:srgbClr val="C00000"/>
                </a:solidFill>
              </a:rPr>
              <a:t>że zostanie ona uznana w całości za związaną z dostępnością.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F8BC1B54-8346-4216-B163-384E0E28977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870506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FC35639-04ED-4A23-A0D5-0D8AAFC02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539478"/>
            <a:ext cx="8640381" cy="936104"/>
          </a:xfrm>
        </p:spPr>
        <p:txBody>
          <a:bodyPr/>
          <a:lstStyle/>
          <a:p>
            <a:pPr algn="ctr"/>
            <a:r>
              <a:rPr lang="pl-PL" dirty="0"/>
              <a:t>Taryfikator towarów i usług – Załącznik nr 31 do Regulaminu wyboru projektów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81E4754-3627-4ABB-9145-2BB8E02837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2409" y="2014175"/>
            <a:ext cx="8640382" cy="4680002"/>
          </a:xfrm>
        </p:spPr>
        <p:txBody>
          <a:bodyPr>
            <a:normAutofit/>
          </a:bodyPr>
          <a:lstStyle/>
          <a:p>
            <a:r>
              <a:rPr lang="pl-PL" dirty="0"/>
              <a:t>Stawki przedstawione w taryfikatorze należy traktować jako maksymalne. Odstępstwo od stawek przyjętych w taryfikatorze jest możliwe jedynie w uzasadnionych przypadkach. </a:t>
            </a:r>
          </a:p>
          <a:p>
            <a:r>
              <a:rPr lang="pl-PL" dirty="0"/>
              <a:t>Na etapie realizacji projektu, beneficjent może zakupić towar lub usługę w cenie innej niż określona w Taryfikatorze i budżecie projektu, o ile jest to cena rynkowa potwierdzona w wyniku przeprowadzonego w projekcie postępowania o udzielenie zamówienia lub postępowania konkurencyjnego. </a:t>
            </a:r>
          </a:p>
          <a:p>
            <a:r>
              <a:rPr lang="pl-PL" dirty="0"/>
              <a:t>Inne koszty związane z realizacją projektu, które nie zostały ujęte </a:t>
            </a:r>
            <a:br>
              <a:rPr lang="pl-PL" dirty="0"/>
            </a:br>
            <a:r>
              <a:rPr lang="pl-PL" dirty="0"/>
              <a:t>w taryfikatorze powinny być zgodne z cenami rynkowymi oraz spełniać zasady kwalifikowalności wydatków. </a:t>
            </a:r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74170813-4ECF-4D7C-9006-70FF1DE7F43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919953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D80A7A9-6322-4D4B-82DF-689394178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9201" y="1691605"/>
            <a:ext cx="8640381" cy="1080001"/>
          </a:xfrm>
        </p:spPr>
        <p:txBody>
          <a:bodyPr>
            <a:normAutofit/>
          </a:bodyPr>
          <a:lstStyle/>
          <a:p>
            <a:pPr algn="ctr"/>
            <a:r>
              <a:rPr lang="pl-PL" sz="2800" dirty="0"/>
              <a:t>Kwalifikowalność podatku VAT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431B03C-D604-45D4-880B-9C9E9FAAA8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1410" y="3059757"/>
            <a:ext cx="8784495" cy="2880320"/>
          </a:xfrm>
        </p:spPr>
        <p:txBody>
          <a:bodyPr>
            <a:normAutofit/>
          </a:bodyPr>
          <a:lstStyle/>
          <a:p>
            <a:r>
              <a:rPr lang="pl-PL" dirty="0"/>
              <a:t>Wartość projektu &lt; 5 mln Euro – VAT jest kwalifikowalny</a:t>
            </a:r>
          </a:p>
          <a:p>
            <a:r>
              <a:rPr lang="pl-PL" dirty="0"/>
              <a:t>Wartość projektu ≥ 5 mln Euro – VAT może być kwalifikowalny, gdy brak jest prawnej możliwości jego odzyskania.</a:t>
            </a:r>
          </a:p>
          <a:p>
            <a:pPr lvl="1"/>
            <a:r>
              <a:rPr lang="pl-PL" dirty="0"/>
              <a:t>„Uzasadnienie dla kwalifikowalności VAT” we Wniosku o dofinansowanie</a:t>
            </a:r>
          </a:p>
          <a:p>
            <a:pPr lvl="1"/>
            <a:r>
              <a:rPr lang="pl-PL" dirty="0"/>
              <a:t>„Oświadczenie o kwalifikowalności VAT” w części Oświadczenia.</a:t>
            </a:r>
          </a:p>
          <a:p>
            <a:endParaRPr lang="pl-PL" b="1" dirty="0"/>
          </a:p>
          <a:p>
            <a:endParaRPr lang="pl-PL" b="1" dirty="0"/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3F977117-6B72-4E03-B282-BD52E3B59FF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244295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265ED71-4AFD-4A72-9663-331D1A79A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1187549"/>
            <a:ext cx="8640381" cy="648071"/>
          </a:xfrm>
        </p:spPr>
        <p:txBody>
          <a:bodyPr>
            <a:normAutofit/>
          </a:bodyPr>
          <a:lstStyle/>
          <a:p>
            <a:pPr algn="ctr"/>
            <a:r>
              <a:rPr lang="pl-PL" sz="2800" dirty="0"/>
              <a:t>Personel projektu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E2986C0-E998-4877-A63A-25C83123BC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9902" y="2483693"/>
            <a:ext cx="8640382" cy="3168352"/>
          </a:xfrm>
        </p:spPr>
        <p:txBody>
          <a:bodyPr>
            <a:normAutofit/>
          </a:bodyPr>
          <a:lstStyle/>
          <a:p>
            <a:pPr marL="0" indent="0">
              <a:spcAft>
                <a:spcPts val="2400"/>
              </a:spcAft>
              <a:buNone/>
            </a:pPr>
            <a:r>
              <a:rPr lang="pl-PL" dirty="0"/>
              <a:t>Osoby zaangażowane do realizacji zadań lub czynności w ramach projektu na podstawie:</a:t>
            </a:r>
          </a:p>
          <a:p>
            <a:r>
              <a:rPr lang="pl-PL" dirty="0"/>
              <a:t>stosunku pracy,</a:t>
            </a:r>
          </a:p>
          <a:p>
            <a:r>
              <a:rPr lang="pl-PL" dirty="0"/>
              <a:t>wolontariusze wykonujący świadczenia na zasadach określonych </a:t>
            </a:r>
            <a:br>
              <a:rPr lang="pl-PL" dirty="0"/>
            </a:br>
            <a:r>
              <a:rPr lang="pl-PL" dirty="0"/>
              <a:t>w ustawie z dnia 24 kwietnia 2003 r. o działalności pożytku publicznego i o wolontariacie.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4F1286FF-525F-43FD-AE49-CFD6E36D813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24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511715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6AD4F44-D738-4211-B435-226BA98B61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1223817"/>
          </a:xfrm>
        </p:spPr>
        <p:txBody>
          <a:bodyPr>
            <a:noAutofit/>
          </a:bodyPr>
          <a:lstStyle/>
          <a:p>
            <a:r>
              <a:rPr lang="pl-PL" sz="2400" dirty="0"/>
              <a:t>Zatrudnianie personelu - realizacja projektu EFS przez szkołę publiczną prowadzoną przez jednostkę samorządu terytorialnego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CA0BAD0-FF77-4377-B3BC-6429282A53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525" y="2123653"/>
            <a:ext cx="8640764" cy="4536186"/>
          </a:xfrm>
        </p:spPr>
        <p:txBody>
          <a:bodyPr>
            <a:normAutofit fontScale="92500"/>
          </a:bodyPr>
          <a:lstStyle/>
          <a:p>
            <a:r>
              <a:rPr lang="pl-PL" dirty="0"/>
              <a:t>W przypadku zorganizowania w publicznej szkole lub placówce zajęć </a:t>
            </a:r>
            <a:br>
              <a:rPr lang="pl-PL" dirty="0"/>
            </a:br>
            <a:r>
              <a:rPr lang="pl-PL" dirty="0"/>
              <a:t>w ramach programów finansowanych ze środków pochodzących </a:t>
            </a:r>
            <a:br>
              <a:rPr lang="pl-PL" dirty="0"/>
            </a:br>
            <a:r>
              <a:rPr lang="pl-PL" dirty="0"/>
              <a:t>z budżetu Unii Europejskiej, zgodnie z przepisami </a:t>
            </a:r>
            <a:r>
              <a:rPr lang="pl-PL" b="1" dirty="0">
                <a:solidFill>
                  <a:srgbClr val="FF0000"/>
                </a:solidFill>
              </a:rPr>
              <a:t>art. 35a </a:t>
            </a:r>
            <a:r>
              <a:rPr lang="pl-PL" dirty="0"/>
              <a:t>ustawy — </a:t>
            </a:r>
            <a:r>
              <a:rPr lang="pl-PL" dirty="0">
                <a:solidFill>
                  <a:srgbClr val="FF0000"/>
                </a:solidFill>
              </a:rPr>
              <a:t>Karta Nauczyciela</a:t>
            </a:r>
            <a:r>
              <a:rPr lang="pl-PL" dirty="0"/>
              <a:t>, dyrektor szkoły lub placówki może powierzyć prowadzenie tych zajęć nauczycielowi zatrudnionemu w tej szkole lub placówce, za jego zgodą, w ramach nawiązanego z nim stosunku pracy.</a:t>
            </a:r>
          </a:p>
          <a:p>
            <a:r>
              <a:rPr lang="pl-PL" dirty="0"/>
              <a:t>Zajęcia te nie są wliczane do pensum.</a:t>
            </a:r>
          </a:p>
          <a:p>
            <a:r>
              <a:rPr lang="pl-PL" dirty="0"/>
              <a:t>Za każdą godzinę prowadzenia tych zajęć przysługuje wynagrodzenie</a:t>
            </a:r>
            <a:br>
              <a:rPr lang="pl-PL" dirty="0"/>
            </a:br>
            <a:r>
              <a:rPr lang="pl-PL" dirty="0"/>
              <a:t>w wysokości ustalonej w sposób określony w </a:t>
            </a:r>
            <a:r>
              <a:rPr lang="pl-PL" b="1" dirty="0">
                <a:solidFill>
                  <a:srgbClr val="FF0000"/>
                </a:solidFill>
              </a:rPr>
              <a:t>art. 35 ust. 3 </a:t>
            </a:r>
            <a:r>
              <a:rPr lang="pl-PL" dirty="0"/>
              <a:t>ustawy—</a:t>
            </a:r>
            <a:r>
              <a:rPr lang="pl-PL" dirty="0">
                <a:solidFill>
                  <a:srgbClr val="FF0000"/>
                </a:solidFill>
              </a:rPr>
              <a:t>Karta Nauczyciela</a:t>
            </a:r>
            <a:r>
              <a:rPr lang="pl-PL" dirty="0"/>
              <a:t>, tj. takiej jak wynagrodzenie za godziny ponadwymiarowe </a:t>
            </a:r>
            <a:br>
              <a:rPr lang="pl-PL" dirty="0"/>
            </a:br>
            <a:r>
              <a:rPr lang="pl-PL" dirty="0"/>
              <a:t>i godziny doraźnych zastępstw. Wynagrodzenia tego nie uwzględnia się przy obliczaniu kwot wydatkowanych na średnie wynagrodzenia nauczycieli.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EF8F7AB9-CEC2-4855-80D3-629D0357086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199385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D7CA503-0A7C-40FA-BD0C-1768441C48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2400" dirty="0">
                <a:solidFill>
                  <a:srgbClr val="002073"/>
                </a:solidFill>
              </a:rPr>
              <a:t>Realizacja projektu EFS przez szkołę publiczną prowadzoną przez jednostkę samorządu terytorialnego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8624005-2E34-499C-A451-00C1D77C6B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pl-PL" dirty="0"/>
              <a:t>W celu realizacji zajęć w ramach programów finansowanych ze środków pochodzących z budżetu Unii Europejskiej, zgodnie z </a:t>
            </a:r>
            <a:r>
              <a:rPr lang="pl-PL" b="1" dirty="0">
                <a:solidFill>
                  <a:srgbClr val="FF0000"/>
                </a:solidFill>
              </a:rPr>
              <a:t>art. 16 </a:t>
            </a:r>
            <a:r>
              <a:rPr lang="pl-PL" dirty="0">
                <a:solidFill>
                  <a:srgbClr val="FF0000"/>
                </a:solidFill>
              </a:rPr>
              <a:t>ustawy Prawo oświatowe</a:t>
            </a:r>
            <a:r>
              <a:rPr lang="pl-PL" dirty="0"/>
              <a:t>, w szkole lub placówce publicznej może być zatrudniony nauczyciel, który nie realizuje w tej szkole lub placówce pensum, posiadający kwalifikacje określone </a:t>
            </a:r>
            <a:br>
              <a:rPr lang="pl-PL" dirty="0"/>
            </a:br>
            <a:r>
              <a:rPr lang="pl-PL" dirty="0"/>
              <a:t>w przepisach wydanych na podstawie art. 9 ust 2 i 3 ustawy Karta Nauczyciela oraz spełniający warunki określone w art 10 ust 5 pkt 2-4a tej ustawy.</a:t>
            </a:r>
          </a:p>
          <a:p>
            <a:r>
              <a:rPr lang="pl-PL" dirty="0"/>
              <a:t> Nauczyciela tego zatrudnia się na zasadach określonych w </a:t>
            </a:r>
            <a:r>
              <a:rPr lang="pl-PL" dirty="0">
                <a:solidFill>
                  <a:srgbClr val="FF0000"/>
                </a:solidFill>
              </a:rPr>
              <a:t>Kodeksie pracy</a:t>
            </a:r>
            <a:r>
              <a:rPr lang="pl-PL" dirty="0"/>
              <a:t>, z tym że za każdą godzinę prowadzenia zajęć przysługuje mu wynagrodzenie nie wyższe niż wynagrodzenie za jedną godzinę prowadzenia zajęć ustalone w sposób określony </a:t>
            </a:r>
            <a:br>
              <a:rPr lang="pl-PL" dirty="0"/>
            </a:br>
            <a:r>
              <a:rPr lang="pl-PL" dirty="0"/>
              <a:t>w </a:t>
            </a:r>
            <a:r>
              <a:rPr lang="pl-PL" dirty="0">
                <a:solidFill>
                  <a:srgbClr val="FF0000"/>
                </a:solidFill>
              </a:rPr>
              <a:t>art 35 ust 3 ustawy Karta Nauczyciela </a:t>
            </a:r>
            <a:r>
              <a:rPr lang="pl-PL" dirty="0"/>
              <a:t>dla nauczyciela dyplomowanego posiadającego wykształcenie wyższe i tytuł zawodowy magister, magister inżynier lub równorzędny oraz realizującego tygodniowy obowiązkowy wymiar godzin zajęć, o którym mowa w art 42 ust. 3 w tabeli w lp. 3 tej ustawy.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2DDE1EFF-450A-444E-A25C-7EDA9102DA5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488518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FC35639-04ED-4A23-A0D5-0D8AAFC02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7394" y="359838"/>
            <a:ext cx="8640381" cy="1363471"/>
          </a:xfrm>
        </p:spPr>
        <p:txBody>
          <a:bodyPr>
            <a:normAutofit/>
          </a:bodyPr>
          <a:lstStyle/>
          <a:p>
            <a:pPr algn="ctr"/>
            <a:r>
              <a:rPr lang="pl-PL" sz="2400" dirty="0"/>
              <a:t>Realizacja projektu EFS przez publiczne lub niepubliczne szkoły prowadzone przez osoby fizyczne lub osoby prawne niebędące JST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81E4754-3627-4ABB-9145-2BB8E02837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5346" y="2267669"/>
            <a:ext cx="9359854" cy="4536504"/>
          </a:xfrm>
        </p:spPr>
        <p:txBody>
          <a:bodyPr>
            <a:normAutofit/>
          </a:bodyPr>
          <a:lstStyle/>
          <a:p>
            <a:r>
              <a:rPr lang="pl-PL" sz="2000" dirty="0"/>
              <a:t>Zatrudnianie nauczycieli w szkołach publicznych i niepublicznych prowadzonych przez osoby fizyczne lub osoby prawne niebędące JST reguluje </a:t>
            </a:r>
            <a:r>
              <a:rPr lang="pl-PL" sz="2000" dirty="0">
                <a:solidFill>
                  <a:srgbClr val="FF0000"/>
                </a:solidFill>
              </a:rPr>
              <a:t>art. </a:t>
            </a:r>
            <a:r>
              <a:rPr lang="pl-PL" sz="2000" b="1" dirty="0">
                <a:solidFill>
                  <a:srgbClr val="FF0000"/>
                </a:solidFill>
              </a:rPr>
              <a:t>10a</a:t>
            </a:r>
            <a:r>
              <a:rPr lang="pl-PL" sz="2000" dirty="0">
                <a:solidFill>
                  <a:srgbClr val="FF0000"/>
                </a:solidFill>
              </a:rPr>
              <a:t> ustawy – Karta Nauczyciela</a:t>
            </a:r>
            <a:r>
              <a:rPr lang="pl-PL" sz="2000" dirty="0"/>
              <a:t>, zgodnie z którym w szkołach i placówkach, o których mowa w art.1 ust.2 pkt 2 ustawy, nauczycieli zatrudnia się na podstawie umowy o pracę, zgodnie z ustawą – </a:t>
            </a:r>
            <a:r>
              <a:rPr lang="pl-PL" sz="2000" dirty="0">
                <a:solidFill>
                  <a:srgbClr val="FF0000"/>
                </a:solidFill>
              </a:rPr>
              <a:t>Kodeks pracy</a:t>
            </a:r>
            <a:r>
              <a:rPr lang="pl-PL" sz="2000" dirty="0"/>
              <a:t>.</a:t>
            </a:r>
          </a:p>
          <a:p>
            <a:pPr marL="0" indent="0">
              <a:buNone/>
            </a:pPr>
            <a:endParaRPr lang="pl-PL" sz="2000" dirty="0"/>
          </a:p>
          <a:p>
            <a:r>
              <a:rPr lang="pl-PL" sz="2000" dirty="0"/>
              <a:t>W przypadku nauczycieli prowadzących zajęcia bezpośrednio z uczniami lub wychowankami w wymiarze nie wyższym niż </a:t>
            </a:r>
            <a:r>
              <a:rPr lang="pl-PL" sz="2000" dirty="0">
                <a:solidFill>
                  <a:srgbClr val="FF0000"/>
                </a:solidFill>
              </a:rPr>
              <a:t>4 godziny </a:t>
            </a:r>
            <a:r>
              <a:rPr lang="pl-PL" sz="2000" dirty="0"/>
              <a:t>tygodniowo, powierzenie prowadzenia tych zajęć może nastąpić również na innej podstawie niż umowa o pracę, jeżeli w treści łączącego strony stosunku prawnego nie przeważają cechy charakterystyczne dla stosunku pracy.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74170813-4ECF-4D7C-9006-70FF1DE7F43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932171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FC35639-04ED-4A23-A0D5-0D8AAFC02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771344"/>
            <a:ext cx="8640381" cy="1080001"/>
          </a:xfrm>
        </p:spPr>
        <p:txBody>
          <a:bodyPr/>
          <a:lstStyle/>
          <a:p>
            <a:pPr algn="ctr"/>
            <a:r>
              <a:rPr lang="pl-PL" dirty="0"/>
              <a:t>Zatrudnianie wykonawców zewnętrznych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81E4754-3627-4ABB-9145-2BB8E02837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818" y="2128537"/>
            <a:ext cx="8640381" cy="4315596"/>
          </a:xfrm>
        </p:spPr>
        <p:txBody>
          <a:bodyPr>
            <a:normAutofit/>
          </a:bodyPr>
          <a:lstStyle/>
          <a:p>
            <a:r>
              <a:rPr lang="pl-PL" dirty="0"/>
              <a:t>Możliwe jest angażowanie wykonawców zewnętrznych do realizacji usług edukacyjnych w publicznej szkole lub placówce, jednak </a:t>
            </a:r>
            <a:r>
              <a:rPr lang="pl-PL" b="1" dirty="0"/>
              <a:t>wyłącznie</a:t>
            </a:r>
            <a:r>
              <a:rPr lang="pl-PL" dirty="0"/>
              <a:t> </a:t>
            </a:r>
            <a:r>
              <a:rPr lang="pl-PL" b="1" dirty="0"/>
              <a:t>w przypadku, gdy charakter zajęć </a:t>
            </a:r>
            <a:r>
              <a:rPr lang="pl-PL" dirty="0"/>
              <a:t>zaplanowanych </a:t>
            </a:r>
            <a:br>
              <a:rPr lang="pl-PL" dirty="0"/>
            </a:br>
            <a:r>
              <a:rPr lang="pl-PL" dirty="0"/>
              <a:t>w ramach projektu nie wymaga ich prowadzenia przez nauczycieli posiadających wymagane kwalifikacje. </a:t>
            </a:r>
          </a:p>
          <a:p>
            <a:pPr marL="0" indent="0">
              <a:buNone/>
            </a:pPr>
            <a:endParaRPr lang="pl-PL" u="sng" dirty="0"/>
          </a:p>
          <a:p>
            <a:r>
              <a:rPr lang="pl-PL" dirty="0"/>
              <a:t>Zaangażowanie podmiotu zewnętrznego może mieć miejsce</a:t>
            </a:r>
            <a:br>
              <a:rPr lang="pl-PL" dirty="0"/>
            </a:br>
            <a:r>
              <a:rPr lang="pl-PL" dirty="0"/>
              <a:t>w przypadku </a:t>
            </a:r>
            <a:r>
              <a:rPr lang="pl-PL" b="1" dirty="0"/>
              <a:t>specjalistycznych zajęć dodatkowych</a:t>
            </a:r>
            <a:r>
              <a:rPr lang="pl-PL" dirty="0"/>
              <a:t>, które nie są realizowane w ramach standardowej oferty.</a:t>
            </a:r>
            <a:endParaRPr lang="pl-PL" dirty="0">
              <a:solidFill>
                <a:srgbClr val="FF0000"/>
              </a:solidFill>
            </a:endParaRPr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74170813-4ECF-4D7C-9006-70FF1DE7F43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28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8231220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FC35639-04ED-4A23-A0D5-0D8AAFC02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715" y="771344"/>
            <a:ext cx="8640381" cy="1080001"/>
          </a:xfrm>
        </p:spPr>
        <p:txBody>
          <a:bodyPr/>
          <a:lstStyle/>
          <a:p>
            <a:pPr algn="ctr"/>
            <a:r>
              <a:rPr lang="pl-PL" dirty="0"/>
              <a:t>Zatrudnianie wykonawców zewnętrznych c.d.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81E4754-3627-4ABB-9145-2BB8E02837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4818" y="1851345"/>
            <a:ext cx="8640381" cy="4957194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</a:pPr>
            <a:r>
              <a:rPr lang="pl-PL" dirty="0"/>
              <a:t>Zaangażowanie wykonawców zewnętrznych (firm lub osób fizycznych) może nastąpić na podstawie: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pl-PL" dirty="0"/>
              <a:t> </a:t>
            </a:r>
            <a:r>
              <a:rPr lang="pl-PL" b="1" dirty="0"/>
              <a:t>stosunku pracy </a:t>
            </a:r>
            <a:r>
              <a:rPr lang="pl-PL" dirty="0"/>
              <a:t>– w przypadku osób fizycznych niebędących nauczycielami </a:t>
            </a:r>
          </a:p>
          <a:p>
            <a:pPr>
              <a:spcAft>
                <a:spcPts val="2400"/>
              </a:spcAft>
              <a:buFont typeface="Wingdings" panose="05000000000000000000" pitchFamily="2" charset="2"/>
              <a:buChar char="v"/>
            </a:pPr>
            <a:r>
              <a:rPr lang="pl-PL" b="1" dirty="0"/>
              <a:t>stosunku </a:t>
            </a:r>
            <a:r>
              <a:rPr lang="pl-PL" b="1" dirty="0" err="1"/>
              <a:t>cywilno</a:t>
            </a:r>
            <a:r>
              <a:rPr lang="pl-PL" b="1" dirty="0"/>
              <a:t> – prawnego </a:t>
            </a:r>
            <a:r>
              <a:rPr lang="pl-PL" dirty="0"/>
              <a:t>w przypadku wykonawców zewnętrznych (podmiotów/ osób fizycznych) wyłonionych zgodnie z Wytycznymi kwalifikowalności, w szczególności z zasadą konkurencyjności i PZP;</a:t>
            </a:r>
          </a:p>
          <a:p>
            <a:r>
              <a:rPr lang="pl-PL" dirty="0"/>
              <a:t>Należy pamiętać, że nauczyciel może brać udział w postepowaniu dotyczącym zaangażowania wykonawców zewnętrznych, jednak nie będzie mógł być zaangażowany w „swojej” placówce na podstawie umowy zlecenia. 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74170813-4ECF-4D7C-9006-70FF1DE7F43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29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37241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6768B17-1F8B-46C1-9283-30C5969014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1475581"/>
            <a:ext cx="8640381" cy="1080001"/>
          </a:xfrm>
        </p:spPr>
        <p:txBody>
          <a:bodyPr/>
          <a:lstStyle/>
          <a:p>
            <a:pPr algn="ctr"/>
            <a:r>
              <a:rPr lang="pl-PL" dirty="0"/>
              <a:t>Źródła finansowania wydatków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619C5A5-C1BF-4CAD-8070-2A832D4044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524" y="2533570"/>
            <a:ext cx="8640382" cy="37444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sz="2400" dirty="0"/>
          </a:p>
          <a:p>
            <a:pPr marL="0" indent="0">
              <a:buNone/>
            </a:pPr>
            <a:r>
              <a:rPr lang="pl-PL" sz="2400" b="1" dirty="0"/>
              <a:t>Dofinansowanie – 90 %</a:t>
            </a:r>
          </a:p>
          <a:p>
            <a:r>
              <a:rPr lang="pl-PL" sz="2400" dirty="0"/>
              <a:t>współfinansowanie ze środków EFS + – 85 %;</a:t>
            </a:r>
          </a:p>
          <a:p>
            <a:r>
              <a:rPr lang="pl-PL" sz="2400" dirty="0"/>
              <a:t>krajowy wkład publiczny (budżet państwa) – 5 %.</a:t>
            </a:r>
          </a:p>
          <a:p>
            <a:pPr marL="0" indent="0">
              <a:buNone/>
            </a:pPr>
            <a:endParaRPr lang="pl-PL" sz="2400" b="1" dirty="0"/>
          </a:p>
          <a:p>
            <a:pPr marL="0" indent="0">
              <a:buNone/>
            </a:pPr>
            <a:r>
              <a:rPr lang="pl-PL" sz="2400" b="1" dirty="0"/>
              <a:t>Wkład własny – 10 % wartości projektu.</a:t>
            </a:r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7118DBBF-00FB-4AB3-8F83-2E18C6C547D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3774716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4259A9D-70EC-4260-AE91-61F0C61324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1259557"/>
            <a:ext cx="8640381" cy="1080001"/>
          </a:xfrm>
        </p:spPr>
        <p:txBody>
          <a:bodyPr>
            <a:normAutofit/>
          </a:bodyPr>
          <a:lstStyle/>
          <a:p>
            <a:pPr algn="ctr"/>
            <a:r>
              <a:rPr lang="pl-PL" sz="2800" b="0" dirty="0"/>
              <a:t>Angażowanie nauczycieli w czasie ferii zimowych lub wakacji</a:t>
            </a:r>
            <a:endParaRPr lang="pl-PL" sz="28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6B18E7C-FC34-4432-810B-54E5B79438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3418" y="2699717"/>
            <a:ext cx="8712489" cy="3456384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pl-PL" dirty="0"/>
              <a:t>Dyrektor szkoły </a:t>
            </a:r>
            <a:r>
              <a:rPr lang="pl-PL" b="1" dirty="0"/>
              <a:t>nie może przydzielić </a:t>
            </a:r>
            <a:r>
              <a:rPr lang="pl-PL" dirty="0"/>
              <a:t>na podstawie art. 35a ustawy  Karta Nauczyciela nauczycielom zatrudnionym w szkole feryjnej zajęć </a:t>
            </a:r>
            <a:br>
              <a:rPr lang="pl-PL" dirty="0"/>
            </a:br>
            <a:r>
              <a:rPr lang="pl-PL" dirty="0"/>
              <a:t>w projekcie EFS na okres ferii zimowych i letnich, gdyż w tym okresie nauczyciele korzystają z urlopu wypoczynkowego. W celu realizacji zajęć w czasie ferii zimowych lub letnich dyrektor szkoły może natomiast zatrudnić nowego nauczyciela, który nie realizuje w tej szkole lub placówce pensum.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034AE6F1-5568-4724-A7E5-83AC8D68228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30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7473426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BDA9A0-0B58-4FD2-80F8-CA01C16B7E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98943" y="3635821"/>
            <a:ext cx="7920115" cy="1087764"/>
          </a:xfrm>
        </p:spPr>
        <p:txBody>
          <a:bodyPr/>
          <a:lstStyle/>
          <a:p>
            <a:r>
              <a:rPr lang="pl-PL" dirty="0"/>
              <a:t>Dziękujemy za uwagę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19C0E5B2-FC1A-4042-9BBC-49405798B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98943" y="5147989"/>
            <a:ext cx="7920037" cy="646235"/>
          </a:xfrm>
        </p:spPr>
        <p:txBody>
          <a:bodyPr/>
          <a:lstStyle/>
          <a:p>
            <a:r>
              <a:rPr lang="pl-PL" dirty="0"/>
              <a:t>Gdańsk, 29.11.2023</a:t>
            </a:r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100531B9-D107-4E0D-BACE-3C83D9DB5BA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31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82475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3C005B-D2FC-4B58-90FF-5183B3956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3100" dirty="0"/>
              <a:t>ZASADY REALIZACJI PROJEKTÓW </a:t>
            </a:r>
            <a:br>
              <a:rPr lang="pl-PL" sz="3100" dirty="0"/>
            </a:br>
            <a:r>
              <a:rPr lang="pl-PL" sz="3100" dirty="0"/>
              <a:t>SPOSÓB SPORZĄDZANIA BUDŻETU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C6FC4DF-1560-4190-BF18-F4D3414846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979837"/>
            <a:ext cx="8640382" cy="4680002"/>
          </a:xfrm>
        </p:spPr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                 BUDŻET – ŹRÓDŁA FINANSOWANIA WYDATKÓW </a:t>
            </a:r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sz="2000" dirty="0"/>
              <a:t>           DOFINANSOWANIE                                    WKŁAD WŁASNY  </a:t>
            </a:r>
          </a:p>
          <a:p>
            <a:pPr marL="0" indent="0">
              <a:buNone/>
            </a:pPr>
            <a:r>
              <a:rPr lang="pl-PL" sz="2000" dirty="0"/>
              <a:t>         </a:t>
            </a:r>
          </a:p>
          <a:p>
            <a:pPr marL="0" indent="0">
              <a:buNone/>
            </a:pPr>
            <a:r>
              <a:rPr lang="pl-PL" dirty="0"/>
              <a:t>                                                               </a:t>
            </a:r>
            <a:r>
              <a:rPr lang="pl-PL" sz="1600" dirty="0"/>
              <a:t>RODZAJ                              ŹRÓDŁA  </a:t>
            </a:r>
          </a:p>
          <a:p>
            <a:pPr marL="0" indent="0">
              <a:buNone/>
            </a:pPr>
            <a:r>
              <a:rPr lang="pl-PL" sz="1600" dirty="0"/>
              <a:t>     </a:t>
            </a:r>
            <a:endParaRPr lang="pl-PL" dirty="0"/>
          </a:p>
          <a:p>
            <a:pPr marL="0" indent="0">
              <a:buNone/>
            </a:pPr>
            <a:r>
              <a:rPr lang="pl-PL" dirty="0"/>
              <a:t>                                                </a:t>
            </a:r>
            <a:r>
              <a:rPr lang="pl-PL" sz="1400" dirty="0"/>
              <a:t>NIEPIENIĘŻNY            PIENIĘŻNY          PRYWATNY       PUBLICZNY    </a:t>
            </a:r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1E24363E-52E6-49AB-9A27-4DBF9A52404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4</a:t>
            </a:fld>
            <a:endParaRPr lang="pl-PL" dirty="0"/>
          </a:p>
        </p:txBody>
      </p:sp>
      <p:cxnSp>
        <p:nvCxnSpPr>
          <p:cNvPr id="66" name="Łącznik prosty ze strzałką 65" descr="strzałka">
            <a:extLst>
              <a:ext uri="{FF2B5EF4-FFF2-40B4-BE49-F238E27FC236}">
                <a16:creationId xmlns:a16="http://schemas.microsoft.com/office/drawing/2014/main" id="{A2353B90-1618-4805-930E-D0CCC49B9203}"/>
              </a:ext>
            </a:extLst>
          </p:cNvPr>
          <p:cNvCxnSpPr>
            <a:cxnSpLocks/>
          </p:cNvCxnSpPr>
          <p:nvPr/>
        </p:nvCxnSpPr>
        <p:spPr>
          <a:xfrm flipH="1">
            <a:off x="2753619" y="2926672"/>
            <a:ext cx="792087" cy="4679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Łącznik prosty ze strzałką 68" descr="strzałka">
            <a:extLst>
              <a:ext uri="{FF2B5EF4-FFF2-40B4-BE49-F238E27FC236}">
                <a16:creationId xmlns:a16="http://schemas.microsoft.com/office/drawing/2014/main" id="{B78BB8A1-6E66-4E2D-B01B-B7C8C1C5A06C}"/>
              </a:ext>
            </a:extLst>
          </p:cNvPr>
          <p:cNvCxnSpPr>
            <a:cxnSpLocks/>
          </p:cNvCxnSpPr>
          <p:nvPr/>
        </p:nvCxnSpPr>
        <p:spPr>
          <a:xfrm>
            <a:off x="5345715" y="2926672"/>
            <a:ext cx="647591" cy="46795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Łącznik prosty ze strzałką 73" descr="strzałka">
            <a:extLst>
              <a:ext uri="{FF2B5EF4-FFF2-40B4-BE49-F238E27FC236}">
                <a16:creationId xmlns:a16="http://schemas.microsoft.com/office/drawing/2014/main" id="{27F86B43-C11B-4FAC-BAB5-7308623369C4}"/>
              </a:ext>
            </a:extLst>
          </p:cNvPr>
          <p:cNvCxnSpPr>
            <a:cxnSpLocks/>
          </p:cNvCxnSpPr>
          <p:nvPr/>
        </p:nvCxnSpPr>
        <p:spPr>
          <a:xfrm>
            <a:off x="6930082" y="4165051"/>
            <a:ext cx="442515" cy="5040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Łącznik prosty ze strzałką 75" descr="strzałka">
            <a:extLst>
              <a:ext uri="{FF2B5EF4-FFF2-40B4-BE49-F238E27FC236}">
                <a16:creationId xmlns:a16="http://schemas.microsoft.com/office/drawing/2014/main" id="{AE7B13FC-761D-44DF-BD53-DCC67042A364}"/>
              </a:ext>
            </a:extLst>
          </p:cNvPr>
          <p:cNvCxnSpPr>
            <a:cxnSpLocks/>
          </p:cNvCxnSpPr>
          <p:nvPr/>
        </p:nvCxnSpPr>
        <p:spPr>
          <a:xfrm flipH="1">
            <a:off x="5849626" y="4165051"/>
            <a:ext cx="504538" cy="5040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Łącznik prosty ze strzałką 98" descr="strzałka">
            <a:extLst>
              <a:ext uri="{FF2B5EF4-FFF2-40B4-BE49-F238E27FC236}">
                <a16:creationId xmlns:a16="http://schemas.microsoft.com/office/drawing/2014/main" id="{4DF21CF6-94D1-4BF9-8794-5B6B7E793124}"/>
              </a:ext>
            </a:extLst>
          </p:cNvPr>
          <p:cNvCxnSpPr>
            <a:cxnSpLocks/>
          </p:cNvCxnSpPr>
          <p:nvPr/>
        </p:nvCxnSpPr>
        <p:spPr>
          <a:xfrm flipH="1">
            <a:off x="4913858" y="5075981"/>
            <a:ext cx="431857" cy="3600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Łącznik prosty ze strzałką 101" descr="strzałka">
            <a:extLst>
              <a:ext uri="{FF2B5EF4-FFF2-40B4-BE49-F238E27FC236}">
                <a16:creationId xmlns:a16="http://schemas.microsoft.com/office/drawing/2014/main" id="{6E6D5CA4-3F48-4BE4-82B0-5BEE712A6F92}"/>
              </a:ext>
            </a:extLst>
          </p:cNvPr>
          <p:cNvCxnSpPr>
            <a:cxnSpLocks/>
          </p:cNvCxnSpPr>
          <p:nvPr/>
        </p:nvCxnSpPr>
        <p:spPr>
          <a:xfrm>
            <a:off x="5705946" y="5075981"/>
            <a:ext cx="287360" cy="3600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Łącznik prosty ze strzałką 104" descr="strzałka">
            <a:extLst>
              <a:ext uri="{FF2B5EF4-FFF2-40B4-BE49-F238E27FC236}">
                <a16:creationId xmlns:a16="http://schemas.microsoft.com/office/drawing/2014/main" id="{2FC9CFDC-676A-438C-AE0B-52A288A1EC29}"/>
              </a:ext>
            </a:extLst>
          </p:cNvPr>
          <p:cNvCxnSpPr>
            <a:cxnSpLocks/>
          </p:cNvCxnSpPr>
          <p:nvPr/>
        </p:nvCxnSpPr>
        <p:spPr>
          <a:xfrm flipH="1">
            <a:off x="7372597" y="5075981"/>
            <a:ext cx="277565" cy="3600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Łącznik prosty ze strzałką 107">
            <a:extLst>
              <a:ext uri="{FF2B5EF4-FFF2-40B4-BE49-F238E27FC236}">
                <a16:creationId xmlns:a16="http://schemas.microsoft.com/office/drawing/2014/main" id="{E5244891-F848-47F3-BD4B-06492DE444C0}"/>
              </a:ext>
            </a:extLst>
          </p:cNvPr>
          <p:cNvCxnSpPr>
            <a:cxnSpLocks/>
          </p:cNvCxnSpPr>
          <p:nvPr/>
        </p:nvCxnSpPr>
        <p:spPr>
          <a:xfrm>
            <a:off x="7938194" y="5075981"/>
            <a:ext cx="262831" cy="36004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5267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619C5A5-C1BF-4CAD-8070-2A832D4044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32845" y="2267669"/>
            <a:ext cx="8640382" cy="4176464"/>
          </a:xfrm>
        </p:spPr>
        <p:txBody>
          <a:bodyPr>
            <a:normAutofit/>
          </a:bodyPr>
          <a:lstStyle/>
          <a:p>
            <a:r>
              <a:rPr lang="pl-PL" sz="2000" dirty="0"/>
              <a:t>Wkład własny to zasoby pieniężne lub niepieniężne WNIOSKODAWCY/REALIZATORÓW (Partnerów), które zostaną przeznaczone na pokrycie wydatków kwalifikowalnych;</a:t>
            </a:r>
          </a:p>
          <a:p>
            <a:pPr>
              <a:spcAft>
                <a:spcPts val="2400"/>
              </a:spcAft>
            </a:pPr>
            <a:r>
              <a:rPr lang="pl-PL" sz="2000" dirty="0"/>
              <a:t>wkład własny to różnica między kwotą wydatków kwalifikowalnych projektu, </a:t>
            </a:r>
            <a:br>
              <a:rPr lang="pl-PL" sz="2000" dirty="0"/>
            </a:br>
            <a:r>
              <a:rPr lang="pl-PL" sz="2000" dirty="0"/>
              <a:t>a kwotą dofinansowania projektu.</a:t>
            </a:r>
          </a:p>
          <a:p>
            <a:pPr>
              <a:lnSpc>
                <a:spcPct val="150000"/>
              </a:lnSpc>
            </a:pPr>
            <a:r>
              <a:rPr lang="pl-PL" sz="2000" dirty="0"/>
              <a:t>Źródła wkładu własnego: </a:t>
            </a:r>
            <a:r>
              <a:rPr lang="pl-PL" sz="2000" b="1" dirty="0"/>
              <a:t>PRYWATNE, PUBLICZNE</a:t>
            </a:r>
            <a:r>
              <a:rPr lang="pl-PL" sz="2000" dirty="0"/>
              <a:t>.</a:t>
            </a:r>
          </a:p>
          <a:p>
            <a:r>
              <a:rPr lang="pl-PL" sz="2000" dirty="0"/>
              <a:t>O źródle pochodzenia wkładu własnego decyduje status Wnioskodawcy/Realizatora (Partnera), który wnosi go do projektu.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5" name="Tytuł 4">
            <a:extLst>
              <a:ext uri="{FF2B5EF4-FFF2-40B4-BE49-F238E27FC236}">
                <a16:creationId xmlns:a16="http://schemas.microsoft.com/office/drawing/2014/main" id="{B3281969-6994-4AAD-9760-1CD0BFED4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1403574"/>
            <a:ext cx="8640381" cy="576064"/>
          </a:xfrm>
        </p:spPr>
        <p:txBody>
          <a:bodyPr/>
          <a:lstStyle/>
          <a:p>
            <a:pPr algn="ctr"/>
            <a:r>
              <a:rPr lang="pl-PL" sz="2800" dirty="0"/>
              <a:t>Wkład własny - ŹRÓDŁA</a:t>
            </a:r>
            <a:endParaRPr lang="pl-PL" dirty="0"/>
          </a:p>
        </p:txBody>
      </p:sp>
      <p:sp>
        <p:nvSpPr>
          <p:cNvPr id="2" name="Symbol zastępczy numeru slajdu 1">
            <a:extLst>
              <a:ext uri="{FF2B5EF4-FFF2-40B4-BE49-F238E27FC236}">
                <a16:creationId xmlns:a16="http://schemas.microsoft.com/office/drawing/2014/main" id="{84BEB7A0-8EC2-4C87-8F1E-E510A174A9D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04641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A29B499-045C-4753-8959-8960D5245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9682" y="755661"/>
            <a:ext cx="8352448" cy="719761"/>
          </a:xfrm>
        </p:spPr>
        <p:txBody>
          <a:bodyPr/>
          <a:lstStyle/>
          <a:p>
            <a:pPr algn="ctr"/>
            <a:r>
              <a:rPr lang="pl-PL" dirty="0"/>
              <a:t>Wkład własny - RODZAJE</a:t>
            </a:r>
            <a:endParaRPr lang="pl-PL" dirty="0">
              <a:highlight>
                <a:srgbClr val="FFFF00"/>
              </a:highlight>
            </a:endParaRP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8B0F396-272D-4789-9C90-4CA3AD2F62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25906" y="1691605"/>
            <a:ext cx="3815944" cy="5328232"/>
          </a:xfrm>
        </p:spPr>
        <p:txBody>
          <a:bodyPr>
            <a:normAutofit fontScale="47500" lnSpcReduction="20000"/>
          </a:bodyPr>
          <a:lstStyle/>
          <a:p>
            <a:r>
              <a:rPr lang="pl-PL" sz="4300" b="1" dirty="0"/>
              <a:t>Wkład własny niepieniężny</a:t>
            </a:r>
          </a:p>
          <a:p>
            <a:pPr marL="503971" lvl="1" indent="0">
              <a:buNone/>
            </a:pPr>
            <a:endParaRPr lang="pl-PL" dirty="0"/>
          </a:p>
          <a:p>
            <a:pPr marL="503971" lvl="1" indent="0">
              <a:buNone/>
            </a:pPr>
            <a:r>
              <a:rPr lang="pl-PL" sz="4300" b="1" dirty="0"/>
              <a:t>Przykładowe formy:</a:t>
            </a:r>
          </a:p>
          <a:p>
            <a:pPr lvl="1"/>
            <a:r>
              <a:rPr lang="pl-PL" sz="4300" dirty="0"/>
              <a:t>udostępnianie/użyczanie własnych pomieszczeń, </a:t>
            </a:r>
            <a:r>
              <a:rPr lang="pl-PL" sz="4300" dirty="0" err="1"/>
              <a:t>sal</a:t>
            </a:r>
            <a:r>
              <a:rPr lang="pl-PL" sz="4300" dirty="0"/>
              <a:t>, sprzętu na potrzeby projektu,</a:t>
            </a:r>
          </a:p>
          <a:p>
            <a:pPr lvl="1"/>
            <a:r>
              <a:rPr lang="pl-PL" sz="4300" dirty="0"/>
              <a:t>świadczenia wykonywane przez wolontariuszy.</a:t>
            </a:r>
          </a:p>
          <a:p>
            <a:pPr marL="503971" lvl="1" indent="0">
              <a:buNone/>
            </a:pPr>
            <a:endParaRPr lang="pl-PL" sz="4300" dirty="0"/>
          </a:p>
          <a:p>
            <a:pPr lvl="1"/>
            <a:r>
              <a:rPr lang="pl-PL" sz="4300" dirty="0"/>
              <a:t>Wkład własny niepieniężny należy oznaczyć w budżecie projektu jako </a:t>
            </a:r>
            <a:r>
              <a:rPr lang="pl-PL" sz="4300" b="1" dirty="0"/>
              <a:t>limit.</a:t>
            </a:r>
          </a:p>
          <a:p>
            <a:pPr marL="503971" lvl="1" indent="0">
              <a:buNone/>
            </a:pPr>
            <a:endParaRPr lang="pl-PL" sz="2900" dirty="0"/>
          </a:p>
          <a:p>
            <a:pPr marL="503971" lvl="1" indent="0">
              <a:buNone/>
            </a:pPr>
            <a:endParaRPr lang="pl-PL" dirty="0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E8FB1E3D-D762-4212-B738-BB4E399F8A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913858" y="1691606"/>
            <a:ext cx="4751342" cy="5508232"/>
          </a:xfrm>
        </p:spPr>
        <p:txBody>
          <a:bodyPr>
            <a:normAutofit fontScale="47500" lnSpcReduction="20000"/>
          </a:bodyPr>
          <a:lstStyle/>
          <a:p>
            <a:r>
              <a:rPr lang="pl-PL" sz="4300" b="1" dirty="0"/>
              <a:t>Wkład własny pieniężny</a:t>
            </a:r>
          </a:p>
          <a:p>
            <a:pPr lvl="1"/>
            <a:endParaRPr lang="pl-PL" dirty="0"/>
          </a:p>
          <a:p>
            <a:pPr marL="503971" lvl="1" indent="0">
              <a:buNone/>
            </a:pPr>
            <a:r>
              <a:rPr lang="pl-PL" sz="4300" b="1" dirty="0"/>
              <a:t>Przykładowe formy:</a:t>
            </a:r>
          </a:p>
          <a:p>
            <a:pPr lvl="1"/>
            <a:r>
              <a:rPr lang="pl-PL" sz="3500" dirty="0"/>
              <a:t>wynajem sali, pomieszczeń, opłaty za media, </a:t>
            </a:r>
          </a:p>
          <a:p>
            <a:pPr lvl="1"/>
            <a:r>
              <a:rPr lang="pl-PL" sz="3500" dirty="0"/>
              <a:t>koszty zakupu materiałów i pomocy dydaktycznych,</a:t>
            </a:r>
          </a:p>
          <a:p>
            <a:pPr lvl="1"/>
            <a:r>
              <a:rPr lang="pl-PL" sz="3500" dirty="0"/>
              <a:t> wynagrodzenie kadry merytorycznej,</a:t>
            </a:r>
          </a:p>
          <a:p>
            <a:pPr lvl="1"/>
            <a:r>
              <a:rPr lang="pl-PL" sz="3500" dirty="0"/>
              <a:t>środki finansowe będące w dyspozycji danej instytucji lub pozyskane przez tę instytucję z innych źródeł przeznaczone na pokrycie wydatków w projekcie,</a:t>
            </a:r>
          </a:p>
          <a:p>
            <a:pPr lvl="1"/>
            <a:r>
              <a:rPr lang="pl-PL" sz="3500" dirty="0"/>
              <a:t>wkład własny w ramach kosztów pośrednich rozliczanych ryczałtem.</a:t>
            </a:r>
          </a:p>
          <a:p>
            <a:pPr marL="503971" lvl="1" indent="0">
              <a:buNone/>
            </a:pPr>
            <a:endParaRPr lang="pl-PL" dirty="0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83613127-4ECE-4FB4-9387-E6B335DBD53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875066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EBDAF7-CBD5-4FE3-804C-6A528925E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5525" y="899836"/>
            <a:ext cx="8640381" cy="720003"/>
          </a:xfrm>
        </p:spPr>
        <p:txBody>
          <a:bodyPr/>
          <a:lstStyle/>
          <a:p>
            <a:pPr algn="ctr"/>
            <a:r>
              <a:rPr lang="pl-PL" dirty="0"/>
              <a:t>Wkład własny niepieniężny - SOWA</a:t>
            </a:r>
          </a:p>
        </p:txBody>
      </p:sp>
      <p:pic>
        <p:nvPicPr>
          <p:cNvPr id="5" name="Symbol zastępczy zawartości 4" descr="Obraz pokazujący wprowadzenie wkładu własnego niepieniężnego w budżecie projektu w systemie SOWA.">
            <a:extLst>
              <a:ext uri="{FF2B5EF4-FFF2-40B4-BE49-F238E27FC236}">
                <a16:creationId xmlns:a16="http://schemas.microsoft.com/office/drawing/2014/main" id="{91CC5EFB-38B7-4957-8864-9921E3A68FA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52482" y="1395822"/>
            <a:ext cx="10386466" cy="5848032"/>
          </a:xfrm>
          <a:prstGeom prst="rect">
            <a:avLst/>
          </a:prstGeom>
        </p:spPr>
      </p:pic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E24FCE95-3401-49BC-867B-EA76DCC66F4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7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76202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3C005B-D2FC-4B58-90FF-5183B39568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ZASADY REALIZACJI PROJEKTÓW</a:t>
            </a:r>
            <a:br>
              <a:rPr lang="pl-PL" dirty="0"/>
            </a:br>
            <a:r>
              <a:rPr lang="pl-PL" dirty="0"/>
              <a:t>SPOSÓB SPORZĄDZANIA BUDŻETU</a:t>
            </a:r>
            <a:br>
              <a:rPr lang="pl-PL" dirty="0"/>
            </a:b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C6FC4DF-1560-4190-BF18-F4D3414846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5907" y="1979837"/>
            <a:ext cx="8640382" cy="4680002"/>
          </a:xfrm>
        </p:spPr>
        <p:txBody>
          <a:bodyPr/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        </a:t>
            </a:r>
            <a:r>
              <a:rPr lang="pl-PL" sz="2800" dirty="0"/>
              <a:t>BUDŻET – SPOSOBY ROZLICZANIA WYDATKÓW </a:t>
            </a:r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  <a:p>
            <a:pPr marL="0" indent="0">
              <a:buNone/>
            </a:pPr>
            <a:r>
              <a:rPr lang="pl-PL" sz="2000" dirty="0"/>
              <a:t>       NA PODSTAWIE                                      UPROSZCZONE  METODY ROZLICZANIA                                 </a:t>
            </a:r>
          </a:p>
          <a:p>
            <a:pPr marL="0" indent="0">
              <a:buNone/>
            </a:pPr>
            <a:r>
              <a:rPr lang="pl-PL" sz="2000" dirty="0"/>
              <a:t>       RZECZYWIŚCIE                                           NA PODSTAWIE </a:t>
            </a:r>
          </a:p>
          <a:p>
            <a:pPr marL="0" indent="0">
              <a:buNone/>
            </a:pPr>
            <a:r>
              <a:rPr lang="pl-PL" sz="2000" dirty="0"/>
              <a:t>       PONIESIONYCH                                          KWOT RYCZAŁTOWYCH</a:t>
            </a:r>
          </a:p>
          <a:p>
            <a:pPr marL="0" indent="0">
              <a:buNone/>
            </a:pPr>
            <a:r>
              <a:rPr lang="pl-PL" sz="2000" dirty="0"/>
              <a:t>       WYDATKÓW</a:t>
            </a:r>
          </a:p>
          <a:p>
            <a:pPr marL="0" indent="0">
              <a:buNone/>
            </a:pPr>
            <a:r>
              <a:rPr lang="pl-PL" sz="2000" dirty="0"/>
              <a:t>         </a:t>
            </a:r>
          </a:p>
          <a:p>
            <a:pPr marL="0" indent="0">
              <a:buNone/>
            </a:pPr>
            <a:r>
              <a:rPr lang="pl-PL" dirty="0"/>
              <a:t>                                                                                                               </a:t>
            </a:r>
            <a:endParaRPr lang="pl-PL" sz="1400" dirty="0"/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1E24363E-52E6-49AB-9A27-4DBF9A52404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8</a:t>
            </a:fld>
            <a:endParaRPr lang="pl-PL" dirty="0"/>
          </a:p>
        </p:txBody>
      </p:sp>
      <p:cxnSp>
        <p:nvCxnSpPr>
          <p:cNvPr id="66" name="Łącznik prosty ze strzałką 65">
            <a:extLst>
              <a:ext uri="{FF2B5EF4-FFF2-40B4-BE49-F238E27FC236}">
                <a16:creationId xmlns:a16="http://schemas.microsoft.com/office/drawing/2014/main" id="{A2353B90-1618-4805-930E-D0CCC49B9203}"/>
              </a:ext>
            </a:extLst>
          </p:cNvPr>
          <p:cNvCxnSpPr>
            <a:cxnSpLocks/>
          </p:cNvCxnSpPr>
          <p:nvPr/>
        </p:nvCxnSpPr>
        <p:spPr>
          <a:xfrm flipH="1">
            <a:off x="2609602" y="2926672"/>
            <a:ext cx="720080" cy="7091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Łącznik prosty ze strzałką 68">
            <a:extLst>
              <a:ext uri="{FF2B5EF4-FFF2-40B4-BE49-F238E27FC236}">
                <a16:creationId xmlns:a16="http://schemas.microsoft.com/office/drawing/2014/main" id="{B78BB8A1-6E66-4E2D-B01B-B7C8C1C5A06C}"/>
              </a:ext>
            </a:extLst>
          </p:cNvPr>
          <p:cNvCxnSpPr>
            <a:cxnSpLocks/>
          </p:cNvCxnSpPr>
          <p:nvPr/>
        </p:nvCxnSpPr>
        <p:spPr>
          <a:xfrm>
            <a:off x="5489922" y="2926672"/>
            <a:ext cx="648072" cy="7091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44058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3508A28-8E2F-41A5-AC2D-E16621E010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1410" y="611486"/>
            <a:ext cx="8784497" cy="648071"/>
          </a:xfrm>
        </p:spPr>
        <p:txBody>
          <a:bodyPr>
            <a:normAutofit/>
          </a:bodyPr>
          <a:lstStyle/>
          <a:p>
            <a:pPr algn="ctr"/>
            <a:r>
              <a:rPr lang="pl-PL" sz="2800" dirty="0"/>
              <a:t>Uproszczone metody rozliczania wydatków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238538C-51D9-4D16-97BE-96DE9B7823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1410" y="1619597"/>
            <a:ext cx="8784497" cy="5400282"/>
          </a:xfrm>
        </p:spPr>
        <p:txBody>
          <a:bodyPr>
            <a:normAutofit/>
          </a:bodyPr>
          <a:lstStyle/>
          <a:p>
            <a:r>
              <a:rPr lang="pl-PL" sz="2000" dirty="0"/>
              <a:t>Jeśli projekt nie przekracza </a:t>
            </a:r>
            <a:r>
              <a:rPr lang="pl-PL" sz="2000" b="1" dirty="0">
                <a:solidFill>
                  <a:srgbClr val="C00000"/>
                </a:solidFill>
              </a:rPr>
              <a:t>200 000,00 Euro </a:t>
            </a:r>
            <a:r>
              <a:rPr lang="pl-PL" sz="2000" dirty="0"/>
              <a:t>należy zastosować metodę rozliczania wydatków na podstawie </a:t>
            </a:r>
            <a:r>
              <a:rPr lang="pl-PL" sz="2000" b="1" dirty="0"/>
              <a:t>kwot ryczałtowych</a:t>
            </a:r>
            <a:r>
              <a:rPr lang="pl-PL" sz="2000" dirty="0"/>
              <a:t> określanych przez beneficjenta </a:t>
            </a:r>
            <a:br>
              <a:rPr lang="pl-PL" sz="2000" dirty="0"/>
            </a:br>
            <a:r>
              <a:rPr lang="pl-PL" sz="2000" dirty="0"/>
              <a:t>w oparciu o budżet projektu;</a:t>
            </a:r>
          </a:p>
          <a:p>
            <a:r>
              <a:rPr lang="pl-PL" sz="2000" b="1" dirty="0">
                <a:solidFill>
                  <a:srgbClr val="C00000"/>
                </a:solidFill>
              </a:rPr>
              <a:t>kwota ryczałtowa </a:t>
            </a:r>
            <a:r>
              <a:rPr lang="pl-PL" sz="2000" dirty="0"/>
              <a:t>dotyczy zadania i obejmuje wszystkie wydatki niezbędne do </a:t>
            </a:r>
            <a:r>
              <a:rPr lang="pl-PL" sz="2000"/>
              <a:t>jego realizacji;</a:t>
            </a:r>
            <a:endParaRPr lang="pl-PL" sz="2000" dirty="0"/>
          </a:p>
          <a:p>
            <a:r>
              <a:rPr lang="pl-PL" sz="2000" dirty="0"/>
              <a:t> rozliczanie binarne;</a:t>
            </a:r>
          </a:p>
          <a:p>
            <a:r>
              <a:rPr lang="pl-PL" sz="2000" dirty="0"/>
              <a:t>koszty rozliczane metodą uproszczoną są traktowane jak wydatki faktycznie poniesione;</a:t>
            </a:r>
          </a:p>
          <a:p>
            <a:r>
              <a:rPr lang="pl-PL" sz="2000" dirty="0"/>
              <a:t>nie ma obowiązku gromadzenia faktur i innych dokumentów księgowych na potwierdzenie poniesienia wydatku w ramach projektu;</a:t>
            </a:r>
          </a:p>
          <a:p>
            <a:r>
              <a:rPr lang="pl-PL" sz="2000" dirty="0"/>
              <a:t>należy określić wskaźniki w liczbie: zalecane 1 wskaźnik, maksymalnie 3 </a:t>
            </a:r>
            <a:br>
              <a:rPr lang="pl-PL" sz="2000" dirty="0"/>
            </a:br>
            <a:r>
              <a:rPr lang="pl-PL" sz="2000" dirty="0"/>
              <a:t>w odniesieniu do każdego zadania.</a:t>
            </a:r>
          </a:p>
          <a:p>
            <a:endParaRPr lang="pl-PL" dirty="0">
              <a:highlight>
                <a:srgbClr val="FFFF00"/>
              </a:highlight>
            </a:endParaRPr>
          </a:p>
          <a:p>
            <a:endParaRPr lang="pl-PL" dirty="0"/>
          </a:p>
          <a:p>
            <a:endParaRPr lang="pl-PL" dirty="0"/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4C49E4BE-8462-49D4-897B-C90A3928D43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B4015AA-59F6-416B-87A6-8E3D940284E2}" type="slidenum">
              <a:rPr lang="pl-PL" smtClean="0"/>
              <a:pPr/>
              <a:t>9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7212853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Niestandardowy 8">
      <a:dk1>
        <a:srgbClr val="000000"/>
      </a:dk1>
      <a:lt1>
        <a:srgbClr val="FFFFFF"/>
      </a:lt1>
      <a:dk2>
        <a:srgbClr val="002073"/>
      </a:dk2>
      <a:lt2>
        <a:srgbClr val="FFFFFF"/>
      </a:lt2>
      <a:accent1>
        <a:srgbClr val="003399"/>
      </a:accent1>
      <a:accent2>
        <a:srgbClr val="A6D3FF"/>
      </a:accent2>
      <a:accent3>
        <a:srgbClr val="FFD618"/>
      </a:accent3>
      <a:accent4>
        <a:srgbClr val="0051B0"/>
      </a:accent4>
      <a:accent5>
        <a:srgbClr val="6BB1E2"/>
      </a:accent5>
      <a:accent6>
        <a:srgbClr val="FFE60B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1" id="{436F5452-C95B-4D43-A1C6-1CA5BE69C951}" vid="{ABE25C27-1E66-47F3-AA86-B88226738C33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Prezentacja z numerem strony</Template>
  <TotalTime>2387</TotalTime>
  <Words>2190</Words>
  <Application>Microsoft Office PowerPoint</Application>
  <PresentationFormat>Niestandardowy</PresentationFormat>
  <Paragraphs>252</Paragraphs>
  <Slides>31</Slides>
  <Notes>31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31</vt:i4>
      </vt:variant>
    </vt:vector>
  </HeadingPairs>
  <TitlesOfParts>
    <vt:vector size="38" baseType="lpstr">
      <vt:lpstr>Arial</vt:lpstr>
      <vt:lpstr>Calibri</vt:lpstr>
      <vt:lpstr>Open Sans</vt:lpstr>
      <vt:lpstr>Tahoma</vt:lpstr>
      <vt:lpstr>Times New Roman</vt:lpstr>
      <vt:lpstr>Wingdings</vt:lpstr>
      <vt:lpstr>Motyw pakietu Office</vt:lpstr>
      <vt:lpstr>ZASADY REALIZACJI PROJEKTÓW – zasady sporządzania budżetu</vt:lpstr>
      <vt:lpstr>Obowiązujące dokumenty</vt:lpstr>
      <vt:lpstr>Źródła finansowania wydatków</vt:lpstr>
      <vt:lpstr>ZASADY REALIZACJI PROJEKTÓW  SPOSÓB SPORZĄDZANIA BUDŻETU </vt:lpstr>
      <vt:lpstr>Wkład własny - ŹRÓDŁA</vt:lpstr>
      <vt:lpstr>Wkład własny - RODZAJE</vt:lpstr>
      <vt:lpstr>Wkład własny niepieniężny - SOWA</vt:lpstr>
      <vt:lpstr>ZASADY REALIZACJI PROJEKTÓW SPOSÓB SPORZĄDZANIA BUDŻETU </vt:lpstr>
      <vt:lpstr>Uproszczone metody rozliczania wydatków</vt:lpstr>
      <vt:lpstr>Uproszczone metody rozliczania wydatków c.d.:   </vt:lpstr>
      <vt:lpstr>Uproszczone metody rozliczania wydatków - SOWA</vt:lpstr>
      <vt:lpstr>ZASADY REALIZACJI PROJEKTÓW SPOSÓB SPORZĄDZANIA BUDŻETU </vt:lpstr>
      <vt:lpstr>Koszty pośrednie  </vt:lpstr>
      <vt:lpstr>Koszty pośrednie – SOWA</vt:lpstr>
      <vt:lpstr> </vt:lpstr>
      <vt:lpstr>Cross-financing w projektach EFS+ dotyczy wyłącznie:</vt:lpstr>
      <vt:lpstr>Cross-financing - SOWA</vt:lpstr>
      <vt:lpstr>Cross-financing - limit</vt:lpstr>
      <vt:lpstr>Sposób kalkulacji cross financingu</vt:lpstr>
      <vt:lpstr>Trwałość</vt:lpstr>
      <vt:lpstr>Wydatki na dostępność </vt:lpstr>
      <vt:lpstr>Taryfikator towarów i usług – Załącznik nr 31 do Regulaminu wyboru projektów</vt:lpstr>
      <vt:lpstr>Kwalifikowalność podatku VAT</vt:lpstr>
      <vt:lpstr>Personel projektu</vt:lpstr>
      <vt:lpstr>Zatrudnianie personelu - realizacja projektu EFS przez szkołę publiczną prowadzoną przez jednostkę samorządu terytorialnego</vt:lpstr>
      <vt:lpstr>Realizacja projektu EFS przez szkołę publiczną prowadzoną przez jednostkę samorządu terytorialnego</vt:lpstr>
      <vt:lpstr>Realizacja projektu EFS przez publiczne lub niepubliczne szkoły prowadzone przez osoby fizyczne lub osoby prawne niebędące JST</vt:lpstr>
      <vt:lpstr>Zatrudnianie wykonawców zewnętrznych</vt:lpstr>
      <vt:lpstr>Zatrudnianie wykonawców zewnętrznych c.d.</vt:lpstr>
      <vt:lpstr>Angażowanie nauczycieli w czasie ferii zimowych lub wakacji</vt:lpstr>
      <vt:lpstr>Dziękujemy za uwagę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Sowiński Piotr</dc:creator>
  <cp:lastModifiedBy>Borek Ewa</cp:lastModifiedBy>
  <cp:revision>188</cp:revision>
  <cp:lastPrinted>2023-11-28T11:48:46Z</cp:lastPrinted>
  <dcterms:created xsi:type="dcterms:W3CDTF">2022-06-22T09:40:44Z</dcterms:created>
  <dcterms:modified xsi:type="dcterms:W3CDTF">2023-11-28T12:24:51Z</dcterms:modified>
</cp:coreProperties>
</file>