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75" r:id="rId3"/>
    <p:sldId id="297" r:id="rId4"/>
    <p:sldId id="345" r:id="rId5"/>
    <p:sldId id="298" r:id="rId6"/>
    <p:sldId id="319" r:id="rId7"/>
    <p:sldId id="320" r:id="rId8"/>
    <p:sldId id="302" r:id="rId9"/>
    <p:sldId id="304" r:id="rId10"/>
    <p:sldId id="299" r:id="rId11"/>
    <p:sldId id="300" r:id="rId12"/>
    <p:sldId id="341" r:id="rId13"/>
    <p:sldId id="342" r:id="rId14"/>
    <p:sldId id="328" r:id="rId15"/>
    <p:sldId id="346" r:id="rId16"/>
    <p:sldId id="349" r:id="rId17"/>
    <p:sldId id="350" r:id="rId18"/>
    <p:sldId id="310" r:id="rId19"/>
    <p:sldId id="325" r:id="rId20"/>
    <p:sldId id="337" r:id="rId21"/>
    <p:sldId id="338" r:id="rId22"/>
    <p:sldId id="339" r:id="rId23"/>
    <p:sldId id="340" r:id="rId24"/>
    <p:sldId id="296" r:id="rId25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3333" autoAdjust="0"/>
  </p:normalViewPr>
  <p:slideViewPr>
    <p:cSldViewPr showGuides="1">
      <p:cViewPr varScale="1">
        <p:scale>
          <a:sx n="73" d="100"/>
          <a:sy n="73" d="100"/>
        </p:scale>
        <p:origin x="917" y="72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13.11.2023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98386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b="1" dirty="0">
                <a:highlight>
                  <a:srgbClr val="FFFF00"/>
                </a:highlight>
              </a:rPr>
              <a:t>NIE =&gt; CF =&gt; 6.1. </a:t>
            </a:r>
            <a:r>
              <a:rPr lang="pl-PL" sz="1200" b="1" kern="1200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+mn-lt"/>
                <a:ea typeface="+mn-ea"/>
                <a:cs typeface="+mn-cs"/>
              </a:rPr>
              <a:t>Infrastruktura edukacji przedszkolnej (EFRR):</a:t>
            </a:r>
            <a:endParaRPr lang="pl-PL" b="1" dirty="0">
              <a:highlight>
                <a:srgbClr val="FFFF00"/>
              </a:highlight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adaptacja </a:t>
            </a:r>
            <a:r>
              <a:rPr lang="pl-PL" dirty="0">
                <a:latin typeface="+mn-lt"/>
              </a:rPr>
              <a:t>(prace remontowo–wykończeniowe)</a:t>
            </a:r>
            <a:r>
              <a:rPr lang="pl-PL" b="1" dirty="0">
                <a:latin typeface="+mn-lt"/>
              </a:rPr>
              <a:t> lub dostosowanie </a:t>
            </a:r>
            <a:r>
              <a:rPr lang="pl-PL" dirty="0">
                <a:latin typeface="+mn-lt"/>
              </a:rPr>
              <a:t>budynków lub pomieszczeń;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dostosowanie istniejącej bazy lokalowej</a:t>
            </a:r>
            <a:r>
              <a:rPr lang="pl-PL" dirty="0">
                <a:latin typeface="+mn-lt"/>
              </a:rPr>
              <a:t> przedszkoli do nowo tworzonych miejsc wychowania przedszkolnego;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pl-PL" b="1" dirty="0">
                <a:latin typeface="+mn-lt"/>
              </a:rPr>
              <a:t>budowa, wyposażenie i montaż placu zabaw </a:t>
            </a:r>
            <a:r>
              <a:rPr lang="pl-PL" dirty="0">
                <a:latin typeface="+mn-lt"/>
              </a:rPr>
              <a:t>wraz z bezpieczną nawierzchnią i ogrodzeniem;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+mn-lt"/>
            </a:endParaRP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83257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Działania związane z tworzeniem nowych miejsc przedszkolnych mogą być realizowane jedynie na obszarach gmin wskazanych w rozdziale 1.6.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Realizacja wsparcia każdorazowo zostanie poprzedzona </a:t>
            </a:r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diagnozą</a:t>
            </a: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o której mowa w sekcji 2.3.4.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pl-PL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Przez tworzenie miejsc rozumie się zarówno zakładanie nowych OWP, jak i zwiększanie liczby miejsc w istniejących ośrodkach. Wsparcie w powyższym zakresie musi skutkować zwiększeniem liczby miejsc przedszkolnych podlegających pod konkretny organ prowadzący na terenie danej gminy w stosunku do danych z roku poprzedzającego rok rozpoczęcia realizacji projektu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06932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l-PL" dirty="0"/>
              <a:t>WND – Informacje dodatkowe: </a:t>
            </a:r>
            <a:r>
              <a:rPr lang="pl-PL" b="1" dirty="0"/>
              <a:t>Status projektu zintegrowanego </a:t>
            </a:r>
            <a:r>
              <a:rPr lang="pl-PL" dirty="0"/>
              <a:t>Wskaż powiązanie z projektem zintegrowanym będącym przedmiotem oceny w ramach Działania 6.1. Infrastruktura edukacji przedszkolnej (Wnioskodawca, tytuł projektu, krótki opis powiązania).</a:t>
            </a:r>
          </a:p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13245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18560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Ocena dokonywana jest na podstawie Kontraktu Programowego dla Województwa Pomorskiego.</a:t>
            </a:r>
          </a:p>
          <a:p>
            <a:r>
              <a:rPr lang="pl-PL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 przypadku realizacji projektu na obszarze większym niż jedna gmina, projekt musi być zlokalizowany na obszarze co najmniej jednej gminy zagrożonej trwałą marginalizacją.</a:t>
            </a:r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2027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l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- tytuł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- tytuł + 2 elementy zawartości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1_Slajd - tytuł + zawartość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20" r:id="rId3"/>
    <p:sldLayoutId id="2147483721" r:id="rId4"/>
    <p:sldLayoutId id="2147483710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sldNum="0"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bip.pomorskie.eu/a,69261,w-sprawie-przyjecia-sposobu-ustalenia-listy-gmin-wojewodztwa-pomorskiego-o-szczegolnie-niskim-odsetk.html" TargetMode="Externa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2149770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+mn-lt"/>
              </a:rPr>
              <a:t>Fundusze Europejskie dla Pomorza</a:t>
            </a:r>
            <a:br>
              <a:rPr lang="pl-PL" sz="2800" dirty="0">
                <a:latin typeface="+mn-lt"/>
              </a:rPr>
            </a:br>
            <a:r>
              <a:rPr lang="pl-PL" sz="2800" dirty="0">
                <a:latin typeface="+mn-lt"/>
              </a:rPr>
              <a:t>2021-2027</a:t>
            </a:r>
            <a:br>
              <a:rPr lang="pl-PL" sz="2800" dirty="0">
                <a:latin typeface="+mn-lt"/>
              </a:rPr>
            </a:br>
            <a:r>
              <a:rPr lang="pl-PL" sz="2800" dirty="0">
                <a:latin typeface="+mn-lt"/>
              </a:rPr>
              <a:t>Specyfika projektów w ramach Działania 5.7. Edukacja przedszkolna (projekty zintegrowane)</a:t>
            </a:r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5888" y="5508028"/>
            <a:ext cx="7920037" cy="433765"/>
          </a:xfrm>
        </p:spPr>
        <p:txBody>
          <a:bodyPr>
            <a:normAutofit fontScale="25000" lnSpcReduction="20000"/>
          </a:bodyPr>
          <a:lstStyle/>
          <a:p>
            <a:r>
              <a:rPr lang="pl-PL" sz="9600" dirty="0">
                <a:latin typeface="+mn-lt"/>
              </a:rPr>
              <a:t>Gdańsk, 22 listopada 2023 roku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25144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tworzenie miejsc edukacji przedszkolnej - typ III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619597"/>
            <a:ext cx="8640382" cy="5472608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dirty="0">
                <a:latin typeface="+mn-lt"/>
              </a:rPr>
              <a:t>Projekty ukierunkowane na wspieranie </a:t>
            </a:r>
            <a:r>
              <a:rPr lang="pl-PL" b="1" dirty="0">
                <a:latin typeface="+mn-lt"/>
              </a:rPr>
              <a:t>tworzenia miejsc wychowania przedszkolnego </a:t>
            </a:r>
            <a:r>
              <a:rPr lang="pl-PL" dirty="0">
                <a:latin typeface="+mn-lt"/>
              </a:rPr>
              <a:t>realizowane będą w szczególności poprzez: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zakup i montaż wyposażenia, </a:t>
            </a:r>
            <a:r>
              <a:rPr lang="pl-PL" dirty="0">
                <a:latin typeface="+mn-lt"/>
              </a:rPr>
              <a:t>w tym m.in. mebli, wyposażenia wypoczynkowego, sprzętu komputerowego, oprogramowania;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b="1" dirty="0">
                <a:latin typeface="+mn-lt"/>
              </a:rPr>
              <a:t>zakup pomocy dydaktycznych, specjalistycznego sprzętu lub narzędzi</a:t>
            </a:r>
            <a:r>
              <a:rPr lang="pl-PL" dirty="0">
                <a:latin typeface="+mn-lt"/>
              </a:rPr>
              <a:t>, dostosowanych do rozpoznawania potrzeb rozwojowych i edukacyjnych oraz możliwości psychofizycznych dzieci i czynników środowiskowych wpływających na ich funkcjonowanie w OWP, wspomagania rozwoju i prowadzenia terapii dzieci ze specjalnymi potrzebami edukacyjnymi, ze szczególnym uwzględnieniem tych pomocy dydaktycznych, sprzętu i narzędzi, które są zgodne z koncepcją uniwersalnego projektowania lub w przypadku braku możliwości jej zastosowania – wykorzystanie mechanizmu racjonalnych usprawnień zgodnie z warunkami określonymi w Wytycznych w zakresie realizacji zasady równości szans i niedyskryminacji;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pl-PL" dirty="0">
              <a:latin typeface="+mn-lt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0254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467469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tworzenie miejsc edukacji przedszkolnej - typ III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475581"/>
            <a:ext cx="8640382" cy="5832648"/>
          </a:xfrm>
        </p:spPr>
        <p:txBody>
          <a:bodyPr>
            <a:normAutofit/>
          </a:bodyPr>
          <a:lstStyle/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latin typeface="+mn-lt"/>
              </a:rPr>
              <a:t>finansowanie mechanizmu racjonalnych usprawnień </a:t>
            </a:r>
            <a:r>
              <a:rPr lang="pl-PL" sz="2000" dirty="0">
                <a:latin typeface="+mn-lt"/>
              </a:rPr>
              <a:t>w celu upowszechnienia wychowania przedszkolnego wśród dzieci z niepełnosprawnościami, w tym np. </a:t>
            </a:r>
            <a:r>
              <a:rPr lang="pl-PL" sz="2000" b="1" dirty="0">
                <a:latin typeface="+mn-lt"/>
              </a:rPr>
              <a:t>zatrudnienie asystenta dziecka, dostosowanie posiłków z uwzględnieniem specyficznych potrzeb żywieniowych, zakup pomocy dydaktycznych lub wyposażenia adekwatnych do specjalnych potrzeb </a:t>
            </a:r>
            <a:r>
              <a:rPr lang="pl-PL" sz="2000" dirty="0">
                <a:latin typeface="+mn-lt"/>
              </a:rPr>
              <a:t>rozwojowych i edukacyjnych w oparciu o indywidualnie przeprowadzoną diagnozę potrzeb dziecka;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latin typeface="+mn-lt"/>
              </a:rPr>
              <a:t>bieżąca działalność </a:t>
            </a:r>
            <a:r>
              <a:rPr lang="pl-PL" sz="2000" dirty="0">
                <a:latin typeface="+mn-lt"/>
              </a:rPr>
              <a:t>nowego miejsca wychowania przedszkolnego </a:t>
            </a:r>
            <a:r>
              <a:rPr lang="pl-PL" sz="2000" b="1" dirty="0">
                <a:latin typeface="+mn-lt"/>
              </a:rPr>
              <a:t>przez okres nie dłuższy niż 12 miesięcy, </a:t>
            </a:r>
            <a:r>
              <a:rPr lang="pl-PL" sz="2000" dirty="0">
                <a:latin typeface="+mn-lt"/>
              </a:rPr>
              <a:t>w tym wynagrodzenia nauczycieli i personelu zatrudnionego w OWP, koszty żywienia dzieci</a:t>
            </a:r>
            <a:r>
              <a:rPr lang="pl-PL" sz="2000" b="1" dirty="0">
                <a:latin typeface="+mn-lt"/>
              </a:rPr>
              <a:t>;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latin typeface="+mn-lt"/>
              </a:rPr>
              <a:t>wsparcie towarzyszące </a:t>
            </a:r>
            <a:r>
              <a:rPr lang="pl-PL" sz="2000" dirty="0">
                <a:latin typeface="+mn-lt"/>
              </a:rPr>
              <a:t>w postaci pracy środowiskowej z opiekunami prawnymi dzieci, przy zaangażowaniu instytucji pomocy i integracji społecznej na rzecz podnoszenia świadomości w zakresie wpływu edukacji przedszkolnej na rozwój dziecka;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b="1" dirty="0">
                <a:latin typeface="+mn-lt"/>
              </a:rPr>
              <a:t>inne wydatki, </a:t>
            </a:r>
            <a:r>
              <a:rPr lang="pl-PL" sz="2000" dirty="0">
                <a:latin typeface="+mn-lt"/>
              </a:rPr>
              <a:t>o ile są niezbędne do uczestnictwa konkretnego dziecka w wychowaniu przedszkolnym oraz prawidłowego funkcjonowania ośrodka wychowania  przedszkolnego.</a:t>
            </a: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b="1" dirty="0">
              <a:latin typeface="Calibri" panose="020F0502020204030204" pitchFamily="34" charset="0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+mn-lt"/>
            </a:endParaRPr>
          </a:p>
          <a:p>
            <a:pPr marL="0" lvl="1" indent="0">
              <a:spcAft>
                <a:spcPts val="600"/>
              </a:spcAft>
              <a:buNone/>
            </a:pPr>
            <a:endParaRPr lang="pl-PL" dirty="0">
              <a:latin typeface="+mn-lt"/>
            </a:endParaRPr>
          </a:p>
          <a:p>
            <a:pPr marL="342900" lvl="1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pl-PL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227330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93E0F6D-1407-47D6-A7B1-E577E1449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4" y="539477"/>
            <a:ext cx="8640381" cy="1080001"/>
          </a:xfrm>
        </p:spPr>
        <p:txBody>
          <a:bodyPr>
            <a:no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diagnoza (1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5F30A71-2444-4CD0-8C8A-EF2C7B948D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4" y="1619479"/>
            <a:ext cx="9360942" cy="568875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sz="2400" dirty="0">
                <a:latin typeface="+mn-lt"/>
              </a:rPr>
              <a:t>Warunkiem realizacji działań w upowszechniania edukacji przedszkolnej jest przeprowadzenie przez Wnioskodawcę </a:t>
            </a:r>
            <a:r>
              <a:rPr lang="pl-PL" sz="2400" b="1" dirty="0">
                <a:latin typeface="+mn-lt"/>
              </a:rPr>
              <a:t>diagnozy, </a:t>
            </a:r>
            <a:r>
              <a:rPr lang="pl-PL" sz="2400" dirty="0">
                <a:latin typeface="+mn-lt"/>
              </a:rPr>
              <a:t>ze szczególnym uwzględnieniem analizy bieżących i prognozowanych potrzeb w zakresie edukacji przedszkolnej, obejmującej w szczególności: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faktyczne oraz prognozowane zapotrzebowanie na usługi edukacji przedszkolnej na terenie gminy w </a:t>
            </a:r>
            <a:r>
              <a:rPr lang="pl-PL" sz="2400" b="1" dirty="0">
                <a:latin typeface="+mn-lt"/>
              </a:rPr>
              <a:t>perspektywie 3-letniej</a:t>
            </a:r>
            <a:r>
              <a:rPr lang="pl-PL" sz="2400" dirty="0">
                <a:latin typeface="+mn-lt"/>
              </a:rPr>
              <a:t>, z uwzględnieniem odniesienia do istniejących miejsc przedszkolnych;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potrzeby dotyczące dostosowania i wyposażenia pomieszczeń  w odniesieniu do nowo utworzonych miejsc wychowania przedszkolnego;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potrzeby dotyczące dostosowania i wyposażenia pomieszczeń, w zakresie potrzeb dzieci z niepełnosprawnościami;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potrzeby rozwojowe i edukacyjne dzieci w obszarach dotyczących m.in. kształtowania kompetencji kluczowych oraz społeczno-emocjonalnych;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prowadzenia zajęć stymulujących rozwój psychiczny i fizyczny dzieci;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400" dirty="0">
                <a:latin typeface="+mn-lt"/>
              </a:rPr>
              <a:t>potrzeby nauczycieli w zakresie doskonalenia kompetencji lub kwalifikacji zawodowych.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03569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20FCA42-2807-406A-8C0E-F28A583B74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683494"/>
            <a:ext cx="8640381" cy="1296344"/>
          </a:xfrm>
        </p:spPr>
        <p:txBody>
          <a:bodyPr/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diagnoza (2 z 2)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FB58C30-613C-4427-9CAF-32B64452C5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03194" y="2483693"/>
            <a:ext cx="8640382" cy="4680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Diagnoza powinna być sporządzona w formie pisemnej, a wnioski z niej płynące wraz z przywołaniem danych wynikających z diagnozy oraz źródeł ich pozyskania, powinny zostać zawarte we wniosku o dofinansowanie. 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Na wezwanie Instytucji Zarządzającej FEP 2021-2027 Wnioskodawca jest zobowiązany do jej udostępnienia.</a:t>
            </a:r>
          </a:p>
        </p:txBody>
      </p:sp>
    </p:spTree>
    <p:extLst>
      <p:ext uri="{BB962C8B-B14F-4D97-AF65-F5344CB8AC3E}">
        <p14:creationId xmlns:p14="http://schemas.microsoft.com/office/powerpoint/2010/main" val="37498691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1080001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EDUKACJA PRZEDSZKOLNA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Kryteria zgodności z FEP 2021-2027 i dokumentami programowymi – specyficzne, 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835621"/>
            <a:ext cx="8640382" cy="6588150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sz="1600" b="1" dirty="0">
                <a:latin typeface="+mn-lt"/>
              </a:rPr>
              <a:t>1. O</a:t>
            </a:r>
            <a:r>
              <a:rPr lang="pl-PL" b="1" dirty="0">
                <a:latin typeface="+mn-lt"/>
              </a:rPr>
              <a:t>cenie podlega:</a:t>
            </a:r>
          </a:p>
          <a:p>
            <a:pPr marL="457200" lvl="0" indent="-457200"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projekt został przygotowany w oparciu </a:t>
            </a:r>
            <a:r>
              <a:rPr lang="pl-PL" b="1" dirty="0">
                <a:latin typeface="+mn-lt"/>
              </a:rPr>
              <a:t>o diagnozę</a:t>
            </a:r>
            <a:r>
              <a:rPr lang="pl-PL" dirty="0">
                <a:latin typeface="+mn-lt"/>
              </a:rPr>
              <a:t>, ze szczególnym uwzględnieniem analizy bieżących i prognozowanych potrzeb w zakresie edukacji przedszkolnej? </a:t>
            </a:r>
          </a:p>
          <a:p>
            <a:pPr marL="457200" lvl="0" indent="-457200"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zaplanowano </a:t>
            </a:r>
            <a:r>
              <a:rPr lang="pl-PL" b="1" dirty="0">
                <a:latin typeface="+mn-lt"/>
              </a:rPr>
              <a:t>zachowanie trwałości</a:t>
            </a:r>
            <a:r>
              <a:rPr lang="pl-PL" dirty="0">
                <a:latin typeface="+mn-lt"/>
              </a:rPr>
              <a:t> utworzonych w ramach projektu miejsc wychowania przedszkolnego, przez okres co najmniej równy okresowi realizacji projektu?</a:t>
            </a:r>
          </a:p>
          <a:p>
            <a:pPr marL="457200" lvl="0" indent="-457200"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zostanie zapewniony dostęp do </a:t>
            </a:r>
            <a:r>
              <a:rPr lang="pl-PL" b="1" dirty="0">
                <a:latin typeface="+mn-lt"/>
              </a:rPr>
              <a:t>doradztwa zawodowego </a:t>
            </a:r>
            <a:r>
              <a:rPr lang="pl-PL" dirty="0">
                <a:latin typeface="+mn-lt"/>
              </a:rPr>
              <a:t>oraz jednocześnie czy jest ono wolne od stereotypów płciowych w wyborze ścieżek edukacyjnych i zawodowych, a także wspiera przełamywanie tych stereotypów?</a:t>
            </a:r>
          </a:p>
          <a:p>
            <a:pPr marL="457200" lvl="0" indent="-457200"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dirty="0">
                <a:latin typeface="+mn-lt"/>
              </a:rPr>
              <a:t>czy w ramach projektu założono </a:t>
            </a:r>
            <a:r>
              <a:rPr lang="pl-PL" b="1" dirty="0">
                <a:latin typeface="+mn-lt"/>
              </a:rPr>
              <a:t>realizację wskaźnika </a:t>
            </a:r>
            <a:r>
              <a:rPr lang="pl-PL" dirty="0">
                <a:latin typeface="+mn-lt"/>
              </a:rPr>
              <a:t>rezultatu bezpośredniego </a:t>
            </a:r>
            <a:r>
              <a:rPr lang="pl-PL" b="1" dirty="0">
                <a:latin typeface="+mn-lt"/>
              </a:rPr>
              <a:t>Liczba przedstawicieli kadry szkół i placówek systemu oświaty, którzy uzyskali kwalifikacje po opuszczeniu programu na poziomie co najmniej 76%</a:t>
            </a:r>
            <a:r>
              <a:rPr lang="pl-PL" dirty="0">
                <a:latin typeface="+mn-lt"/>
              </a:rPr>
              <a:t> wartości wskaźnika produktu Liczba przedstawicieli kadry szkół i placówek systemu oświaty objętych wsparciem (jeśli dotyczy)?</a:t>
            </a:r>
          </a:p>
        </p:txBody>
      </p:sp>
    </p:spTree>
    <p:extLst>
      <p:ext uri="{BB962C8B-B14F-4D97-AF65-F5344CB8AC3E}">
        <p14:creationId xmlns:p14="http://schemas.microsoft.com/office/powerpoint/2010/main" val="3926110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1800200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EDUKACJA PRZEDSZKOLNA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Kryteria zgodności z FEP 2021-2027 i dokumentami programowymi – specyficzne, 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835621"/>
            <a:ext cx="8640382" cy="6588150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endParaRPr lang="pl-PL" sz="2000" b="1" dirty="0">
              <a:latin typeface="+mn-lt"/>
            </a:endParaRPr>
          </a:p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2. Ocenie podlega </a:t>
            </a:r>
            <a:r>
              <a:rPr lang="pl-PL" sz="2000" dirty="0">
                <a:latin typeface="+mn-lt"/>
              </a:rPr>
              <a:t>czy wnioskodawca jest jednostką samorządu terytorialnego uprawnioną do ubiegania się o dofinansowanie, wymienioną w Tabeli 2. </a:t>
            </a:r>
            <a:r>
              <a:rPr lang="pl-PL" sz="2000" b="1" dirty="0">
                <a:latin typeface="+mn-lt"/>
              </a:rPr>
              <a:t>Lista gmin województwa pomorskiego o szczególnie niskim odsetku dzieci objętych wychowaniem przedszkolnym w relacji do średniej wojewódzkiej</a:t>
            </a:r>
            <a:r>
              <a:rPr lang="pl-PL" sz="2000" dirty="0">
                <a:latin typeface="+mn-lt"/>
              </a:rPr>
              <a:t>, zamieszczonej w Załączniku do uchwały nr 646/457/23 ZWP z dnia 6 czerwca 2023 r. w sprawie przyjęcia sposobu ustalenia listy gmin województwa pomorskiego o szczególnie niskim odsetku dzieci objętych wychowaniem przedszkolnym w relacji do średniej wojewódzkiej.</a:t>
            </a:r>
          </a:p>
        </p:txBody>
      </p:sp>
    </p:spTree>
    <p:extLst>
      <p:ext uri="{BB962C8B-B14F-4D97-AF65-F5344CB8AC3E}">
        <p14:creationId xmlns:p14="http://schemas.microsoft.com/office/powerpoint/2010/main" val="573486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136815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EDUKACJA PRZEDSZKOLNA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kryterium statusu projektu zintegrowanego I,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907629"/>
            <a:ext cx="8640382" cy="6516142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 status projektu zintegrowanego, tj.: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sz="2000" dirty="0">
                <a:latin typeface="+mn-lt"/>
              </a:rPr>
              <a:t>czy wnioskodawca w odpowiedzi na nabór dla projektów zintegrowanych ogłoszony w ramach Działania 6.1. złożył wniosek o dofinansowanie projektu, w którym wskazał powiązanie z projektem będącym przedmiotem oceny?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sz="2000" dirty="0">
                <a:latin typeface="+mn-lt"/>
              </a:rPr>
              <a:t>czy projekt złożony w odpowiedzi na nabór dla projektów zintegrowanych ogłoszony w ramach Działania 6.1. spełnił wszystkie kryteria formalne administracyjne oraz zgodności z FEP 2021-2027 i dokumentami programowymi?</a:t>
            </a:r>
          </a:p>
          <a:p>
            <a:pPr marL="0" indent="0">
              <a:buNone/>
            </a:pPr>
            <a:r>
              <a:rPr lang="pl-PL" sz="2000" b="1" dirty="0">
                <a:latin typeface="+mn-lt"/>
              </a:rPr>
              <a:t>Ocena dokonywana jest na podstawie</a:t>
            </a:r>
            <a:r>
              <a:rPr lang="pl-PL" sz="2000" dirty="0">
                <a:latin typeface="+mn-lt"/>
              </a:rPr>
              <a:t> </a:t>
            </a:r>
            <a:r>
              <a:rPr lang="pl-PL" sz="2000" b="1" dirty="0">
                <a:latin typeface="+mn-lt"/>
              </a:rPr>
              <a:t>informacji przekazanej przez Departament Programów Regionalnych (DRP).</a:t>
            </a:r>
            <a:endParaRPr lang="pl-PL" sz="2000" dirty="0">
              <a:latin typeface="+mn-lt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pl-P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1408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79437"/>
            <a:ext cx="8640381" cy="1368152"/>
          </a:xfrm>
        </p:spPr>
        <p:txBody>
          <a:bodyPr>
            <a:normAutofit fontScale="90000"/>
          </a:bodyPr>
          <a:lstStyle/>
          <a:p>
            <a:r>
              <a:rPr lang="pl-PL" sz="3100" dirty="0">
                <a:latin typeface="+mn-lt"/>
              </a:rPr>
              <a:t>EDUKACJA PRZEDSZKOLNA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– kryterium statusu projektu zintegrowanego II,</a:t>
            </a:r>
            <a:br>
              <a:rPr lang="pl-PL" sz="3100" dirty="0">
                <a:latin typeface="+mn-lt"/>
              </a:rPr>
            </a:br>
            <a:r>
              <a:rPr lang="pl-PL" sz="3100" dirty="0">
                <a:latin typeface="+mn-lt"/>
              </a:rPr>
              <a:t>obligatoryjne</a:t>
            </a:r>
            <a:br>
              <a:rPr lang="pl-PL" sz="3200" dirty="0">
                <a:latin typeface="+mn-lt"/>
              </a:rPr>
            </a:br>
            <a:br>
              <a:rPr lang="pl-PL" sz="3200" dirty="0">
                <a:latin typeface="+mn-lt"/>
              </a:rPr>
            </a:br>
            <a:endParaRPr lang="pl-PL" sz="3200" dirty="0">
              <a:latin typeface="+mn-lt"/>
            </a:endParaRP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7394" y="1907629"/>
            <a:ext cx="8640382" cy="6516142"/>
          </a:xfrm>
        </p:spPr>
        <p:txBody>
          <a:bodyPr>
            <a:normAutofit/>
          </a:bodyPr>
          <a:lstStyle/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 status projektu zintegrowanego, tj.:</a:t>
            </a:r>
          </a:p>
          <a:p>
            <a:pPr marL="457200" lvl="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sz="2000" dirty="0">
                <a:latin typeface="+mn-lt"/>
              </a:rPr>
              <a:t>czy projekt złożony w odpowiedzi na nabór dla projektów zintegrowanych ogłoszony w ramach Działania 6.1. spełnił wszystkie kryteria  wykonalności i zgodności z zasadami horyzontalnymi oraz uzyskał minimum punktowe w trakcie oceny strategicznej?</a:t>
            </a:r>
          </a:p>
          <a:p>
            <a:pPr marL="457200" indent="-45720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Font typeface="+mj-lt"/>
              <a:buAutoNum type="alphaLcPeriod"/>
            </a:pPr>
            <a:r>
              <a:rPr lang="pl-PL" sz="2000" dirty="0">
                <a:latin typeface="+mn-lt"/>
              </a:rPr>
              <a:t>czy projekt uzyskał dofinansowanie w naborze dla projektów zintegrowanych ogłoszonym w ramach Działania 6.1.?</a:t>
            </a:r>
          </a:p>
          <a:p>
            <a:pPr marL="0" indent="0">
              <a:buNone/>
            </a:pPr>
            <a:r>
              <a:rPr lang="pl-PL" sz="2000" b="1" dirty="0">
                <a:latin typeface="+mn-lt"/>
              </a:rPr>
              <a:t>Ocena dokonywana jest na podstawie</a:t>
            </a:r>
            <a:r>
              <a:rPr lang="pl-PL" sz="2000" dirty="0">
                <a:latin typeface="+mn-lt"/>
              </a:rPr>
              <a:t> </a:t>
            </a:r>
            <a:r>
              <a:rPr lang="pl-PL" sz="2000" b="1" dirty="0">
                <a:latin typeface="+mn-lt"/>
              </a:rPr>
              <a:t>informacji przekazanej przez Departament Programów Regionalnych (DRP).</a:t>
            </a:r>
            <a:endParaRPr lang="pl-PL" sz="2000" dirty="0">
              <a:latin typeface="+mn-lt"/>
            </a:endParaRPr>
          </a:p>
          <a:p>
            <a:pPr marL="0" lvl="0" indent="0">
              <a:lnSpc>
                <a:spcPct val="100000"/>
              </a:lnSpc>
              <a:spcBef>
                <a:spcPts val="600"/>
              </a:spcBef>
              <a:spcAft>
                <a:spcPts val="1200"/>
              </a:spcAft>
              <a:buNone/>
            </a:pPr>
            <a:endParaRPr lang="pl-P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536305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1445"/>
            <a:ext cx="8640381" cy="147578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C: Wartość dodana projektu, fakultatywne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2339677"/>
            <a:ext cx="8640382" cy="439197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Zakres diagnozy potrzeb</a:t>
            </a:r>
          </a:p>
          <a:p>
            <a:pPr marL="0" lvl="0" indent="0"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</a:t>
            </a:r>
            <a:r>
              <a:rPr lang="pl-PL" sz="2000" dirty="0">
                <a:latin typeface="+mn-lt"/>
              </a:rPr>
              <a:t> zakres diagnozy potrzeb w zakresie wspierania jakości i dostępności edukacji przedszkolnej pod kątem </a:t>
            </a:r>
            <a:r>
              <a:rPr lang="pl-PL" sz="2000" b="1" dirty="0">
                <a:latin typeface="+mn-lt"/>
              </a:rPr>
              <a:t>specyficznych potrzeb dzieci z doświadczeniem migracji (w tym repatriantów) </a:t>
            </a:r>
            <a:r>
              <a:rPr lang="pl-PL" sz="2000" dirty="0">
                <a:latin typeface="+mn-lt"/>
              </a:rPr>
              <a:t>oraz</a:t>
            </a:r>
            <a:r>
              <a:rPr lang="pl-PL" sz="2000" b="1" dirty="0">
                <a:latin typeface="+mn-lt"/>
              </a:rPr>
              <a:t> dzieci z niepełnosprawnościami.</a:t>
            </a:r>
          </a:p>
          <a:p>
            <a:pPr marL="0" lvl="0" indent="0">
              <a:spcAft>
                <a:spcPts val="1200"/>
              </a:spcAft>
              <a:buNone/>
            </a:pPr>
            <a:endParaRPr lang="pl-P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805804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181" y="251445"/>
            <a:ext cx="8640381" cy="1656184"/>
          </a:xfrm>
        </p:spPr>
        <p:txBody>
          <a:bodyPr>
            <a:no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– kryteria strategiczne, Obszar D: Specyficzne ukierunkowanie projektu, fakultatywne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19597"/>
            <a:ext cx="8640382" cy="5688633"/>
          </a:xfrm>
        </p:spPr>
        <p:txBody>
          <a:bodyPr>
            <a:normAutofit/>
          </a:bodyPr>
          <a:lstStyle/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endParaRPr lang="pl-PL" sz="2000" b="1" dirty="0">
              <a:latin typeface="+mn-lt"/>
            </a:endParaRP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1. Wykorzystanie zasobów lub modeli wypracowanych na poziomie centralnym</a:t>
            </a:r>
          </a:p>
          <a:p>
            <a:pPr marL="0" lv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pl-PL" sz="2000" b="1" dirty="0">
                <a:latin typeface="+mn-lt"/>
              </a:rPr>
              <a:t>Ocenie podlega </a:t>
            </a:r>
            <a:r>
              <a:rPr lang="pl-PL" sz="2000" dirty="0">
                <a:latin typeface="+mn-lt"/>
              </a:rPr>
              <a:t>czy w  ramach projektu zostaną wykorzystane zasoby dostępne na ZPE lub zostaną wdrożone poniższe modele wypracowane w ramach PO WER (adekwatnie do zakresu wsparcia):</a:t>
            </a:r>
          </a:p>
          <a:p>
            <a:pPr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„Przestrzeń Dostępnej Szkoły”;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„Szkoły ćwiczeń”; 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„Asystent ucznia o specjalnych potrzebach edukacyjnych”;</a:t>
            </a:r>
          </a:p>
          <a:p>
            <a:pPr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 zakresie doradztwa zawodowego.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pl-PL" sz="2000" b="1" dirty="0">
                <a:latin typeface="+mn-lt"/>
              </a:rPr>
              <a:t>2. Krajowe Obszary Strategicznej Interwencji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sz="2000" b="1" dirty="0">
                <a:latin typeface="+mn-lt"/>
              </a:rPr>
              <a:t>Ocenia podlega </a:t>
            </a:r>
            <a:r>
              <a:rPr lang="pl-PL" sz="2000" dirty="0">
                <a:latin typeface="+mn-lt"/>
              </a:rPr>
              <a:t>realizacja projektu na obszarze  miast średnich tracących funkcje społeczno-gospodarcze lub gmin zagrożonych trwałą marginalizacją. </a:t>
            </a:r>
          </a:p>
        </p:txBody>
      </p:sp>
    </p:spTree>
    <p:extLst>
      <p:ext uri="{BB962C8B-B14F-4D97-AF65-F5344CB8AC3E}">
        <p14:creationId xmlns:p14="http://schemas.microsoft.com/office/powerpoint/2010/main" val="655664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458" y="395461"/>
            <a:ext cx="8352831" cy="792087"/>
          </a:xfrm>
        </p:spPr>
        <p:txBody>
          <a:bodyPr>
            <a:no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podstawowe informacje o naborze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+mn-lt"/>
              </a:rPr>
              <a:t>Ogłoszenie naboru – </a:t>
            </a:r>
            <a:r>
              <a:rPr lang="pl-PL" sz="2000" b="1" dirty="0">
                <a:solidFill>
                  <a:prstClr val="black"/>
                </a:solidFill>
                <a:latin typeface="+mn-lt"/>
              </a:rPr>
              <a:t>28 września 2023 roku</a:t>
            </a:r>
            <a:endParaRPr lang="pl-PL" sz="2000" b="1" dirty="0">
              <a:latin typeface="+mn-lt"/>
            </a:endParaRP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+mn-lt"/>
              </a:rPr>
              <a:t>Rozpoczęcie naboru – </a:t>
            </a:r>
            <a:r>
              <a:rPr lang="pl-PL" sz="2000" b="1" dirty="0">
                <a:solidFill>
                  <a:prstClr val="black"/>
                </a:solidFill>
                <a:latin typeface="+mn-lt"/>
              </a:rPr>
              <a:t>15 listopada 2023 roku</a:t>
            </a:r>
            <a:endParaRPr lang="pl-PL" sz="2000" dirty="0">
              <a:solidFill>
                <a:prstClr val="black"/>
              </a:solidFill>
              <a:latin typeface="+mn-lt"/>
            </a:endParaRP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solidFill>
                  <a:prstClr val="black"/>
                </a:solidFill>
                <a:latin typeface="+mn-lt"/>
              </a:rPr>
              <a:t>Zakończenie naboru – </a:t>
            </a:r>
            <a:r>
              <a:rPr lang="pl-PL" sz="2000" b="1" dirty="0">
                <a:solidFill>
                  <a:prstClr val="black"/>
                </a:solidFill>
                <a:latin typeface="+mn-lt"/>
              </a:rPr>
              <a:t>31 stycznia 2024 roku 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Alokacja (środki UE i budżetu państwa): </a:t>
            </a:r>
            <a:r>
              <a:rPr lang="pl-PL" sz="2000" b="1" dirty="0">
                <a:latin typeface="+mn-lt"/>
              </a:rPr>
              <a:t>23 679 529,41 PLN;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Wkład własny - </a:t>
            </a:r>
            <a:r>
              <a:rPr lang="pl-PL" sz="2000" b="1" dirty="0">
                <a:latin typeface="+mn-lt"/>
              </a:rPr>
              <a:t>10% wartości projektu;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Cross </a:t>
            </a:r>
            <a:r>
              <a:rPr lang="pl-PL" sz="2000" dirty="0" err="1">
                <a:latin typeface="+mn-lt"/>
              </a:rPr>
              <a:t>financing</a:t>
            </a:r>
            <a:r>
              <a:rPr lang="pl-PL" sz="2000" dirty="0">
                <a:latin typeface="+mn-lt"/>
              </a:rPr>
              <a:t> – </a:t>
            </a:r>
            <a:r>
              <a:rPr lang="pl-PL" sz="2000" b="1" dirty="0">
                <a:latin typeface="+mn-lt"/>
              </a:rPr>
              <a:t>nie dotyczy.</a:t>
            </a:r>
          </a:p>
          <a:p>
            <a:pPr lvl="0">
              <a:spcAft>
                <a:spcPts val="2400"/>
              </a:spcAft>
              <a:buFont typeface="Arial" panose="020B0604020202020204" pitchFamily="34" charset="0"/>
              <a:buChar char="•"/>
            </a:pPr>
            <a:endParaRPr lang="pl-PL" sz="2000" b="1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960393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485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(1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763613"/>
            <a:ext cx="8640382" cy="525658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pl-PL" sz="2000" b="1" dirty="0">
                <a:latin typeface="+mn-lt"/>
              </a:rPr>
              <a:t>Obowiązkowo</a:t>
            </a:r>
            <a:r>
              <a:rPr lang="pl-PL" sz="2000" dirty="0">
                <a:latin typeface="+mn-lt"/>
              </a:rPr>
              <a:t> we wniosku o dofinansowanie projektu należy określić wartości docelowe dla poniższych wskaźników produktu i rezultatu bezpośredniego: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Wskaźniki produktu:</a:t>
            </a:r>
            <a:endParaRPr lang="pl-PL" sz="2000" dirty="0">
              <a:latin typeface="+mn-lt"/>
            </a:endParaRP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dzieci objętych dodatkowymi zajęciami w edukacji przedszkolnej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dofinansowanych miejsc wychowania przedszkolnego (sztuki);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przedstawicieli kadry szkół i placówek systemu oświaty objętych wsparciem (osoby);</a:t>
            </a:r>
          </a:p>
          <a:p>
            <a:pPr marL="802800">
              <a:spcBef>
                <a:spcPts val="551"/>
              </a:spcBef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dzieci/uczniów o specjalnych potrzebach rozwojowych i edukacyjnych, objętych wsparciem (osoby).</a:t>
            </a:r>
          </a:p>
          <a:p>
            <a:pPr marL="252000" lvl="2" indent="-252000">
              <a:spcBef>
                <a:spcPts val="1202"/>
              </a:spcBef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Wskaźniki rezultatu bezpośredniego:</a:t>
            </a:r>
            <a:endParaRPr lang="pl-PL" sz="2000" dirty="0">
              <a:latin typeface="+mn-lt"/>
            </a:endParaRPr>
          </a:p>
          <a:p>
            <a:pPr marL="788988" lvl="0" indent="-342900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przedstawicieli kadry szkół i placówek systemu oświaty, którzy uzyskali kwalifikacje po opuszczeniu programu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613987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 wskaźniki monitorowania (2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760640"/>
          </a:xfrm>
        </p:spPr>
        <p:txBody>
          <a:bodyPr>
            <a:normAutofit fontScale="47500" lnSpcReduction="20000"/>
          </a:bodyPr>
          <a:lstStyle/>
          <a:p>
            <a:pPr marL="0" lvl="0" indent="0">
              <a:buNone/>
            </a:pPr>
            <a:r>
              <a:rPr lang="pl-PL" sz="3800" b="1" dirty="0">
                <a:latin typeface="+mn-lt"/>
              </a:rPr>
              <a:t>W  zależności od specyfiki grupy docelowej i planowanych form wsparcia</a:t>
            </a:r>
            <a:r>
              <a:rPr lang="pl-PL" sz="3800" dirty="0">
                <a:latin typeface="+mn-lt"/>
              </a:rPr>
              <a:t>, </a:t>
            </a:r>
            <a:r>
              <a:rPr lang="pl-PL" sz="3800" b="1" dirty="0">
                <a:latin typeface="+mn-lt"/>
              </a:rPr>
              <a:t>Wnioskodawca zobligowany jest do wskazania </a:t>
            </a:r>
            <a:r>
              <a:rPr lang="pl-PL" sz="3800" dirty="0">
                <a:latin typeface="+mn-lt"/>
              </a:rPr>
              <a:t>we wniosku o dofinansowanie projektu </a:t>
            </a:r>
            <a:r>
              <a:rPr lang="pl-PL" sz="3800" b="1" dirty="0">
                <a:latin typeface="+mn-lt"/>
              </a:rPr>
              <a:t>adekwatnych wskaźników produktu i/lub rezultatu bezpośredniego</a:t>
            </a:r>
            <a:r>
              <a:rPr lang="pl-PL" sz="3800" dirty="0">
                <a:latin typeface="+mn-lt"/>
              </a:rPr>
              <a:t>, do osiągnięcia których przyczyni się realizacja projektu, w zakresie wskaźników: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3800" b="1" dirty="0">
                <a:latin typeface="+mn-lt"/>
              </a:rPr>
              <a:t>Wskaźnik produktu: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szkół i placówek systemu oświaty objętych wsparciem (podmioty);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dzieci lub uczniów o specjalnych potrzebach rozwojowych i edukacyjnych, którzy zostali objęci usługami asystenta (osoby);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obiektów edukacyjnych dostosowanych do potrzeb osób z niepełnosprawnościami (sztuki);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miejsc wychowania przedszkolnego dostosowanych do potrzeb dzieci </a:t>
            </a:r>
            <a:br>
              <a:rPr lang="pl-PL" sz="3800" dirty="0">
                <a:latin typeface="+mn-lt"/>
              </a:rPr>
            </a:br>
            <a:r>
              <a:rPr lang="pl-PL" sz="3800" dirty="0">
                <a:latin typeface="+mn-lt"/>
              </a:rPr>
              <a:t>z niepełnosprawnością (sztuki);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ogólnodostępnych szkół i placówek systemu oświaty objętych wsparciem </a:t>
            </a:r>
            <a:br>
              <a:rPr lang="pl-PL" sz="3800" dirty="0">
                <a:latin typeface="+mn-lt"/>
              </a:rPr>
            </a:br>
            <a:r>
              <a:rPr lang="pl-PL" sz="3800" dirty="0">
                <a:latin typeface="+mn-lt"/>
              </a:rPr>
              <a:t>w zakresie edukacji włączającej (sztuki);</a:t>
            </a:r>
          </a:p>
          <a:p>
            <a:pPr marL="802800" lvl="2">
              <a:buFont typeface="Arial" panose="020B0604020202020204" pitchFamily="34" charset="0"/>
              <a:buChar char="•"/>
            </a:pPr>
            <a:r>
              <a:rPr lang="pl-PL" sz="3800" dirty="0">
                <a:latin typeface="+mn-lt"/>
              </a:rPr>
              <a:t>Liczba przedstawicieli kadr szkół i placówek systemu oświaty objętych wsparciem świadczonym przez szkoły ćwiczeń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013557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95461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(3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760640"/>
          </a:xfrm>
        </p:spPr>
        <p:txBody>
          <a:bodyPr>
            <a:normAutofit/>
          </a:bodyPr>
          <a:lstStyle/>
          <a:p>
            <a:pPr marL="0" lvl="0" indent="0">
              <a:spcBef>
                <a:spcPts val="551"/>
              </a:spcBef>
              <a:buNone/>
            </a:pPr>
            <a:endParaRPr lang="pl-PL" sz="2000" b="1" dirty="0">
              <a:latin typeface="+mn-lt"/>
            </a:endParaRPr>
          </a:p>
          <a:p>
            <a:pPr marL="0" lvl="0" indent="0">
              <a:spcBef>
                <a:spcPts val="551"/>
              </a:spcBef>
              <a:buNone/>
            </a:pPr>
            <a:r>
              <a:rPr lang="pl-PL" sz="2000" b="1" dirty="0">
                <a:latin typeface="+mn-lt"/>
              </a:rPr>
              <a:t>Wnioskodawca zobowiązany jest także do wykazania </a:t>
            </a:r>
            <a:r>
              <a:rPr lang="pl-PL" sz="2000" dirty="0">
                <a:latin typeface="+mn-lt"/>
              </a:rPr>
              <a:t>we wniosku o dofinansowanie projektu, a następnie do monitorowania na etapie realizacji projektu na podstawie składanych wniosków o płatność, poniższych wskaźników obowiązkowych (również w przypadku zerowej wartości docelowej): </a:t>
            </a:r>
          </a:p>
          <a:p>
            <a:pPr lvl="0">
              <a:buFont typeface="Wingdings" panose="05000000000000000000" pitchFamily="2" charset="2"/>
              <a:buChar char="§"/>
            </a:pPr>
            <a:r>
              <a:rPr lang="pl-PL" sz="2000" b="1" dirty="0">
                <a:latin typeface="+mn-lt"/>
              </a:rPr>
              <a:t>Wskaźniki produktu: 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obiektów dostosowanych do potrzeb osób z niepełnosprawnościami (sztuki);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projektów, w których sfinansowano koszty racjonalnych usprawnień dla osób z niepełnosprawnościami (sztuki).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3012366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256018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wskaźniki monitorowania (4 z 4)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547589"/>
            <a:ext cx="8640382" cy="5760640"/>
          </a:xfrm>
        </p:spPr>
        <p:txBody>
          <a:bodyPr>
            <a:normAutofit/>
          </a:bodyPr>
          <a:lstStyle/>
          <a:p>
            <a:pPr marL="434975" lvl="2" indent="-342900">
              <a:buClr>
                <a:schemeClr val="accent1"/>
              </a:buClr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inne wspólne </a:t>
            </a:r>
            <a:r>
              <a:rPr lang="pl-PL" sz="2000" b="1" dirty="0">
                <a:latin typeface="+mn-lt"/>
              </a:rPr>
              <a:t>Wskaźniki produktu</a:t>
            </a:r>
            <a:r>
              <a:rPr lang="pl-PL" sz="2000" dirty="0">
                <a:latin typeface="+mn-lt"/>
              </a:rPr>
              <a:t>: </a:t>
            </a:r>
          </a:p>
          <a:p>
            <a:pPr marL="92075" lvl="2" indent="0">
              <a:buClr>
                <a:schemeClr val="accent1"/>
              </a:buClr>
              <a:buNone/>
            </a:pPr>
            <a:endParaRPr lang="pl-PL" sz="2000" dirty="0">
              <a:latin typeface="+mn-lt"/>
            </a:endParaRP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niepełnosprawnościami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z krajów trzecich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obcego pochodzenia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należących do mniejszości, w tym społeczności marginalizowanych takich jak Romowie, objętych wsparciem w programie (osoby);</a:t>
            </a:r>
          </a:p>
          <a:p>
            <a:pPr marL="801688" lvl="2" indent="-250825">
              <a:buClr>
                <a:schemeClr val="accent1"/>
              </a:buCl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Liczba osób w kryzysie bezdomności lub dotkniętych wykluczeniem z dostępu do mieszkań, objętych wsparciem w programie (osoby).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82706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29682" y="3851845"/>
            <a:ext cx="6048672" cy="1728192"/>
          </a:xfrm>
        </p:spPr>
        <p:txBody>
          <a:bodyPr>
            <a:noAutofit/>
          </a:bodyPr>
          <a:lstStyle/>
          <a:p>
            <a:pPr algn="ctr"/>
            <a:br>
              <a:rPr lang="pl-PL" dirty="0">
                <a:latin typeface="+mn-lt"/>
              </a:rPr>
            </a:br>
            <a:br>
              <a:rPr lang="pl-PL" dirty="0">
                <a:latin typeface="+mn-lt"/>
              </a:rPr>
            </a:br>
            <a:r>
              <a:rPr lang="pl-PL" sz="3600" dirty="0">
                <a:latin typeface="+mn-lt"/>
              </a:rPr>
              <a:t>edukacja.efs@pomorskie.eu</a:t>
            </a:r>
            <a:br>
              <a:rPr lang="pl-PL" sz="3600" dirty="0"/>
            </a:br>
            <a:br>
              <a:rPr lang="pl-PL" dirty="0"/>
            </a:br>
            <a:endParaRPr lang="pl-PL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77152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107429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o dofinansowanie projektów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475581"/>
            <a:ext cx="8856887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4000" dirty="0">
              <a:latin typeface="+mn-lt"/>
            </a:endParaRPr>
          </a:p>
          <a:p>
            <a:pPr marL="0" indent="0">
              <a:buNone/>
            </a:pPr>
            <a:r>
              <a:rPr lang="pl-PL" dirty="0"/>
              <a:t>Do naboru mogą przystąpić </a:t>
            </a:r>
            <a:r>
              <a:rPr lang="pl-PL" b="1" dirty="0"/>
              <a:t>podmioty administracji publicznej</a:t>
            </a:r>
            <a:r>
              <a:rPr lang="pl-PL" dirty="0"/>
              <a:t>, będące jednostkami samorządu terytorialnego, wymienionymi w Tabeli 2. </a:t>
            </a:r>
            <a:r>
              <a:rPr lang="pl-PL" b="1" dirty="0"/>
              <a:t>Lista gmin województwa pomorskiego o szczególnie niskim odsetku dzieci objętych wychowaniem przedszkolnym w relacji do średniej wojewódzkiej.</a:t>
            </a:r>
          </a:p>
          <a:p>
            <a:pPr marL="0" indent="0">
              <a:buNone/>
            </a:pPr>
            <a:r>
              <a:rPr lang="pl-PL" dirty="0"/>
              <a:t>Lista zamieszczona jest w Załączniku do uchwały </a:t>
            </a:r>
            <a:r>
              <a:rPr lang="pl-PL" u="sng" dirty="0">
                <a:hlinkClick r:id="rId2"/>
              </a:rPr>
              <a:t>nr 646/457/23 ZWP</a:t>
            </a:r>
            <a:r>
              <a:rPr lang="pl-PL" dirty="0"/>
              <a:t> z dnia 6 czerwca 2023 r. w sprawie przyjęcia sposobu ustalenia listy gmin województwa pomorskiego o szczególnie niskim odsetku dzieci objętych wychowaniem przedszkolnym w relacji do średniej wojewódzkiej.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9313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908" y="107429"/>
            <a:ext cx="8640381" cy="1584176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podmioty uprawnione do składania wniosków o dofinansowanie projektów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9402" y="1475581"/>
            <a:ext cx="8856887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4000" dirty="0">
              <a:latin typeface="+mn-lt"/>
            </a:endParaRPr>
          </a:p>
          <a:p>
            <a:pPr marL="0" lvl="0" indent="0">
              <a:buNone/>
            </a:pPr>
            <a:r>
              <a:rPr lang="pl-PL" sz="1900" dirty="0">
                <a:latin typeface="+mn-lt"/>
              </a:rPr>
              <a:t>Borzytuchom (2); Cedry Wielkie (2); Chojnice (2); Człuchów (2); Damnica (2); Debrzno (3);</a:t>
            </a:r>
          </a:p>
          <a:p>
            <a:pPr marL="0" lvl="0" indent="0">
              <a:buNone/>
            </a:pPr>
            <a:r>
              <a:rPr lang="pl-PL" sz="1900" dirty="0">
                <a:latin typeface="+mn-lt"/>
              </a:rPr>
              <a:t>Dzierzgoń (3); Gardeja (2); Główczyce (2); Gniewino (2); Kobylnica (2); Koczała (2); </a:t>
            </a:r>
          </a:p>
          <a:p>
            <a:pPr marL="0" lvl="0" indent="0">
              <a:buNone/>
            </a:pPr>
            <a:r>
              <a:rPr lang="pl-PL" sz="1900" dirty="0">
                <a:latin typeface="+mn-lt"/>
              </a:rPr>
              <a:t>Kołczygłowy (2); Konarzyny (2); Kościerzyna (2); Krokowa (2); Lichnowy (2); Linia (2); </a:t>
            </a:r>
          </a:p>
          <a:p>
            <a:pPr marL="0" lvl="0" indent="0">
              <a:buNone/>
            </a:pPr>
            <a:r>
              <a:rPr lang="pl-PL" sz="1900" dirty="0">
                <a:latin typeface="+mn-lt"/>
              </a:rPr>
              <a:t>Liniewo (2); Lubichowo (2); Malbork (2); Mikołajki Pomorskie (2);</a:t>
            </a:r>
          </a:p>
          <a:p>
            <a:pPr marL="0" lvl="0" indent="0">
              <a:buNone/>
            </a:pPr>
            <a:r>
              <a:rPr lang="pl-PL" sz="1900" dirty="0">
                <a:latin typeface="+mn-lt"/>
              </a:rPr>
              <a:t>Miłoradz (2); Morzeszczyn (2); Nowy Staw (3); Osieczna (2); Osiek (2); Ostaszewo (2); </a:t>
            </a:r>
          </a:p>
          <a:p>
            <a:pPr marL="0" lvl="0" indent="0">
              <a:buNone/>
            </a:pPr>
            <a:r>
              <a:rPr lang="pl-PL" sz="1900" dirty="0">
                <a:latin typeface="+mn-lt"/>
              </a:rPr>
              <a:t>Potęgowo (2); Przechlewo (2); Przodkowo (2); Przywidz (2); Puck (2); Sadlinki (2); </a:t>
            </a:r>
          </a:p>
          <a:p>
            <a:pPr marL="0" lvl="0" indent="0">
              <a:buNone/>
            </a:pPr>
            <a:r>
              <a:rPr lang="pl-PL" sz="1900" dirty="0">
                <a:latin typeface="+mn-lt"/>
              </a:rPr>
              <a:t>Skórcz (2); Smętowo Graniczne (2); Smołdzino (2); Somonino (2); Stara Kiszewa (2); </a:t>
            </a:r>
          </a:p>
          <a:p>
            <a:pPr marL="0" lvl="0" indent="0">
              <a:buNone/>
            </a:pPr>
            <a:r>
              <a:rPr lang="pl-PL" sz="1900" dirty="0">
                <a:latin typeface="+mn-lt"/>
              </a:rPr>
              <a:t>Starogard Gdański (2); Stary Dzierzgoń (2); Stary Targ (2); Subkowy (2); Tczew (2); </a:t>
            </a:r>
          </a:p>
          <a:p>
            <a:pPr marL="0" lvl="0" indent="0">
              <a:buNone/>
            </a:pPr>
            <a:r>
              <a:rPr lang="pl-PL" sz="1900" dirty="0">
                <a:latin typeface="+mn-lt"/>
              </a:rPr>
              <a:t>Trąbki Wielkie (2); Ustka (2); Wejherowo (2).</a:t>
            </a:r>
          </a:p>
          <a:p>
            <a:pPr marL="0" indent="0">
              <a:spcBef>
                <a:spcPts val="0"/>
              </a:spcBef>
              <a:buNone/>
            </a:pPr>
            <a:endParaRPr lang="pl-PL" sz="12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endParaRPr lang="pl-PL" sz="1200" dirty="0">
              <a:latin typeface="+mn-lt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pl-PL" sz="1400" dirty="0">
                <a:latin typeface="+mn-lt"/>
              </a:rPr>
              <a:t>Legenda: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400" dirty="0">
                <a:latin typeface="+mn-lt"/>
              </a:rPr>
              <a:t>(2) - gmina wiejska </a:t>
            </a:r>
          </a:p>
          <a:p>
            <a:pPr marL="0" indent="0">
              <a:spcBef>
                <a:spcPts val="0"/>
              </a:spcBef>
              <a:buNone/>
            </a:pPr>
            <a:r>
              <a:rPr lang="pl-PL" sz="1400" dirty="0">
                <a:latin typeface="+mn-lt"/>
              </a:rPr>
              <a:t>(3)  - gmina miejsko-wiejska</a:t>
            </a:r>
          </a:p>
          <a:p>
            <a:pPr marL="0" lv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66029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grupa docelowa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1200"/>
              </a:spcAft>
              <a:buNone/>
              <a:defRPr/>
            </a:pPr>
            <a:r>
              <a:rPr lang="pl-PL" altLang="pl-PL" sz="2000" dirty="0">
                <a:latin typeface="+mn-lt"/>
              </a:rPr>
              <a:t>Zgodnie z FEP 2021-2027 wsparcie udzielane będzie następującym grupom: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altLang="pl-PL" sz="2000" b="1" dirty="0">
                <a:latin typeface="+mn-lt"/>
              </a:rPr>
              <a:t>dzieci</a:t>
            </a:r>
            <a:r>
              <a:rPr lang="pl-PL" altLang="pl-PL" sz="2000" dirty="0">
                <a:latin typeface="+mn-lt"/>
              </a:rPr>
              <a:t> </a:t>
            </a:r>
            <a:r>
              <a:rPr lang="pl-PL" sz="2000" dirty="0">
                <a:latin typeface="+mn-lt"/>
              </a:rPr>
              <a:t>biorące udział w edukacji przedszkolnej (w tym dzieci z doświadczeniem migracji)</a:t>
            </a:r>
            <a:r>
              <a:rPr lang="pl-PL" altLang="pl-PL" sz="2000" dirty="0">
                <a:latin typeface="+mn-lt"/>
              </a:rPr>
              <a:t>,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nauczyciele i kadra zarządzająca</a:t>
            </a:r>
            <a:r>
              <a:rPr lang="pl-PL" sz="2000" dirty="0">
                <a:latin typeface="+mn-lt"/>
              </a:rPr>
              <a:t>, wspierająca i organizująca proces nauczania ośrodków wychowania przedszkolnego;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pedagodzy, psychologowie</a:t>
            </a:r>
            <a:r>
              <a:rPr lang="pl-PL" sz="2000" dirty="0">
                <a:latin typeface="+mn-lt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dyrektorzy szkół i placówek oświatowych</a:t>
            </a:r>
            <a:r>
              <a:rPr lang="pl-PL" sz="2000" dirty="0">
                <a:latin typeface="+mn-lt"/>
              </a:rPr>
              <a:t>;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r>
              <a:rPr lang="pl-PL" sz="2000" b="1" dirty="0">
                <a:latin typeface="+mn-lt"/>
              </a:rPr>
              <a:t>rodzice i opiekunowie prawni dzieci </a:t>
            </a:r>
            <a:r>
              <a:rPr lang="pl-PL" sz="2000" dirty="0">
                <a:latin typeface="+mn-lt"/>
              </a:rPr>
              <a:t>w wieku przedszkolnym.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+mn-l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pl-PL" sz="2000" dirty="0">
                <a:latin typeface="+mn-lt"/>
              </a:rPr>
              <a:t>Projekty skierowane do osób fizycznych muszą obejmować osoby mające miejsce zamieszkania w rozumieniu ustawy z dnia 23 kwietnia 1964 r. Kodeks cywilny lub pracujące albo uczące się na terenie województwa pomorskiego.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2437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 projektów (1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W konkursie mogą być realizowane wyłącznie następujące </a:t>
            </a:r>
            <a:r>
              <a:rPr lang="pl-PL" sz="2000" b="1" dirty="0">
                <a:latin typeface="+mn-lt"/>
              </a:rPr>
              <a:t>typy projektów</a:t>
            </a:r>
            <a:r>
              <a:rPr lang="pl-PL" sz="2000" dirty="0">
                <a:latin typeface="+mn-lt"/>
              </a:rPr>
              <a:t>: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b="1" dirty="0">
                <a:latin typeface="+mn-lt"/>
              </a:rPr>
              <a:t>Zajęcia wspierające rozwój kompetencji kluczowych dzieci </a:t>
            </a:r>
            <a:r>
              <a:rPr lang="pl-PL" sz="2000" dirty="0">
                <a:latin typeface="+mn-lt"/>
              </a:rPr>
              <a:t>(w tym dzieci z doświadczeniem migracji), jak np. zajęcia prowadzone przez specjalistów (psychologia, logopedia, diagnozowanie, integracja sensoryczna itp.).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b="1" dirty="0">
                <a:latin typeface="+mn-lt"/>
              </a:rPr>
              <a:t>Podniesienie kompetencji nauczycieli </a:t>
            </a:r>
            <a:r>
              <a:rPr lang="pl-PL" sz="2000" dirty="0">
                <a:latin typeface="+mn-lt"/>
              </a:rPr>
              <a:t>w ramach doskonalenia zawodowego w zakresie kształtowania kompetencji kluczowych dzieci, przygotowania ich do samodzielnego uczenia się, realizacji zindywidualizowanego wsparcia dziecka, a także prowadzenia zajęć stymulujących rozwój psychiczny i fizyczny dzieci.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b="1" dirty="0">
                <a:latin typeface="+mn-lt"/>
              </a:rPr>
              <a:t>Wspieranie tworzenia nowych miejsc wychowania przedszkolnego.</a:t>
            </a:r>
          </a:p>
          <a:p>
            <a:pPr marL="0" lvl="0" indent="0">
              <a:buNone/>
            </a:pPr>
            <a:endParaRPr lang="pl-PL" sz="2000" b="1" dirty="0">
              <a:latin typeface="+mn-lt"/>
            </a:endParaRP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9456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3149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typ projektów (2 z 2)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b="1" dirty="0">
                <a:latin typeface="+mn-lt"/>
              </a:rPr>
              <a:t>Uzupełniająco</a:t>
            </a:r>
            <a:r>
              <a:rPr lang="pl-PL" sz="2000" dirty="0">
                <a:latin typeface="+mn-lt"/>
              </a:rPr>
              <a:t> realizowane będą również:</a:t>
            </a:r>
          </a:p>
          <a:p>
            <a:pPr marL="0" indent="0">
              <a:buNone/>
            </a:pPr>
            <a:endParaRPr lang="pl-PL" sz="2000" dirty="0">
              <a:latin typeface="+mn-lt"/>
            </a:endParaRPr>
          </a:p>
          <a:p>
            <a:pPr marL="342900" indent="-342900">
              <a:buFont typeface="+mj-lt"/>
              <a:buAutoNum type="arabicPeriod"/>
            </a:pPr>
            <a:r>
              <a:rPr lang="pl-PL" sz="2000" dirty="0">
                <a:latin typeface="+mn-lt"/>
              </a:rPr>
              <a:t>Działania ukierunkowane na wprowadzanie rozwiązań organizacyjnych i metodycznych wpływających na efektywność kształtowania kompetencji kluczowych.</a:t>
            </a:r>
          </a:p>
          <a:p>
            <a:pPr marL="342900" indent="-342900">
              <a:buFont typeface="+mj-lt"/>
              <a:buAutoNum type="arabicPeriod"/>
            </a:pPr>
            <a:r>
              <a:rPr lang="pl-PL" sz="2000" dirty="0">
                <a:latin typeface="+mn-lt"/>
              </a:rPr>
              <a:t>Budowanie tożsamości regionalnej.</a:t>
            </a:r>
          </a:p>
          <a:p>
            <a:pPr marL="342900" lvl="0" indent="-342900">
              <a:buFont typeface="+mj-lt"/>
              <a:buAutoNum type="arabicPeriod"/>
            </a:pPr>
            <a:r>
              <a:rPr lang="pl-PL" sz="2000" dirty="0">
                <a:latin typeface="+mn-lt"/>
              </a:rPr>
              <a:t>Podnoszenie kompetencji w zakresie świadomości i ekspresji kulturalnej.</a:t>
            </a:r>
          </a:p>
          <a:p>
            <a:pPr marL="0" lvl="0" indent="0">
              <a:buNone/>
            </a:pPr>
            <a:endParaRPr lang="pl-PL" sz="2000" dirty="0">
              <a:latin typeface="+mn-lt"/>
            </a:endParaRP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Projekty realizowane będą </a:t>
            </a:r>
            <a:r>
              <a:rPr lang="pl-PL" sz="2000" b="1" dirty="0">
                <a:latin typeface="+mn-lt"/>
              </a:rPr>
              <a:t>wyłącznie w formule przedsięwzięć zintegrowanych </a:t>
            </a:r>
            <a:r>
              <a:rPr lang="pl-PL" sz="2000" dirty="0">
                <a:latin typeface="+mn-lt"/>
              </a:rPr>
              <a:t>bezpośrednio powiązanych oraz posiadających charakter uzupełniający [II] do interwencji prowadzonej w ramach </a:t>
            </a:r>
            <a:r>
              <a:rPr lang="pl-PL" sz="2000" b="1" dirty="0">
                <a:latin typeface="+mn-lt"/>
              </a:rPr>
              <a:t>Działania 6.1. Infrastruktura edukacji przedszkolnej </a:t>
            </a:r>
            <a:r>
              <a:rPr lang="pl-PL" sz="2000" dirty="0">
                <a:latin typeface="+mn-lt"/>
              </a:rPr>
              <a:t>[I].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0157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614" y="359835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podnoszenie jakości edukacji przedszkolnej - typ 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715" y="1619597"/>
            <a:ext cx="8640382" cy="46800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000" dirty="0">
                <a:latin typeface="+mn-lt"/>
              </a:rPr>
              <a:t>Projekty ukierunkowane na </a:t>
            </a:r>
            <a:r>
              <a:rPr lang="pl-PL" sz="2000" b="1" dirty="0">
                <a:latin typeface="+mn-lt"/>
              </a:rPr>
              <a:t>podniesienie jakości edukacji przedszkolnej </a:t>
            </a:r>
            <a:r>
              <a:rPr lang="pl-PL" sz="2000" dirty="0">
                <a:latin typeface="+mn-lt"/>
              </a:rPr>
              <a:t> obejmują realizację dodatkowych zajęć: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ukierunkowanych na rozwój kompetencji kluczowych</a:t>
            </a:r>
          </a:p>
          <a:p>
            <a:pPr marL="0" indent="0">
              <a:buNone/>
            </a:pPr>
            <a:r>
              <a:rPr lang="pl-PL" sz="2000" dirty="0">
                <a:latin typeface="+mn-lt"/>
              </a:rPr>
              <a:t>oraz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pl-PL" sz="2000" dirty="0">
                <a:latin typeface="+mn-lt"/>
              </a:rPr>
              <a:t>wyrównujących szanse edukacyjne dzieci w zakresie stwierdzonych deficytów (tj. </a:t>
            </a:r>
            <a:r>
              <a:rPr lang="pl-PL" sz="2000" b="1" dirty="0">
                <a:latin typeface="+mn-lt"/>
              </a:rPr>
              <a:t>zajęcia specjalistyczne</a:t>
            </a:r>
            <a:r>
              <a:rPr lang="pl-PL" sz="2000" dirty="0">
                <a:latin typeface="+mn-lt"/>
              </a:rPr>
              <a:t>: korekcyjno-kompensacyjne, logopedyczne, rozwijające kompetencje emocjonalno-społeczne, inne zajęcia o charakterze terapeutycznym; </a:t>
            </a:r>
            <a:r>
              <a:rPr lang="pl-PL" sz="2000" b="1" dirty="0">
                <a:latin typeface="+mn-lt"/>
              </a:rPr>
              <a:t>zajęcia w ramach wczesnego wspomagania rozwoju </a:t>
            </a:r>
            <a:r>
              <a:rPr lang="pl-PL" sz="2000" dirty="0">
                <a:latin typeface="+mn-lt"/>
              </a:rPr>
              <a:t>w rozumieniu ustawy z dnia 14 grudnia 2016 r. Prawo oświatowe; </a:t>
            </a:r>
            <a:r>
              <a:rPr lang="pl-PL" sz="2000" b="1" dirty="0">
                <a:latin typeface="+mn-lt"/>
              </a:rPr>
              <a:t>zajęcia stymulujące rozwój psychoruchowy</a:t>
            </a:r>
            <a:r>
              <a:rPr lang="pl-PL" sz="2000" dirty="0">
                <a:latin typeface="+mn-lt"/>
              </a:rPr>
              <a:t>).</a:t>
            </a:r>
          </a:p>
          <a:p>
            <a:pPr>
              <a:buFont typeface="Arial" panose="020B0604020202020204" pitchFamily="34" charset="0"/>
              <a:buChar char="•"/>
            </a:pPr>
            <a:endParaRPr lang="pl-PL" sz="2000" dirty="0">
              <a:latin typeface="+mn-lt"/>
            </a:endParaRPr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100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1562" y="323453"/>
            <a:ext cx="8640381" cy="1080001"/>
          </a:xfrm>
        </p:spPr>
        <p:txBody>
          <a:bodyPr>
            <a:normAutofit/>
          </a:bodyPr>
          <a:lstStyle/>
          <a:p>
            <a:r>
              <a:rPr lang="pl-PL" dirty="0">
                <a:latin typeface="+mn-lt"/>
              </a:rPr>
              <a:t>EDUKACJA PRZEDSZKOLNA </a:t>
            </a:r>
            <a:br>
              <a:rPr lang="pl-PL" dirty="0">
                <a:latin typeface="+mn-lt"/>
              </a:rPr>
            </a:br>
            <a:r>
              <a:rPr lang="pl-PL" dirty="0">
                <a:latin typeface="+mn-lt"/>
              </a:rPr>
              <a:t>- doskonalenie nauczycieli - typ II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691605"/>
            <a:ext cx="8640382" cy="5400600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pl-PL" sz="2000" dirty="0">
                <a:latin typeface="+mn-lt"/>
              </a:rPr>
              <a:t>Wsparcie w obszarze doskonalenia zawodowego nauczycieli OWP m.in. w zakresie kształtowania kompetencji kluczowych dzieci, przygotowania ich do samodzielnego uczenia się, czy realizacji zindywidualizowanego wsparcia dziecka, może objąć w szczególności: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kursy i szkolenia doskonalące,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studia podyplomowe,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staże i praktyki,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sieci współpracy i samokształcenia nauczycieli,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wsparcie w OWP programów wspomagania,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współpracę ze specjalistycznymi ośrodkami,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2000" dirty="0">
                <a:latin typeface="+mn-lt"/>
              </a:rPr>
              <a:t>działania służące poprawie kompetencji lub kwalifikacji w zakresie pedagogiki specjalnej.</a:t>
            </a:r>
          </a:p>
          <a:p>
            <a:pPr marL="0" indent="0">
              <a:buNone/>
            </a:pPr>
            <a:endParaRPr lang="pl-PL" sz="2000" dirty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59892000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2994</TotalTime>
  <Words>2537</Words>
  <Application>Microsoft Office PowerPoint</Application>
  <PresentationFormat>Niestandardowy</PresentationFormat>
  <Paragraphs>176</Paragraphs>
  <Slides>24</Slides>
  <Notes>6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24</vt:i4>
      </vt:variant>
    </vt:vector>
  </HeadingPairs>
  <TitlesOfParts>
    <vt:vector size="29" baseType="lpstr">
      <vt:lpstr>Arial</vt:lpstr>
      <vt:lpstr>Calibri</vt:lpstr>
      <vt:lpstr>Open Sans</vt:lpstr>
      <vt:lpstr>Wingdings</vt:lpstr>
      <vt:lpstr>Motyw pakietu Office</vt:lpstr>
      <vt:lpstr>Fundusze Europejskie dla Pomorza 2021-2027 Specyfika projektów w ramach Działania 5.7. Edukacja przedszkolna (projekty zintegrowane)</vt:lpstr>
      <vt:lpstr>EDUKACJA PRZEDSZKOLNA - podstawowe informacje o naborze</vt:lpstr>
      <vt:lpstr>EDUKACJA PRZEDSZKOLNA - podmioty uprawnione do składania wniosków o dofinansowanie projektów</vt:lpstr>
      <vt:lpstr>EDUKACJA PRZEDSZKOLNA - podmioty uprawnione do składania wniosków o dofinansowanie projektów</vt:lpstr>
      <vt:lpstr>EDUKACJA PRZEDSZKOLNA - grupa docelowa</vt:lpstr>
      <vt:lpstr>EDUKACJA PRZEDSZKOLNA - typ projektów (1 z 2)</vt:lpstr>
      <vt:lpstr>EDUKACJA PRZEDSZKOLNA - typ projektów (2 z 2)</vt:lpstr>
      <vt:lpstr>EDUKACJA PRZEDSZKOLNA - podnoszenie jakości edukacji przedszkolnej - typ I</vt:lpstr>
      <vt:lpstr>EDUKACJA PRZEDSZKOLNA  - doskonalenie nauczycieli - typ II</vt:lpstr>
      <vt:lpstr>EDUKACJA PRZEDSZKOLNA - tworzenie miejsc edukacji przedszkolnej - typ III (1 z 2)</vt:lpstr>
      <vt:lpstr>EDUKACJA PRZEDSZKOLNA - tworzenie miejsc edukacji przedszkolnej - typ III (2 z 2)</vt:lpstr>
      <vt:lpstr>EDUKACJA PRZEDSZKOLNA - diagnoza (1 z 2)</vt:lpstr>
      <vt:lpstr>EDUKACJA PRZEDSZKOLNA - diagnoza (2 z 2)</vt:lpstr>
      <vt:lpstr>EDUKACJA PRZEDSZKOLNA – Kryteria zgodności z FEP 2021-2027 i dokumentami programowymi – specyficzne, obligatoryjne  </vt:lpstr>
      <vt:lpstr>EDUKACJA PRZEDSZKOLNA – Kryteria zgodności z FEP 2021-2027 i dokumentami programowymi – specyficzne, obligatoryjne  </vt:lpstr>
      <vt:lpstr>EDUKACJA PRZEDSZKOLNA – kryterium statusu projektu zintegrowanego I, obligatoryjne  </vt:lpstr>
      <vt:lpstr>EDUKACJA PRZEDSZKOLNA – kryterium statusu projektu zintegrowanego II, obligatoryjne  </vt:lpstr>
      <vt:lpstr>EDUKACJA PRZEDSZKOLNA – kryteria strategiczne, Obszar C: Wartość dodana projektu, fakultatywne</vt:lpstr>
      <vt:lpstr>EDUKACJA PRZEDSZKOLNA – kryteria strategiczne, Obszar D: Specyficzne ukierunkowanie projektu, fakultatywne</vt:lpstr>
      <vt:lpstr>EDUKACJA PRZEDSZKOLNA - wskaźniki monitorowania (1 z 4)</vt:lpstr>
      <vt:lpstr>EDUKACJA PRZEDSZKOLNA -  wskaźniki monitorowania (2 z 4)</vt:lpstr>
      <vt:lpstr>EDUKACJA PRZEDSZKOLNA - wskaźniki monitorowania (3 z 4)</vt:lpstr>
      <vt:lpstr>EDUKACJA PRZEDSZKOLNA - wskaźniki monitorowania (4 z 4)</vt:lpstr>
      <vt:lpstr>  edukacja.efs@pomorskie.eu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Stormowska Magdalena</cp:lastModifiedBy>
  <cp:revision>166</cp:revision>
  <cp:lastPrinted>2023-09-11T05:47:41Z</cp:lastPrinted>
  <dcterms:created xsi:type="dcterms:W3CDTF">2022-06-22T09:40:44Z</dcterms:created>
  <dcterms:modified xsi:type="dcterms:W3CDTF">2023-11-13T09:39:34Z</dcterms:modified>
</cp:coreProperties>
</file>