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1"/>
  </p:notesMasterIdLst>
  <p:sldIdLst>
    <p:sldId id="256" r:id="rId2"/>
    <p:sldId id="265" r:id="rId3"/>
    <p:sldId id="273" r:id="rId4"/>
    <p:sldId id="261" r:id="rId5"/>
    <p:sldId id="260" r:id="rId6"/>
    <p:sldId id="259" r:id="rId7"/>
    <p:sldId id="274" r:id="rId8"/>
    <p:sldId id="272" r:id="rId9"/>
    <p:sldId id="258" r:id="rId10"/>
  </p:sldIdLst>
  <p:sldSz cx="9144000" cy="5143500" type="screen16x9"/>
  <p:notesSz cx="6858000" cy="9144000"/>
  <p:embeddedFontLst>
    <p:embeddedFont>
      <p:font typeface="Fira Sans" panose="020B0503050000020004" pitchFamily="34" charset="0"/>
      <p:regular r:id="rId12"/>
      <p:bold r:id="rId13"/>
      <p:italic r:id="rId14"/>
      <p:boldItalic r:id="rId15"/>
    </p:embeddedFont>
    <p:embeddedFont>
      <p:font typeface="Fira Sans SemiBold" panose="020B06030500000200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8251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Google Shape;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403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dfd3cf0e30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dfd3cf0e30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8242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dfd3cf0e30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dfd3cf0e30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0830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dfd3cf0e30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dfd3cf0e30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0790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dfd3cf0e30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dfd3cf0e30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386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dfd3cf0e30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dfd3cf0e30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6955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dfd3cf0e30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dfd3cf0e30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223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dfd3cf0e30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dfd3cf0e30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7636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dfd3cf0e30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dfd3cf0e30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69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_koniec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64100" y="1383575"/>
            <a:ext cx="8241900" cy="4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64100" y="1750850"/>
            <a:ext cx="8241900" cy="4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środek_01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42500" y="0"/>
            <a:ext cx="8223600" cy="9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64100" y="1331450"/>
            <a:ext cx="8223600" cy="27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środek_02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42500" y="0"/>
            <a:ext cx="8520600" cy="9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56500" cy="30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Fira Sans SemiBold"/>
              <a:buNone/>
              <a:defRPr sz="1900">
                <a:solidFill>
                  <a:schemeClr val="dk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464100" y="1383574"/>
            <a:ext cx="8241900" cy="10058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br>
              <a:rPr lang="pl-PL" sz="2000" dirty="0"/>
            </a:b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b="1" dirty="0"/>
              <a:t>POŻYCZKA PRZEDSZKOLNA</a:t>
            </a:r>
            <a:endParaRPr sz="2000" dirty="0"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464100" y="2571750"/>
            <a:ext cx="8241900" cy="2178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r>
              <a:rPr lang="pl-PL" dirty="0"/>
              <a:t>			</a:t>
            </a:r>
            <a:endParaRPr lang="pl-PL" sz="2300" dirty="0"/>
          </a:p>
          <a:p>
            <a:pPr algn="ctr"/>
            <a:r>
              <a:rPr lang="pl-PL" sz="2300" dirty="0"/>
              <a:t> </a:t>
            </a:r>
            <a:r>
              <a:rPr lang="pl-PL" sz="1900" dirty="0"/>
              <a:t>Pomorski Fundusz Rozwoju sp. z o.o.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300" dirty="0"/>
              <a:t>						</a:t>
            </a:r>
            <a:r>
              <a:rPr lang="pl-PL" dirty="0"/>
              <a:t>Gdańsk, 22 listopada 2023 r.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42500" y="0"/>
            <a:ext cx="8223600" cy="9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pl-PL" b="1" dirty="0"/>
              <a:t>POŻYCZKA PRZEDSZKOLNA</a:t>
            </a:r>
            <a:br>
              <a:rPr lang="pl-PL" b="1" dirty="0"/>
            </a:br>
            <a:r>
              <a:rPr lang="pl-PL" sz="1400" dirty="0"/>
              <a:t>Projekt finansowany ze środków Województwa Pomorskiego</a:t>
            </a:r>
            <a:endParaRPr sz="1400" dirty="0"/>
          </a:p>
        </p:txBody>
      </p:sp>
      <p:sp>
        <p:nvSpPr>
          <p:cNvPr id="7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307571" y="1014154"/>
            <a:ext cx="8017434" cy="3219179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pl-PL" sz="1800" dirty="0"/>
              <a:t>Podstawowe założenia Naboru:</a:t>
            </a:r>
          </a:p>
          <a:p>
            <a:pPr>
              <a:lnSpc>
                <a:spcPct val="200000"/>
              </a:lnSpc>
            </a:pPr>
            <a:r>
              <a:rPr lang="pl-PL" sz="1800" dirty="0"/>
              <a:t>Rozpoczęcie naboru: I kwartał 2024 r.</a:t>
            </a:r>
          </a:p>
          <a:p>
            <a:endParaRPr lang="pl-PL" sz="1800" dirty="0"/>
          </a:p>
          <a:p>
            <a:r>
              <a:rPr lang="pl-PL" sz="1800" dirty="0"/>
              <a:t>Alokacja – brak limitu</a:t>
            </a:r>
          </a:p>
          <a:p>
            <a:endParaRPr lang="pl-PL" sz="1800" dirty="0"/>
          </a:p>
          <a:p>
            <a:r>
              <a:rPr lang="pl-PL" sz="1800" dirty="0"/>
              <a:t>Nabór otwarty bez podanego końcowego terminu.</a:t>
            </a:r>
          </a:p>
          <a:p>
            <a:endParaRPr lang="pl-PL" sz="2000" dirty="0"/>
          </a:p>
          <a:p>
            <a:endParaRPr lang="pl-PL" sz="1400" dirty="0"/>
          </a:p>
          <a:p>
            <a:pPr marL="0" lvl="0" indent="0" algn="l" rtl="0">
              <a:spcBef>
                <a:spcPts val="300"/>
              </a:spcBef>
              <a:spcAft>
                <a:spcPts val="300"/>
              </a:spcAft>
              <a:buNone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72636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42500" y="0"/>
            <a:ext cx="8223600" cy="9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pl-PL" b="1" dirty="0"/>
              <a:t>POŻYCZKA PRZEDSZKOLNA</a:t>
            </a:r>
            <a:br>
              <a:rPr lang="pl-PL" b="1" dirty="0"/>
            </a:br>
            <a:r>
              <a:rPr lang="pl-PL" sz="1400" dirty="0"/>
              <a:t>Projekt finansowany ze środków Województwa Pomorskiego</a:t>
            </a:r>
            <a:endParaRPr sz="1400" dirty="0"/>
          </a:p>
        </p:txBody>
      </p:sp>
      <p:sp>
        <p:nvSpPr>
          <p:cNvPr id="7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267636" y="953100"/>
            <a:ext cx="8535542" cy="3473386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endParaRPr lang="pl-PL" sz="1600" dirty="0"/>
          </a:p>
          <a:p>
            <a:r>
              <a:rPr lang="pl-PL" sz="1800" b="1" dirty="0"/>
              <a:t>Kryterium finansowania:</a:t>
            </a:r>
          </a:p>
          <a:p>
            <a:endParaRPr lang="pl-PL" sz="1600" dirty="0"/>
          </a:p>
          <a:p>
            <a:r>
              <a:rPr lang="pl-PL" sz="1800" dirty="0"/>
              <a:t>Przedsięwzięcia Inwestycyjne, których celem jest zwiększenie dostępności lub poprawa jakości miejsc wychowania przedszkolnego w Przedszkolach na terenie województwa pomorskiego.</a:t>
            </a:r>
          </a:p>
          <a:p>
            <a:endParaRPr lang="pl-PL" sz="1800" dirty="0"/>
          </a:p>
          <a:p>
            <a:r>
              <a:rPr lang="pl-PL" sz="1800" b="1" dirty="0"/>
              <a:t>Cel finansowania:</a:t>
            </a:r>
          </a:p>
          <a:p>
            <a:endParaRPr lang="pl-PL" sz="1800" dirty="0"/>
          </a:p>
          <a:p>
            <a:pPr marL="152400" indent="0"/>
            <a:r>
              <a:rPr lang="pl-PL" sz="1800" dirty="0"/>
              <a:t>1. Utworzenie nowych miejsc wychowania przedszkolnego lub</a:t>
            </a:r>
          </a:p>
          <a:p>
            <a:pPr marL="152400" indent="0"/>
            <a:r>
              <a:rPr lang="pl-PL" sz="1800" dirty="0"/>
              <a:t>2. Podniesienie standardu istniejących miejsc wychowania przedszkolnego. </a:t>
            </a: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52343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42500" y="0"/>
            <a:ext cx="8223600" cy="9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pl-PL" b="1" dirty="0"/>
              <a:t>POŻYCZKA PRZEDSZKOLNA</a:t>
            </a:r>
            <a:br>
              <a:rPr lang="pl-PL" b="1" dirty="0"/>
            </a:br>
            <a:r>
              <a:rPr lang="pl-PL" sz="1800" dirty="0"/>
              <a:t>Projekt finansowany ze środków Województwa Pomorskiego</a:t>
            </a:r>
            <a:endParaRPr dirty="0"/>
          </a:p>
        </p:txBody>
      </p:sp>
      <p:sp>
        <p:nvSpPr>
          <p:cNvPr id="3" name="pole tekstowe 2"/>
          <p:cNvSpPr txBox="1"/>
          <p:nvPr/>
        </p:nvSpPr>
        <p:spPr>
          <a:xfrm>
            <a:off x="515389" y="953100"/>
            <a:ext cx="821297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Dodatkowe kryteria:</a:t>
            </a:r>
          </a:p>
          <a:p>
            <a:endParaRPr lang="pl-PL" sz="1600" dirty="0"/>
          </a:p>
          <a:p>
            <a:r>
              <a:rPr lang="pl-PL" sz="1600" b="1" dirty="0">
                <a:latin typeface="Fira Sans" panose="020B0604020202020204" charset="0"/>
              </a:rPr>
              <a:t>Kryterium </a:t>
            </a:r>
            <a:r>
              <a:rPr lang="pl-PL" sz="1600" b="1" dirty="0" err="1">
                <a:latin typeface="Fira Sans" panose="020B0604020202020204" charset="0"/>
              </a:rPr>
              <a:t>inkluzywności</a:t>
            </a:r>
            <a:r>
              <a:rPr lang="pl-PL" sz="1600" b="1" dirty="0">
                <a:latin typeface="Fira Sans" panose="020B0604020202020204" charset="0"/>
              </a:rPr>
              <a:t>:</a:t>
            </a:r>
          </a:p>
          <a:p>
            <a:r>
              <a:rPr lang="pl-PL" sz="1600" dirty="0">
                <a:latin typeface="Fira Sans" panose="020B0604020202020204" charset="0"/>
              </a:rPr>
              <a:t>Dokumentacja Przedsięwzięcia Inwestycyjnego powinna zawierać plan stworzenia grup integracyjnych uwzględniających dzieci ze szczególnymi potrzebami (w tym np. dzieci z niepełnosprawnościami, dzieci imigrantów) </a:t>
            </a:r>
          </a:p>
          <a:p>
            <a:endParaRPr lang="pl-PL" sz="1600" dirty="0">
              <a:latin typeface="Fira Sans" panose="020B0604020202020204" charset="0"/>
            </a:endParaRPr>
          </a:p>
          <a:p>
            <a:r>
              <a:rPr lang="pl-PL" sz="1600" b="1" dirty="0">
                <a:latin typeface="Fira Sans" panose="020B0604020202020204" charset="0"/>
              </a:rPr>
              <a:t>Edukacja włączająca:</a:t>
            </a:r>
          </a:p>
          <a:p>
            <a:r>
              <a:rPr lang="pl-PL" sz="1600" dirty="0">
                <a:latin typeface="Fira Sans" panose="020B0604020202020204" charset="0"/>
              </a:rPr>
              <a:t>Inwestor powinien mieć na uwadze, iż każda przestrzeń powinna umożliwiać maksymalnie samodzielne i świadome jej użytkowanie. Powinna być dostępna i pozbawiona barier architektonicznych, tak aby wszystkie pomieszczenia i urządzenia jej towarzyszące były dostępne dla osób poruszających się na wózkach inwalidzkich lub dla osób z innymi dysfunkcjami</a:t>
            </a:r>
            <a:r>
              <a:rPr lang="pl-PL" dirty="0">
                <a:latin typeface="Fira Sans" panose="020B0604020202020204" charset="0"/>
              </a:rPr>
              <a:t>.  </a:t>
            </a:r>
          </a:p>
          <a:p>
            <a:endParaRPr lang="pl-PL" dirty="0">
              <a:latin typeface="Fira Sans" panose="020B0604020202020204" charset="0"/>
            </a:endParaRPr>
          </a:p>
          <a:p>
            <a:endParaRPr lang="pl-PL" dirty="0">
              <a:latin typeface="Fira Sans" panose="020B0604020202020204" charset="0"/>
            </a:endParaRPr>
          </a:p>
          <a:p>
            <a:endParaRPr lang="pl-PL" dirty="0">
              <a:latin typeface="Fira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79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42500" y="0"/>
            <a:ext cx="8223600" cy="9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pl-PL" b="1" dirty="0"/>
              <a:t>POŻYCZKA PRZEDSZKOLNA</a:t>
            </a:r>
            <a:br>
              <a:rPr lang="pl-PL" b="1" dirty="0"/>
            </a:br>
            <a:r>
              <a:rPr lang="pl-PL" sz="1600" dirty="0"/>
              <a:t>Projekt finansowany ze środków Województwa Pomorskiego</a:t>
            </a:r>
            <a:endParaRPr dirty="0"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0" y="953098"/>
            <a:ext cx="9144000" cy="4190401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pl-PL" sz="1600" b="1" dirty="0"/>
              <a:t>Wydatki, które mogą zostać sfinansowane z pożyczki:</a:t>
            </a:r>
            <a:endParaRPr lang="pl-PL" sz="1600" dirty="0"/>
          </a:p>
          <a:p>
            <a:pPr>
              <a:lnSpc>
                <a:spcPct val="150000"/>
              </a:lnSpc>
            </a:pPr>
            <a:r>
              <a:rPr lang="pl-PL" sz="1600" dirty="0"/>
              <a:t>1.  dokumentacja niezbędna do przygotowania Przedsięwzięcia Inwestycyjnego</a:t>
            </a:r>
          </a:p>
          <a:p>
            <a:pPr marL="152400" indent="0">
              <a:lnSpc>
                <a:spcPct val="150000"/>
              </a:lnSpc>
            </a:pPr>
            <a:r>
              <a:rPr lang="pl-PL" sz="1600" dirty="0"/>
              <a:t>     zakup nieruchomości zabudowanej (wymagany co najmniej jeden wydatek poz. 5) –7))</a:t>
            </a:r>
          </a:p>
          <a:p>
            <a:pPr marL="152400" indent="0">
              <a:lnSpc>
                <a:spcPct val="150000"/>
              </a:lnSpc>
            </a:pPr>
            <a:r>
              <a:rPr lang="pl-PL" sz="1600" dirty="0"/>
              <a:t>     lub niezabudowanej 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2.  nadzór inwestorski i autorski, inżyniera kontraktu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3.  wykonanie robót budowlanych (obligatoryjny dla każdego projektu; nie jest wymagany dla zakupu nieruchomości zabudowanej)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4.  prace wykończeniowe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5.  zakup i montaż wyposażenia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6.  zakup pomocy dydaktycznych</a:t>
            </a:r>
          </a:p>
          <a:p>
            <a:pPr marL="182563" indent="0"/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43160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42500" y="0"/>
            <a:ext cx="8223600" cy="9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pl-PL" b="1" dirty="0"/>
              <a:t>POŻYCZKA PRZEDSZKOLNA</a:t>
            </a:r>
            <a:br>
              <a:rPr lang="pl-PL" b="1" dirty="0"/>
            </a:br>
            <a:r>
              <a:rPr lang="pl-PL" sz="1800" dirty="0"/>
              <a:t>Projekt finansowany ze środków Województwa Pomorskiego</a:t>
            </a:r>
            <a:endParaRPr dirty="0"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233680" y="953100"/>
            <a:ext cx="8454020" cy="4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1600" b="1" dirty="0"/>
              <a:t>Parametry Pożyczki: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1. Wartość: min. 500 000,00 PLN max. 10 000 000,00 PLN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2. Wkład własny w zależności od statusu Inwestora: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    1) jeżeli Inwestorem jest jednostka sektora finansów publicznych – 0%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    2) pozostali Inwestorzy: 10% dla Pożyczki do 3 000 000,00 PLN,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			              20% dla Pożyczki pow. 3 000 000,00 PLN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3. Maksymalny okres spłaty: 15 lat (w tym karencja max. 12 miesięcy)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4. Jedna Pożyczka = jedno Przedsięwzięcie Inwestycyjne realizowane w jednej lokalizacji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5. Jeden Inwestor – max. 3 Pożyczki (jednak nie więcej niż łącznego zaangażowania kapitału do wysokości 15 000 000,00 PLN </a:t>
            </a:r>
          </a:p>
          <a:p>
            <a:endParaRPr lang="pl-PL" sz="1600" dirty="0"/>
          </a:p>
          <a:p>
            <a:pPr marL="152400" indent="0">
              <a:spcBef>
                <a:spcPts val="300"/>
              </a:spcBef>
              <a:spcAft>
                <a:spcPts val="300"/>
              </a:spcAft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60061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42500" y="0"/>
            <a:ext cx="8223600" cy="9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pl-PL" b="1" dirty="0"/>
              <a:t>POŻYCZKA PRZEDSZKOLNA</a:t>
            </a:r>
            <a:br>
              <a:rPr lang="pl-PL" b="1" dirty="0"/>
            </a:br>
            <a:r>
              <a:rPr lang="pl-PL" sz="1800" dirty="0"/>
              <a:t>Projekt finansowany ze środków Województwa Pomorskiego</a:t>
            </a:r>
            <a:endParaRPr dirty="0"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233680" y="872066"/>
            <a:ext cx="8454020" cy="4207933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1600" b="1" dirty="0">
                <a:latin typeface="Fira Sans" panose="020B0503050000020004" pitchFamily="34" charset="0"/>
              </a:rPr>
              <a:t>Warunki finansowe:</a:t>
            </a:r>
          </a:p>
          <a:p>
            <a:pPr marL="0" lvl="0" indent="0">
              <a:lnSpc>
                <a:spcPct val="150000"/>
              </a:lnSpc>
              <a:spcAft>
                <a:spcPts val="600"/>
              </a:spcAft>
            </a:pPr>
            <a:r>
              <a:rPr lang="pl-PL" sz="1600" dirty="0"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Oprocentowanie Pożyczki jest stałe w całym okresie spłaty Pożyczki określone: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na warunkach korzystniejszych niż rynkowe zgodnie z zasadami udzielania pomocy de </a:t>
            </a:r>
            <a:r>
              <a:rPr lang="pl-PL" sz="1600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minimis</a:t>
            </a:r>
            <a:r>
              <a:rPr lang="pl-PL" sz="1600" dirty="0"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, o których mowa w Rozporządzeniu Komisji (UE) nr 1407/2013 z dnia 18 grudnia 2013 r. w sprawie stosowania art. 107 i 108</a:t>
            </a:r>
            <a:r>
              <a:rPr lang="pl-PL" sz="1600" dirty="0">
                <a:latin typeface="Fira Sans" panose="020B0503050000020004" pitchFamily="34" charset="0"/>
                <a:ea typeface="Times New Roman" panose="02020603050405020304" pitchFamily="18" charset="0"/>
              </a:rPr>
              <a:t> </a:t>
            </a:r>
            <a:r>
              <a:rPr lang="pl-PL" sz="1600" dirty="0"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Traktatu o funkcjonowaniu Unii Europejskiej do pomocy de </a:t>
            </a:r>
            <a:r>
              <a:rPr lang="pl-PL" sz="1600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minimis</a:t>
            </a:r>
            <a:r>
              <a:rPr lang="pl-PL" sz="1600" dirty="0"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latin typeface="Fira Sans" panose="020B0503050000020004" pitchFamily="34" charset="0"/>
                <a:ea typeface="Calibri" panose="020F0502020204030204" pitchFamily="34" charset="0"/>
              </a:rPr>
              <a:t>na </a:t>
            </a:r>
            <a:r>
              <a:rPr lang="pl-PL" sz="1600" dirty="0"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warunkach rynkowych, tj. </a:t>
            </a:r>
            <a:r>
              <a:rPr lang="pl-PL" sz="1600" dirty="0">
                <a:effectLst/>
                <a:latin typeface="Fira Sans" panose="020B0503050000020004" pitchFamily="34" charset="0"/>
                <a:ea typeface="Calibri" panose="020F0502020204030204" pitchFamily="34" charset="0"/>
              </a:rPr>
              <a:t>przy zastosowaniu obowiązującej w dniu udzielenia Pożyczki stopy bazowej oraz marży ustalonej w oparciu o Komunikat Komisji Europejskiej w sprawie zmiany metody ustalania stóp referencyjnych i dyskontowych (</a:t>
            </a:r>
            <a:r>
              <a:rPr lang="pl-PL" sz="1600" dirty="0" err="1">
                <a:effectLst/>
                <a:latin typeface="Fira Sans" panose="020B0503050000020004" pitchFamily="34" charset="0"/>
                <a:ea typeface="Calibri" panose="020F0502020204030204" pitchFamily="34" charset="0"/>
              </a:rPr>
              <a:t>Dz.Urz</a:t>
            </a:r>
            <a:r>
              <a:rPr lang="pl-PL" sz="1600" dirty="0">
                <a:effectLst/>
                <a:latin typeface="Fira Sans" panose="020B0503050000020004" pitchFamily="34" charset="0"/>
                <a:ea typeface="Calibri" panose="020F0502020204030204" pitchFamily="34" charset="0"/>
              </a:rPr>
              <a:t>. UE C 14 z 19.01.2008 r. lub komunikatu zastępującego)</a:t>
            </a:r>
          </a:p>
          <a:p>
            <a:r>
              <a:rPr lang="pl-PL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pPr marL="152400" indent="0">
              <a:spcBef>
                <a:spcPts val="300"/>
              </a:spcBef>
              <a:spcAft>
                <a:spcPts val="300"/>
              </a:spcAft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79559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42500" y="0"/>
            <a:ext cx="8223600" cy="9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pl-PL" b="1" dirty="0"/>
              <a:t>POŻYCZKA PRZEDSZKOLNA</a:t>
            </a:r>
            <a:br>
              <a:rPr lang="pl-PL" b="1" dirty="0"/>
            </a:br>
            <a:r>
              <a:rPr lang="pl-PL" sz="1400" dirty="0"/>
              <a:t>Projekt finansowany ze środków Województwa Pomorskiego</a:t>
            </a:r>
            <a:endParaRPr sz="1400" dirty="0"/>
          </a:p>
        </p:txBody>
      </p:sp>
      <p:sp>
        <p:nvSpPr>
          <p:cNvPr id="7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1" y="953100"/>
            <a:ext cx="9143999" cy="41904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pl-PL" sz="1600" b="1" dirty="0"/>
              <a:t>Zabezpieczenie zwrotu Pożyczki: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obligatoryjne: oświadczenie o dobrowolnym poddaniu się egzekucji (w formie aktu notarialnego) w trybie art.777 par. 1 pkt 5 Ustawy z dnia 17 listopada 1964 r. – Kodeks postępowania cywilnego na kwotę stanowiącą co najmniej 120 % kwoty udzielonej Pożyczki oraz pełnomocnictwo do Rachunku Bankowego Pożyczkobiorcy.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inne zaproponowane przez Pożyczkobiorcę i zaakceptowane przez PFR </a:t>
            </a:r>
            <a:br>
              <a:rPr lang="pl-PL" sz="1600" dirty="0"/>
            </a:br>
            <a:r>
              <a:rPr lang="pl-PL" sz="1600" dirty="0"/>
              <a:t>– ustanowione najpóźniej w dniu złożenia pierwszego Wniosku o Wypłatę</a:t>
            </a:r>
          </a:p>
          <a:p>
            <a:pPr>
              <a:lnSpc>
                <a:spcPct val="150000"/>
              </a:lnSpc>
            </a:pPr>
            <a:endParaRPr lang="pl-PL" sz="1600" dirty="0"/>
          </a:p>
          <a:p>
            <a:pPr>
              <a:lnSpc>
                <a:spcPct val="150000"/>
              </a:lnSpc>
            </a:pPr>
            <a:r>
              <a:rPr lang="pl-PL" sz="1600" dirty="0"/>
              <a:t>Decyzja pożyczkowa zostanie wydana w </a:t>
            </a:r>
            <a:r>
              <a:rPr lang="pl-PL" sz="1600" dirty="0">
                <a:solidFill>
                  <a:schemeClr val="tx1"/>
                </a:solidFill>
              </a:rPr>
              <a:t>terminie do 60 dni roboczych od dnia złożenia kompletnego Wniosku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tx1"/>
                </a:solidFill>
              </a:rPr>
              <a:t>Czas na podpisanie Umowy Pożyczki – 3 miesiące</a:t>
            </a:r>
          </a:p>
          <a:p>
            <a:pPr marL="152400" indent="0">
              <a:lnSpc>
                <a:spcPct val="150000"/>
              </a:lnSpc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125159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PFR_PP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662</Words>
  <Application>Microsoft Office PowerPoint</Application>
  <PresentationFormat>Pokaz na ekranie (16:9)</PresentationFormat>
  <Paragraphs>71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Fira Sans SemiBold</vt:lpstr>
      <vt:lpstr>Times New Roman</vt:lpstr>
      <vt:lpstr>Arial</vt:lpstr>
      <vt:lpstr>Fira Sans</vt:lpstr>
      <vt:lpstr>PFR_PP</vt:lpstr>
      <vt:lpstr>   POŻYCZKA PRZEDSZKOLNA</vt:lpstr>
      <vt:lpstr>POŻYCZKA PRZEDSZKOLNA Projekt finansowany ze środków Województwa Pomorskiego</vt:lpstr>
      <vt:lpstr>POŻYCZKA PRZEDSZKOLNA Projekt finansowany ze środków Województwa Pomorskiego</vt:lpstr>
      <vt:lpstr>POŻYCZKA PRZEDSZKOLNA Projekt finansowany ze środków Województwa Pomorskiego</vt:lpstr>
      <vt:lpstr>POŻYCZKA PRZEDSZKOLNA Projekt finansowany ze środków Województwa Pomorskiego</vt:lpstr>
      <vt:lpstr>POŻYCZKA PRZEDSZKOLNA Projekt finansowany ze środków Województwa Pomorskiego</vt:lpstr>
      <vt:lpstr>POŻYCZKA PRZEDSZKOLNA Projekt finansowany ze środków Województwa Pomorskiego</vt:lpstr>
      <vt:lpstr>POŻYCZKA PRZEDSZKOLNA Projekt finansowany ze środków Województwa Pomorskiego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Madgalena Kołodziejczyk</dc:creator>
  <cp:lastModifiedBy>Madgalena Kołodziejczyk</cp:lastModifiedBy>
  <cp:revision>25</cp:revision>
  <dcterms:modified xsi:type="dcterms:W3CDTF">2023-11-21T11:28:33Z</dcterms:modified>
</cp:coreProperties>
</file>