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75" r:id="rId3"/>
    <p:sldId id="297" r:id="rId4"/>
    <p:sldId id="348" r:id="rId5"/>
    <p:sldId id="298" r:id="rId6"/>
    <p:sldId id="319" r:id="rId7"/>
    <p:sldId id="328" r:id="rId8"/>
    <p:sldId id="349" r:id="rId9"/>
    <p:sldId id="310" r:id="rId10"/>
    <p:sldId id="350" r:id="rId11"/>
    <p:sldId id="325" r:id="rId12"/>
    <p:sldId id="302" r:id="rId13"/>
    <p:sldId id="345" r:id="rId14"/>
    <p:sldId id="346" r:id="rId15"/>
    <p:sldId id="342" r:id="rId16"/>
    <p:sldId id="351" r:id="rId17"/>
    <p:sldId id="352" r:id="rId18"/>
    <p:sldId id="353" r:id="rId19"/>
    <p:sldId id="304" r:id="rId20"/>
    <p:sldId id="347" r:id="rId21"/>
    <p:sldId id="337" r:id="rId22"/>
    <p:sldId id="338" r:id="rId23"/>
    <p:sldId id="339" r:id="rId24"/>
    <p:sldId id="340" r:id="rId25"/>
    <p:sldId id="296" r:id="rId26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10" autoAdjust="0"/>
    <p:restoredTop sz="95268" autoAdjust="0"/>
  </p:normalViewPr>
  <p:slideViewPr>
    <p:cSldViewPr showGuides="1">
      <p:cViewPr varScale="1">
        <p:scale>
          <a:sx n="75" d="100"/>
          <a:sy n="75" d="100"/>
        </p:scale>
        <p:origin x="835" y="53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3D4F4439-89C3-4BA7-BDBA-3EFD8DD65D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D81CC63-1EFD-4F23-8F6F-0FF6BC370E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E38C1-F368-4B8E-B47C-7FA529B1D06A}" type="datetimeFigureOut">
              <a:rPr lang="pl-PL" smtClean="0"/>
              <a:t>07.11.2023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611D3D0-4CE3-4E63-ACDB-A3AD3289E7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6797660-37EF-43E9-B911-F5D902A4C0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1CE18-5706-4F65-A887-91DBE246C6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0670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07.11.2023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p.pomorskie.eu/a,69508,w-sprawie-zatwierdzenia-zidentyfikowanego-pakietu-projektow-realizujacych-przedsiewziecie-strategicz.html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Projekt może być realizowany 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od 1 stycznia 2022 roku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przy czym termin realizacji projektu założony we wniosku o dofinansowanie 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musi zakładać jego rozpoczęcie do końca II kwartału 2024 roku oraz zakończyć się maksymalnie do września 2029 roku.</a:t>
            </a:r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69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https://www.bip.pomorskie.eu/a,69508,w-sprawie-zatwierdzenia-zidentyfikowanego-pakietu-projektow-realizujacych-przedsiewziecie-strategicz.html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1255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1200" dirty="0">
                <a:latin typeface="+mn-lt"/>
              </a:rPr>
              <a:t>Projekty skierowane do osób fizycznych muszą obejmować osoby mające miejsce zamieszkania w rozumieniu ustawy z dnia 23 kwietnia 1964 r. Kodeks cywilny lub pracujące albo uczące się na terenie województwa pomorskiego.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9838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Projekty finansowane ze środków EFS+, zakładające sformalizowaną współpracę transnarodową, będą realizowane jedynie w krajowym Programie FERS. Możliwe będzie wspieranie synergii i komplementarności z programem FERS, realizowane na dwa sposoby: aplikowanie o środki finansowe w FERS w charakterze beneficjenta (aplikowanie i realizowanie projektów z konkursów ogłaszanych w FERS) i/lub rozszerzanie projektów standardowych realizowanych w FEP 2021-2027 o komponent współpracy transnarodowej (rozszerzanie projektów ze środków FERS jest przeznaczone dla podmiotów realizujących projekty standardowe, które chcą podnieść ich jakość poprzez wykorzystanie współpracy z partnerem transnarodowym).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848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7411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4822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http://lckziu.pl/wp-content/uploads/2014/09/Zalecenie-Rady-Unii-Europejskiej-w-sprawie-europejskich-ram-jakosci-i-skutecznosci-przygotowania-zawodowego-z-15.03.2018.pdf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10858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http://lckziu.pl/wp-content/uploads/2014/09/Zalecenie-Rady-Unii-Europejskiej-w-sprawie-europejskich-ram-jakosci-i-skutecznosci-przygotowania-zawodowego-z-15.03.2018.pdf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8395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2160DB5-1EAD-4FBD-8F38-C81A13BC86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66614A53-20B3-4B39-A3EF-0C99DA93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843" y="893817"/>
            <a:ext cx="8640381" cy="1080001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Fundusze Europejsk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pic>
        <p:nvPicPr>
          <p:cNvPr id="13" name="Obraz 12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 descr="Fundusze Europejskie&#10;&#10;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689" y="1282667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607082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C8C3AC-0971-4F08-8A44-AAB883D783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Fundusze Europejskie &#10;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+mn-lt"/>
              </a:rPr>
              <a:t>Fundusze Europejskie dla Pomorza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2021-2027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Specyfika projektów w ramach Działania 5.8. Edukacja ogólna i zawodowa </a:t>
            </a:r>
            <a:r>
              <a:rPr lang="pl-PL" sz="2200" dirty="0">
                <a:latin typeface="+mn-lt"/>
              </a:rPr>
              <a:t>(projekty zintegrowane)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8" y="5508028"/>
            <a:ext cx="7920037" cy="433765"/>
          </a:xfrm>
        </p:spPr>
        <p:txBody>
          <a:bodyPr>
            <a:normAutofit fontScale="25000" lnSpcReduction="20000"/>
          </a:bodyPr>
          <a:lstStyle/>
          <a:p>
            <a:r>
              <a:rPr lang="pl-PL" sz="9600" dirty="0">
                <a:latin typeface="+mn-lt"/>
              </a:rPr>
              <a:t>Gdańsk, 8 listopada 2023 roku</a:t>
            </a:r>
          </a:p>
          <a:p>
            <a:endParaRPr lang="pl-PL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051355C6-9B9D-4A99-B610-8ADE343100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908" y="251445"/>
            <a:ext cx="8640381" cy="1475786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ZAWODOWA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– kryteria strategiczne, Obszar C: Wartość dodana projektu, fakultatywne (2 z 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4" y="1835620"/>
            <a:ext cx="9360751" cy="5472609"/>
          </a:xfrm>
        </p:spPr>
        <p:txBody>
          <a:bodyPr>
            <a:normAutofit fontScale="25000" lnSpcReduction="20000"/>
          </a:bodyPr>
          <a:lstStyle/>
          <a:p>
            <a:pPr marL="0" lvl="0" indent="0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pl-PL" sz="8000" b="1" dirty="0">
                <a:latin typeface="+mn-lt"/>
              </a:rPr>
              <a:t>3. Inteligentne Specjalizacje Pomorza </a:t>
            </a:r>
          </a:p>
          <a:p>
            <a:pPr marL="0" lvl="0" indent="0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pl-PL" sz="7200" b="1" dirty="0">
                <a:latin typeface="+mn-lt"/>
              </a:rPr>
              <a:t>Ocenie podlega</a:t>
            </a:r>
            <a:r>
              <a:rPr lang="pl-PL" sz="7200" dirty="0">
                <a:latin typeface="+mn-lt"/>
              </a:rPr>
              <a:t> skala wpisywania się projektu w obszary Inteligentnych Specjalizacji Pomorza</a:t>
            </a:r>
            <a:r>
              <a:rPr lang="pl-PL" sz="7200" i="1" dirty="0">
                <a:latin typeface="+mn-lt"/>
              </a:rPr>
              <a:t>,</a:t>
            </a:r>
            <a:r>
              <a:rPr lang="pl-PL" sz="7200" dirty="0">
                <a:latin typeface="+mn-lt"/>
              </a:rPr>
              <a:t> tj.: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pl-PL" sz="7200" dirty="0">
                <a:latin typeface="+mn-lt"/>
              </a:rPr>
              <a:t> obszar: </a:t>
            </a:r>
            <a:r>
              <a:rPr lang="pl-PL" sz="7200" b="1" dirty="0">
                <a:latin typeface="+mn-lt"/>
              </a:rPr>
              <a:t>transport, logistyka i magazynowanie </a:t>
            </a:r>
            <a:r>
              <a:rPr lang="pl-PL" sz="7200" dirty="0">
                <a:latin typeface="+mn-lt"/>
              </a:rPr>
              <a:t>(ISP 1), w tym: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pl-PL" sz="7200" dirty="0">
                <a:latin typeface="+mn-lt"/>
              </a:rPr>
              <a:t>sektor: transport i spedycja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pl-PL" sz="7200" dirty="0">
                <a:latin typeface="+mn-lt"/>
              </a:rPr>
              <a:t>sektor: logistyka i magazynowanie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pl-PL" sz="7200" dirty="0">
                <a:latin typeface="+mn-lt"/>
              </a:rPr>
              <a:t>obszar: </a:t>
            </a:r>
            <a:r>
              <a:rPr lang="pl-PL" sz="7200" b="1" dirty="0">
                <a:latin typeface="+mn-lt"/>
              </a:rPr>
              <a:t>nowoczesne technologie w produkcji i usługach</a:t>
            </a:r>
            <a:r>
              <a:rPr lang="pl-PL" sz="7200" dirty="0">
                <a:latin typeface="+mn-lt"/>
              </a:rPr>
              <a:t> (ISP 2), w tym: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pl-PL" sz="7200" dirty="0">
                <a:latin typeface="+mn-lt"/>
              </a:rPr>
              <a:t>sektor: robotyka i automatyka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pl-PL" sz="7200" dirty="0">
                <a:latin typeface="+mn-lt"/>
              </a:rPr>
              <a:t>sektor: programowanie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pl-PL" sz="7200" dirty="0">
                <a:latin typeface="+mn-lt"/>
              </a:rPr>
              <a:t>obszar: </a:t>
            </a:r>
            <a:r>
              <a:rPr lang="pl-PL" sz="7200" b="1" dirty="0">
                <a:latin typeface="+mn-lt"/>
              </a:rPr>
              <a:t>energetyka </a:t>
            </a:r>
            <a:r>
              <a:rPr lang="pl-PL" sz="7200" dirty="0">
                <a:latin typeface="+mn-lt"/>
              </a:rPr>
              <a:t>(ISP 3), w tym: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pl-PL" sz="7200" dirty="0">
                <a:latin typeface="+mn-lt"/>
              </a:rPr>
              <a:t>sektor: morska energetyka wiatrowa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pl-PL" sz="7200" dirty="0">
                <a:latin typeface="+mn-lt"/>
              </a:rPr>
              <a:t>sektor: energetyka jądrowa/atomowa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pl-PL" sz="7200" dirty="0">
                <a:latin typeface="+mn-lt"/>
              </a:rPr>
              <a:t>sektor: energetyka gazowa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pl-PL" sz="7200" dirty="0">
                <a:latin typeface="+mn-lt"/>
              </a:rPr>
              <a:t>sektor: energetyka wodorowa, 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pl-PL" sz="7200" dirty="0">
                <a:latin typeface="+mn-lt"/>
              </a:rPr>
              <a:t>obszar: </a:t>
            </a:r>
            <a:r>
              <a:rPr lang="pl-PL" sz="7200" b="1" dirty="0">
                <a:latin typeface="+mn-lt"/>
              </a:rPr>
              <a:t>zdrowie i srebrna gospodarka </a:t>
            </a:r>
            <a:r>
              <a:rPr lang="pl-PL" sz="7200" dirty="0">
                <a:latin typeface="+mn-lt"/>
              </a:rPr>
              <a:t>(ISP 4).</a:t>
            </a:r>
          </a:p>
          <a:p>
            <a:pPr marL="1007943" lvl="2" indent="0">
              <a:lnSpc>
                <a:spcPct val="120000"/>
              </a:lnSpc>
              <a:spcBef>
                <a:spcPts val="600"/>
              </a:spcBef>
              <a:buNone/>
            </a:pPr>
            <a:endParaRPr lang="pl-PL" sz="5600" dirty="0">
              <a:latin typeface="+mn-lt"/>
            </a:endParaRPr>
          </a:p>
          <a:p>
            <a:pPr marL="1007943" lvl="2" indent="0">
              <a:lnSpc>
                <a:spcPct val="120000"/>
              </a:lnSpc>
              <a:spcBef>
                <a:spcPts val="600"/>
              </a:spcBef>
              <a:buNone/>
            </a:pPr>
            <a:endParaRPr lang="pl-PL" sz="1600" dirty="0">
              <a:latin typeface="+mn-lt"/>
            </a:endParaRPr>
          </a:p>
          <a:p>
            <a:pPr marL="0" lvl="0" indent="0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None/>
            </a:pPr>
            <a:endParaRPr lang="pl-PL" dirty="0">
              <a:latin typeface="+mn-lt"/>
            </a:endParaRPr>
          </a:p>
          <a:p>
            <a:pPr marL="0" lvl="0" indent="0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pl-PL" dirty="0">
                <a:latin typeface="+mn-lt"/>
              </a:rPr>
              <a:t>	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47CEF3F-DD5E-4E37-B014-4B416A207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23382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181" y="251445"/>
            <a:ext cx="8640381" cy="1368153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ZAWODOWA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– kryteria strategiczne, Obszar D: Specyficzne ukierunkowanie projektu, fakultatywne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835621"/>
            <a:ext cx="8640382" cy="4536504"/>
          </a:xfrm>
        </p:spPr>
        <p:txBody>
          <a:bodyPr>
            <a:noAutofit/>
          </a:bodyPr>
          <a:lstStyle/>
          <a:p>
            <a:pPr marL="0" lv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pl-PL" sz="2000" b="1" dirty="0">
                <a:latin typeface="+mn-lt"/>
              </a:rPr>
              <a:t>1. Wykorzystanie zasobów lub modeli wypracowanych na poziomie centralnym</a:t>
            </a:r>
          </a:p>
          <a:p>
            <a:pPr marL="0" lv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pl-PL" sz="2000" b="1" dirty="0">
                <a:latin typeface="+mn-lt"/>
              </a:rPr>
              <a:t>Ocenie podlega </a:t>
            </a:r>
            <a:r>
              <a:rPr lang="pl-PL" sz="2000" dirty="0">
                <a:latin typeface="+mn-lt"/>
              </a:rPr>
              <a:t>czy w  ramach projektu zostaną wykorzystane zasoby dostępne na ZPE lub zostaną wdrożone poniższe modele wypracowane w ramach PO WER (adekwatnie do zakresu wsparcia):</a:t>
            </a:r>
          </a:p>
          <a:p>
            <a:pPr marL="446088" indent="-25082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„Przestrzeń Dostępnej Szkoły”;</a:t>
            </a:r>
          </a:p>
          <a:p>
            <a:pPr marL="446088" indent="-250825"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„Szkoły ćwiczeń”; </a:t>
            </a:r>
          </a:p>
          <a:p>
            <a:pPr marL="446088" indent="-250825"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„Asystent ucznia o specjalnych potrzebach edukacyjnych”;</a:t>
            </a:r>
          </a:p>
          <a:p>
            <a:pPr marL="446088" indent="-250825"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w zakresie doradztwa zawodowego;</a:t>
            </a:r>
          </a:p>
          <a:p>
            <a:pPr marL="446088" indent="-250825"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rozwiązania w zakresie kształcenia zawodowego, w tym realizacji staży zawodowych.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03C830E6-9B01-42BB-A9F4-6CE0D6ED6F1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2955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14" y="35983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ZAWODOWA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uwarunkowania realizacji wsparcia (1 z 6)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9171" y="1547589"/>
            <a:ext cx="8640382" cy="446449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l-PL" sz="2200" dirty="0">
                <a:latin typeface="+mn-lt"/>
              </a:rPr>
              <a:t>W ramach konkursu przewidziano do realizacji </a:t>
            </a:r>
            <a:r>
              <a:rPr lang="pl-PL" sz="2200" b="1" dirty="0">
                <a:latin typeface="+mn-lt"/>
              </a:rPr>
              <a:t>projekty zintegrowane</a:t>
            </a:r>
            <a:r>
              <a:rPr lang="pl-PL" sz="2200" dirty="0">
                <a:latin typeface="+mn-lt"/>
              </a:rPr>
              <a:t> z projektami w ramach Działania 6.2. Infrastruktura edukacji włączającej i zawodowej (EFRR), przy czym działania realizowane ze środków EFS+ mają nadrzędny charakter [I] w stosunku do interwencji prowadzonej w ww. zakresie w Działaniu 6.2. [II]. </a:t>
            </a:r>
          </a:p>
          <a:p>
            <a:pPr marL="0" indent="0">
              <a:lnSpc>
                <a:spcPct val="100000"/>
              </a:lnSpc>
              <a:buNone/>
            </a:pPr>
            <a:endParaRPr lang="pl-PL" sz="2200" dirty="0">
              <a:latin typeface="+mn-lt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l-PL" sz="2200" dirty="0">
                <a:latin typeface="+mn-lt"/>
              </a:rPr>
              <a:t>Placówki, które w ramach swoich działań prowadzą do segregacji lub utrzymania segregacji jakiejkolwiek grupy </a:t>
            </a:r>
            <a:r>
              <a:rPr lang="pl-PL" sz="2200" dirty="0" err="1">
                <a:latin typeface="+mn-lt"/>
              </a:rPr>
              <a:t>defaworyzowanej</a:t>
            </a:r>
            <a:r>
              <a:rPr lang="pl-PL" sz="2200" dirty="0">
                <a:latin typeface="+mn-lt"/>
              </a:rPr>
              <a:t> i/lub zagrożonej wykluczeniem społecznym, nie będą wspierane w zakresie infrastruktury i wyposażenia. </a:t>
            </a:r>
          </a:p>
          <a:p>
            <a:pPr marL="0" indent="0">
              <a:lnSpc>
                <a:spcPct val="100000"/>
              </a:lnSpc>
              <a:buNone/>
            </a:pPr>
            <a:endParaRPr lang="pl-PL" sz="24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ED3ED528-A871-4382-B5FE-8E90A60160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100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14" y="35983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ZAWODOWA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uwarunkowania realizacji wsparcia (2 z 6)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8196" y="1459233"/>
            <a:ext cx="8640382" cy="5560964"/>
          </a:xfrm>
        </p:spPr>
        <p:txBody>
          <a:bodyPr>
            <a:noAutofit/>
          </a:bodyPr>
          <a:lstStyle/>
          <a:p>
            <a:pPr marL="0" indent="0">
              <a:lnSpc>
                <a:spcPts val="2500"/>
              </a:lnSpc>
              <a:buNone/>
            </a:pPr>
            <a:r>
              <a:rPr lang="pl-PL" sz="2000" dirty="0">
                <a:latin typeface="+mn-lt"/>
              </a:rPr>
              <a:t>Wsparcie szkolnictwa zawodowego powinno obejmować m.in.: </a:t>
            </a:r>
          </a:p>
          <a:p>
            <a:pPr marL="623888" lvl="1" indent="-447675">
              <a:lnSpc>
                <a:spcPts val="2500"/>
              </a:lnSpc>
            </a:pPr>
            <a:r>
              <a:rPr lang="pl-PL" sz="2000" dirty="0">
                <a:latin typeface="+mn-lt"/>
              </a:rPr>
              <a:t>dostosowywanie kierunków kształcenia do potrzeb rynku pracy, uwzględniających branże kluczowe dla gospodarki regionu;</a:t>
            </a:r>
          </a:p>
          <a:p>
            <a:pPr marL="623888" lvl="1" indent="-447675">
              <a:lnSpc>
                <a:spcPts val="2500"/>
              </a:lnSpc>
            </a:pPr>
            <a:r>
              <a:rPr lang="pl-PL" sz="2000" dirty="0">
                <a:latin typeface="+mn-lt"/>
              </a:rPr>
              <a:t>wsparcie uczniów w nabywaniu dodatkowych kwalifikacji i umiejętności zawodowych;</a:t>
            </a:r>
          </a:p>
          <a:p>
            <a:pPr marL="623888" lvl="1" indent="-447675">
              <a:lnSpc>
                <a:spcPts val="2500"/>
              </a:lnSpc>
            </a:pPr>
            <a:r>
              <a:rPr lang="pl-PL" sz="2000" dirty="0">
                <a:latin typeface="+mn-lt"/>
              </a:rPr>
              <a:t>uruchamianie dodatkowych zajęć rozwijających kompetencje kluczowe uczniów, w szczególności tzw. kompetencje „miękkie” oraz kompetencje niezbędne w stosowaniu nowoczesnych technologii, w tym istotne dla wdrażania Przemysłu 4.0;</a:t>
            </a:r>
          </a:p>
          <a:p>
            <a:pPr marL="623888" lvl="1" indent="-447675">
              <a:lnSpc>
                <a:spcPts val="2500"/>
              </a:lnSpc>
            </a:pPr>
            <a:r>
              <a:rPr lang="pl-PL" sz="2000" dirty="0">
                <a:latin typeface="+mn-lt"/>
              </a:rPr>
              <a:t>wsparcie uczniów w zakresie doradztwa zawodowego;</a:t>
            </a:r>
          </a:p>
          <a:p>
            <a:pPr marL="623888" lvl="1" indent="-447675">
              <a:lnSpc>
                <a:spcPts val="2500"/>
              </a:lnSpc>
            </a:pPr>
            <a:r>
              <a:rPr lang="pl-PL" sz="2000" dirty="0">
                <a:latin typeface="+mn-lt"/>
              </a:rPr>
              <a:t>stosowanie nowoczesnych symulatorów w praktycznej nauce zawodu;</a:t>
            </a:r>
          </a:p>
          <a:p>
            <a:pPr marL="623888" lvl="1" indent="-447675">
              <a:lnSpc>
                <a:spcPts val="2500"/>
              </a:lnSpc>
            </a:pPr>
            <a:r>
              <a:rPr lang="pl-PL" sz="2000" dirty="0">
                <a:latin typeface="+mn-lt"/>
              </a:rPr>
              <a:t>doskonalenie kompetencji nauczycieli przedmiotów zawodowych/instruktorów praktycznej nauki zawodu;</a:t>
            </a:r>
          </a:p>
          <a:p>
            <a:pPr marL="623888" lvl="1" indent="-447675">
              <a:lnSpc>
                <a:spcPts val="2500"/>
              </a:lnSpc>
            </a:pPr>
            <a:r>
              <a:rPr lang="pl-PL" sz="2000" dirty="0">
                <a:latin typeface="+mn-lt"/>
              </a:rPr>
              <a:t>promocję szkolnictwa zawodowego poprzez budowę pozytywnego wizerunku szkół zawodowych wśród mieszkańców Pomorza, w szczególności wśród uczniów szkół podstawowych i ich rodziców.</a:t>
            </a:r>
          </a:p>
          <a:p>
            <a:pPr>
              <a:lnSpc>
                <a:spcPts val="2500"/>
              </a:lnSpc>
              <a:buFont typeface="Arial" panose="020B0604020202020204" pitchFamily="34" charset="0"/>
              <a:buChar char="•"/>
            </a:pPr>
            <a:endParaRPr lang="pl-PL" sz="20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0DD93DB7-2E93-4068-B378-93C8E9117F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4019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14" y="35983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ZAWODOWA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uwarunkowania realizacji wsparcia (3 z 6)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14" y="1436993"/>
            <a:ext cx="8640382" cy="5511195"/>
          </a:xfrm>
        </p:spPr>
        <p:txBody>
          <a:bodyPr>
            <a:normAutofit/>
          </a:bodyPr>
          <a:lstStyle/>
          <a:p>
            <a:pPr marL="0" indent="0">
              <a:lnSpc>
                <a:spcPts val="2500"/>
              </a:lnSpc>
              <a:buNone/>
            </a:pPr>
            <a:r>
              <a:rPr lang="pl-PL" sz="2200" dirty="0">
                <a:latin typeface="+mn-lt"/>
              </a:rPr>
              <a:t>Wszystkie działania przewidziane w projekcie powinny być realizowane we współpracy z pracodawcami lub ich organizacjami, w szczególności:</a:t>
            </a:r>
          </a:p>
          <a:p>
            <a:pPr marL="717550" lvl="1" indent="-447675">
              <a:lnSpc>
                <a:spcPts val="2500"/>
              </a:lnSpc>
            </a:pPr>
            <a:r>
              <a:rPr lang="pl-PL" sz="2200" dirty="0">
                <a:latin typeface="+mn-lt"/>
              </a:rPr>
              <a:t>organizacja staży i praktyk dla uczniów oraz nauczycieli przedmiotów zawodowych, doskonalenie kompetencji kadry kierowniczej szkół zawodowych, tworzenie programów nauczania i tworzenia klas patronackich, udział w doradztwie zawodowym oraz nowe rozwiązania organizacyjne w szkole (pracodawca jako </a:t>
            </a:r>
            <a:r>
              <a:rPr lang="pl-PL" sz="2200" dirty="0" err="1">
                <a:latin typeface="+mn-lt"/>
              </a:rPr>
              <a:t>coach</a:t>
            </a:r>
            <a:r>
              <a:rPr lang="pl-PL" sz="2200" dirty="0">
                <a:latin typeface="+mn-lt"/>
              </a:rPr>
              <a:t>, mentor);</a:t>
            </a:r>
          </a:p>
          <a:p>
            <a:pPr marL="717550" lvl="1" indent="-447675">
              <a:lnSpc>
                <a:spcPts val="2500"/>
              </a:lnSpc>
            </a:pPr>
            <a:r>
              <a:rPr lang="pl-PL" sz="2200" dirty="0">
                <a:latin typeface="+mn-lt"/>
              </a:rPr>
              <a:t>nawiązywanie współpracy organów prowadzących szkoły zawodowe </a:t>
            </a:r>
            <a:br>
              <a:rPr lang="pl-PL" sz="2200" dirty="0">
                <a:latin typeface="+mn-lt"/>
              </a:rPr>
            </a:br>
            <a:r>
              <a:rPr lang="pl-PL" sz="2200" dirty="0">
                <a:latin typeface="+mn-lt"/>
              </a:rPr>
              <a:t>z pracodawcami w zakresie umożliwienia pracownikom firm prowadzenia zajęć praktycznych w szkołach;</a:t>
            </a:r>
          </a:p>
          <a:p>
            <a:pPr marL="717550" lvl="1" indent="-447675">
              <a:lnSpc>
                <a:spcPts val="2500"/>
              </a:lnSpc>
            </a:pPr>
            <a:r>
              <a:rPr lang="pl-PL" sz="2200" dirty="0">
                <a:latin typeface="+mn-lt"/>
              </a:rPr>
              <a:t>współdziałanie w zakresie podnoszenia kompetencji nauczycieli tych szkół.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7535464F-DA01-4C32-952C-A7169F03BF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7901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0FCA42-2807-406A-8C0E-F28A583B7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478"/>
            <a:ext cx="8640381" cy="1080119"/>
          </a:xfrm>
        </p:spPr>
        <p:txBody>
          <a:bodyPr/>
          <a:lstStyle/>
          <a:p>
            <a:r>
              <a:rPr lang="pl-PL" dirty="0">
                <a:latin typeface="+mn-lt"/>
              </a:rPr>
              <a:t>EDUKACJA ZAWODOWA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uwarunkowania realizacji wsparcia (4 z 6)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B58C30-613C-4427-9CAF-32B64452C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417" y="1763613"/>
            <a:ext cx="8640382" cy="5040560"/>
          </a:xfrm>
        </p:spPr>
        <p:txBody>
          <a:bodyPr>
            <a:noAutofit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pl-PL" sz="2200" dirty="0">
                <a:latin typeface="+mn-lt"/>
              </a:rPr>
              <a:t>Realizacja </a:t>
            </a:r>
            <a:r>
              <a:rPr lang="pl-PL" sz="2200" b="1" dirty="0">
                <a:latin typeface="+mn-lt"/>
              </a:rPr>
              <a:t>staży uczniowskich </a:t>
            </a:r>
            <a:r>
              <a:rPr lang="pl-PL" sz="2200" dirty="0">
                <a:latin typeface="+mn-lt"/>
              </a:rPr>
              <a:t>realizowane będą dla uczniów technikum i szkoły branżowej I stopnia w rozumieniu ustawy z dnia 14 grudnia 2016 r. – Prawo oświatowe.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pl-PL" sz="2200" dirty="0">
                <a:latin typeface="+mn-lt"/>
              </a:rPr>
              <a:t>Staże uczniowskie dla </a:t>
            </a:r>
            <a:r>
              <a:rPr lang="pl-PL" sz="2200" b="1" dirty="0">
                <a:latin typeface="+mn-lt"/>
              </a:rPr>
              <a:t>co najmniej 36% </a:t>
            </a:r>
            <a:r>
              <a:rPr lang="pl-PL" sz="2200" dirty="0">
                <a:latin typeface="+mn-lt"/>
              </a:rPr>
              <a:t>uczniów objętych wsparciem w projekcie rozliczane będą z wykorzystaniem </a:t>
            </a:r>
            <a:r>
              <a:rPr lang="pl-PL" sz="2200" b="1" dirty="0">
                <a:latin typeface="+mn-lt"/>
              </a:rPr>
              <a:t>stawki jednostkowej </a:t>
            </a:r>
            <a:r>
              <a:rPr lang="pl-PL" sz="2200" dirty="0">
                <a:latin typeface="+mn-lt"/>
              </a:rPr>
              <a:t>opisanej w Wytycznych dotyczących realizacji projektów z udziałem środków Europejskiego Funduszu Społecznego Plus w regionalnych programach na lata 2021 - 2027.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pl-PL" sz="2200" dirty="0">
                <a:latin typeface="+mn-lt"/>
              </a:rPr>
              <a:t>Staż uczniowski będzie realizowany w ramach projektów EFS+ </a:t>
            </a:r>
            <a:r>
              <a:rPr lang="pl-PL" sz="2200" b="1" dirty="0">
                <a:latin typeface="+mn-lt"/>
              </a:rPr>
              <a:t>w wymiarze co najmniej 40 godzin.</a:t>
            </a:r>
            <a:r>
              <a:rPr lang="pl-PL" sz="2200" dirty="0">
                <a:latin typeface="+mn-lt"/>
              </a:rPr>
              <a:t> Dobowy, tygodniowy i łączny wymiar czasu odbywania stażu uczniowskiego szczegółowo zostanie określony w umowie stażowej.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72CA761-175E-4B1D-9A5D-F80F720DF6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57565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0FCA42-2807-406A-8C0E-F28A583B7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478"/>
            <a:ext cx="8640381" cy="1080119"/>
          </a:xfrm>
        </p:spPr>
        <p:txBody>
          <a:bodyPr/>
          <a:lstStyle/>
          <a:p>
            <a:r>
              <a:rPr lang="pl-PL" dirty="0">
                <a:latin typeface="+mn-lt"/>
              </a:rPr>
              <a:t>EDUKACJA ZAWODOWA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uwarunkowania realizacji wsparcia (5 z 6)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B58C30-613C-4427-9CAF-32B64452C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194" y="1691605"/>
            <a:ext cx="8735200" cy="511256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2200" b="1" dirty="0">
                <a:latin typeface="+mn-lt"/>
              </a:rPr>
              <a:t>Staże lub praktyki zawodowe inne niż staże uczniowskie</a:t>
            </a:r>
            <a:r>
              <a:rPr lang="pl-PL" sz="2200" dirty="0">
                <a:latin typeface="+mn-lt"/>
              </a:rPr>
              <a:t>, realizowane są </a:t>
            </a:r>
            <a:br>
              <a:rPr lang="pl-PL" sz="2200" dirty="0">
                <a:latin typeface="+mn-lt"/>
              </a:rPr>
            </a:br>
            <a:r>
              <a:rPr lang="pl-PL" sz="2200" dirty="0">
                <a:latin typeface="+mn-lt"/>
              </a:rPr>
              <a:t>z zachowaniem standardów jakości, zdefiniowanych w zaleceniu Rady z dnia </a:t>
            </a:r>
            <a:br>
              <a:rPr lang="pl-PL" sz="2200" dirty="0">
                <a:latin typeface="+mn-lt"/>
              </a:rPr>
            </a:br>
            <a:r>
              <a:rPr lang="pl-PL" sz="2200" dirty="0">
                <a:latin typeface="+mn-lt"/>
              </a:rPr>
              <a:t>15 marca 2018 r. w sprawie europejskich ram jakości i skuteczności przygotowania zawodowego - część dotycząca „Kryteria dotyczące warunków uczenia się i warunków pracy”, tak aby ułatwiały uzyskanie doświadczenia i nabywania umiejętności praktycznych niezbędnych do wykonywania pracy w zawodzie i rozliczane są po faktycznie poniesionych kosztach. </a:t>
            </a:r>
          </a:p>
          <a:p>
            <a:pPr marL="0" lvl="0" indent="0">
              <a:buNone/>
            </a:pPr>
            <a:endParaRPr lang="pl-PL" sz="2200" dirty="0">
              <a:latin typeface="+mn-lt"/>
            </a:endParaRPr>
          </a:p>
          <a:p>
            <a:pPr marL="0" lvl="0" indent="0">
              <a:buNone/>
            </a:pPr>
            <a:r>
              <a:rPr lang="pl-PL" sz="2200" dirty="0">
                <a:latin typeface="+mn-lt"/>
              </a:rPr>
              <a:t>Staże lub praktyki zawodowe, o których mowa powyżej, nie mogą być kierowane do uczniów technikum i uczniów branżowej szkoły I stopnia niebędących młodocianymi pracownikami.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43AC404-951E-4DE0-831A-13746A7468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57462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0FCA42-2807-406A-8C0E-F28A583B7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478"/>
            <a:ext cx="8640381" cy="1080119"/>
          </a:xfrm>
        </p:spPr>
        <p:txBody>
          <a:bodyPr/>
          <a:lstStyle/>
          <a:p>
            <a:r>
              <a:rPr lang="pl-PL" dirty="0">
                <a:latin typeface="+mn-lt"/>
              </a:rPr>
              <a:t>EDUKACJA ZAWODOWA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uwarunkowania realizacji wsparcia (6 z 6)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B58C30-613C-4427-9CAF-32B64452C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194" y="1691605"/>
            <a:ext cx="8640382" cy="532823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2200" dirty="0">
                <a:latin typeface="+mn-lt"/>
              </a:rPr>
              <a:t>W przypadku realizacji w projekcie </a:t>
            </a:r>
            <a:r>
              <a:rPr lang="pl-PL" sz="2200" b="1" dirty="0">
                <a:latin typeface="+mn-lt"/>
              </a:rPr>
              <a:t>kwalifikacyjnych kursów zawodowych lub innych form pozaszkolnych skierowanych do osób dorosłych </a:t>
            </a:r>
            <a:r>
              <a:rPr lang="pl-PL" sz="2200" dirty="0">
                <a:latin typeface="+mn-lt"/>
              </a:rPr>
              <a:t>(niebędących uczniami lub nauczycielami) powinny one wynikać bezpośrednio z potrzeb lokalnego/regionalnego rynku i są realizowane tylko jeżeli nie ma możliwości ich realizacji w ramach podmiotowego systemu finansowania w Działaniu 5.9. Kształcenie ustawiczne. </a:t>
            </a:r>
          </a:p>
          <a:p>
            <a:pPr marL="0" lvl="0" indent="0">
              <a:buNone/>
            </a:pPr>
            <a:r>
              <a:rPr lang="pl-PL" sz="2200" dirty="0">
                <a:latin typeface="+mn-lt"/>
              </a:rPr>
              <a:t>Ponadto kierowane są one w pierwszej kolejności </a:t>
            </a:r>
            <a:r>
              <a:rPr lang="pl-PL" sz="2200" b="1" dirty="0">
                <a:latin typeface="+mn-lt"/>
              </a:rPr>
              <a:t>do osób z grup w niekorzystnej sytuacji. </a:t>
            </a:r>
            <a:r>
              <a:rPr lang="pl-PL" sz="2200" dirty="0">
                <a:latin typeface="+mn-lt"/>
              </a:rPr>
              <a:t>Uczestnicy takich form kształcenia, przed ich rozpoczęciem powinny otrzymać wsparcie doradcze, uwzględniające analizę ich potrzeb rozwojowych, np. przy wykorzystaniu modelu Bilansu Kompetencji, a także będą zachęcani do założenia „Mojego portfolio” lub konta na </a:t>
            </a:r>
            <a:r>
              <a:rPr lang="pl-PL" sz="2200" dirty="0" err="1">
                <a:latin typeface="+mn-lt"/>
              </a:rPr>
              <a:t>Europass</a:t>
            </a:r>
            <a:r>
              <a:rPr lang="pl-PL" sz="2200" dirty="0">
                <a:latin typeface="+mn-lt"/>
              </a:rPr>
              <a:t> w celu dokumentowania i gromadzenia informacji na temat posiadanych umiejętności, kompetencji </a:t>
            </a:r>
            <a:br>
              <a:rPr lang="pl-PL" sz="2200" dirty="0">
                <a:latin typeface="+mn-lt"/>
              </a:rPr>
            </a:br>
            <a:r>
              <a:rPr lang="pl-PL" sz="2200" dirty="0">
                <a:latin typeface="+mn-lt"/>
              </a:rPr>
              <a:t>i kwalifikacji.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908297A-C8A0-4701-BFC6-6C0ECBAA53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2133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562" y="323453"/>
            <a:ext cx="8640381" cy="1368152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ZAWODOWA</a:t>
            </a:r>
            <a:br>
              <a:rPr lang="pl-PL" dirty="0">
                <a:latin typeface="+mn-lt"/>
              </a:rPr>
            </a:br>
            <a:r>
              <a:rPr lang="pl-PL" dirty="0"/>
              <a:t>- </a:t>
            </a:r>
            <a:r>
              <a:rPr lang="pl-PL" dirty="0">
                <a:latin typeface="+mn-lt"/>
              </a:rPr>
              <a:t>nauczyciele kształcenia zawodowego i instruktorzy praktycznej nauki zawodu (1 z 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1562" y="1875072"/>
            <a:ext cx="8640382" cy="514476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200" dirty="0">
                <a:latin typeface="+mn-lt"/>
              </a:rPr>
              <a:t>Zakres doskonalenia i dokształcania nauczycieli kształcenia zawodowego, </a:t>
            </a:r>
            <a:br>
              <a:rPr lang="pl-PL" sz="2200" dirty="0">
                <a:latin typeface="+mn-lt"/>
              </a:rPr>
            </a:br>
            <a:r>
              <a:rPr lang="pl-PL" sz="2200" dirty="0">
                <a:latin typeface="+mn-lt"/>
              </a:rPr>
              <a:t>tj. nauczycieli prowadzących zajęcia edukacyjne w zakresie kształcenia zawodowego, powinien wynikać ze </a:t>
            </a:r>
            <a:r>
              <a:rPr lang="pl-PL" sz="2200" b="1" dirty="0">
                <a:latin typeface="+mn-lt"/>
              </a:rPr>
              <a:t>zdiagnozowanych potrzeb szkoły zgodnych z potrzebami rynku pracy</a:t>
            </a:r>
            <a:r>
              <a:rPr lang="pl-PL" sz="2200" dirty="0">
                <a:latin typeface="+mn-lt"/>
              </a:rPr>
              <a:t>. </a:t>
            </a:r>
          </a:p>
          <a:p>
            <a:pPr marL="0" lvl="0" indent="0">
              <a:buNone/>
            </a:pPr>
            <a:r>
              <a:rPr lang="pl-PL" sz="2200" dirty="0">
                <a:latin typeface="+mn-lt"/>
              </a:rPr>
              <a:t>Nauczyciele </a:t>
            </a:r>
            <a:r>
              <a:rPr lang="pl-PL" sz="2200">
                <a:latin typeface="+mn-lt"/>
              </a:rPr>
              <a:t>kształcenia zawodowego </a:t>
            </a:r>
            <a:r>
              <a:rPr lang="pl-PL" sz="2200" dirty="0">
                <a:latin typeface="+mn-lt"/>
              </a:rPr>
              <a:t>w ramach projektów EFS+ mogą otrzymać </a:t>
            </a:r>
            <a:r>
              <a:rPr lang="pl-PL" sz="2200" b="1" dirty="0">
                <a:latin typeface="+mn-lt"/>
              </a:rPr>
              <a:t>stypendium stażowe </a:t>
            </a:r>
            <a:r>
              <a:rPr lang="pl-PL" sz="2200" dirty="0">
                <a:latin typeface="+mn-lt"/>
              </a:rPr>
              <a:t>na odbycie stażu organizowanego przez podmiot zewnętrzny (inny niż szkoła, w której jest zatrudniony) pod warunkiem, iż staż ten odbywać się będzie w czasie urlopu (np. ferii/wakacji). Stypendium stażowe powinno być wypłacone zgodnie z faktycznie poniesionymi kosztami, w wymiarze zgodnym z zapotrzebowaniem szkoły. </a:t>
            </a:r>
          </a:p>
          <a:p>
            <a:pPr marL="0" lvl="0" indent="0">
              <a:buNone/>
            </a:pPr>
            <a:r>
              <a:rPr lang="pl-PL" sz="2200" dirty="0">
                <a:latin typeface="+mn-lt"/>
              </a:rPr>
              <a:t>W przypadku specjalistów z rynku pracy zatrudnionych na umowę cywilnoprawną (niebędących nauczycielami) nie jest możliwe doskonalenie lub dokształcanie ze środków EFS+.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59803ADF-4F7C-46A4-A7A0-C86D5C86D5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697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562" y="323453"/>
            <a:ext cx="8640381" cy="1368152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ZAWODOWA</a:t>
            </a:r>
            <a:br>
              <a:rPr lang="pl-PL" dirty="0">
                <a:latin typeface="+mn-lt"/>
              </a:rPr>
            </a:br>
            <a:r>
              <a:rPr lang="pl-PL" dirty="0"/>
              <a:t>- </a:t>
            </a:r>
            <a:r>
              <a:rPr lang="pl-PL" dirty="0">
                <a:latin typeface="+mn-lt"/>
              </a:rPr>
              <a:t>nauczyciele kształcenia zawodowego i instruktorzy praktycznej nauki zawodu (2 z 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2051645"/>
            <a:ext cx="8640382" cy="468052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2200" dirty="0">
                <a:latin typeface="+mn-lt"/>
              </a:rPr>
              <a:t>Wsparcie w obszarze doskonalenia zawodowego nauczycieli/przedstawicieli kadry  szkół i placówek oświaty może odbywać się w szczególności poprzez: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200" dirty="0">
                <a:latin typeface="+mn-lt"/>
              </a:rPr>
              <a:t>kursy i szkolenia doskonalące;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200" dirty="0">
                <a:latin typeface="+mn-lt"/>
              </a:rPr>
              <a:t>studia podyplomowe;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200" dirty="0">
                <a:latin typeface="+mn-lt"/>
              </a:rPr>
              <a:t>staże i praktyki;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200" dirty="0">
                <a:latin typeface="+mn-lt"/>
              </a:rPr>
              <a:t>sieci współpracy i samokształcenia nauczycieli.</a:t>
            </a:r>
          </a:p>
          <a:p>
            <a:pPr marL="0" indent="0">
              <a:buNone/>
            </a:pPr>
            <a:r>
              <a:rPr lang="pl-PL" sz="2200" dirty="0">
                <a:latin typeface="+mn-lt"/>
              </a:rPr>
              <a:t>Katalog wsparcia jest otwarty - w gestii wnioskodawcy pozostaje planowanie kompleksowych form wsparcia oraz wydatków z nimi związanych.</a:t>
            </a:r>
          </a:p>
          <a:p>
            <a:pPr marL="0" indent="0">
              <a:buNone/>
            </a:pPr>
            <a:r>
              <a:rPr lang="pl-PL" sz="2200" dirty="0">
                <a:latin typeface="+mn-lt"/>
              </a:rPr>
              <a:t>Jednocześnie należy pamiętać że wszystkie wydatki w ramach budżetu podlegają weryfikacji pod kątem ich racjonalności, efektywności i niezbędności.</a:t>
            </a:r>
            <a:endParaRPr lang="pl-PL" sz="2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3B4E8C32-B484-41FE-A4CC-C460E78F86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59892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3458" y="395461"/>
            <a:ext cx="8352831" cy="792087"/>
          </a:xfrm>
        </p:spPr>
        <p:txBody>
          <a:bodyPr>
            <a:noAutofit/>
          </a:bodyPr>
          <a:lstStyle/>
          <a:p>
            <a:r>
              <a:rPr lang="pl-PL" dirty="0">
                <a:latin typeface="+mn-lt"/>
              </a:rPr>
              <a:t>EDUKACJA ZAWODOWA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podstawowe informacje o naborze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6425" y="1907629"/>
            <a:ext cx="8105905" cy="3384376"/>
          </a:xfrm>
        </p:spPr>
        <p:txBody>
          <a:bodyPr>
            <a:normAutofit/>
          </a:bodyPr>
          <a:lstStyle/>
          <a:p>
            <a:pPr lvl="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+mn-lt"/>
              </a:rPr>
              <a:t>Ogłoszenie naboru – </a:t>
            </a:r>
            <a:r>
              <a:rPr lang="pl-PL" sz="2400" b="1" dirty="0">
                <a:solidFill>
                  <a:prstClr val="black"/>
                </a:solidFill>
                <a:latin typeface="+mn-lt"/>
              </a:rPr>
              <a:t>7 września 2023 roku</a:t>
            </a:r>
            <a:endParaRPr lang="pl-PL" sz="2400" b="1" dirty="0">
              <a:latin typeface="+mn-lt"/>
            </a:endParaRPr>
          </a:p>
          <a:p>
            <a:pPr lvl="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+mn-lt"/>
              </a:rPr>
              <a:t>Rozpoczęcie naboru – </a:t>
            </a:r>
            <a:r>
              <a:rPr lang="pl-PL" sz="2400" b="1" dirty="0">
                <a:solidFill>
                  <a:prstClr val="black"/>
                </a:solidFill>
                <a:latin typeface="+mn-lt"/>
              </a:rPr>
              <a:t>6 listopada 2023 roku</a:t>
            </a:r>
            <a:endParaRPr lang="pl-PL" sz="2400" dirty="0">
              <a:solidFill>
                <a:prstClr val="black"/>
              </a:solidFill>
              <a:latin typeface="+mn-lt"/>
            </a:endParaRPr>
          </a:p>
          <a:p>
            <a:pPr lvl="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+mn-lt"/>
              </a:rPr>
              <a:t>Zakończenie naboru – </a:t>
            </a:r>
            <a:r>
              <a:rPr lang="pl-PL" sz="2400" b="1" dirty="0">
                <a:solidFill>
                  <a:prstClr val="black"/>
                </a:solidFill>
                <a:latin typeface="+mn-lt"/>
              </a:rPr>
              <a:t>20 grudnia 2023 roku</a:t>
            </a:r>
          </a:p>
          <a:p>
            <a:pPr lvl="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Alokacja (środki UE i budżetu państwa): </a:t>
            </a:r>
            <a:r>
              <a:rPr lang="pl-PL" sz="2400" b="1" dirty="0">
                <a:latin typeface="+mn-lt"/>
              </a:rPr>
              <a:t>161 020 800,00 PLN</a:t>
            </a:r>
          </a:p>
          <a:p>
            <a:pPr lvl="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Wkład własny - </a:t>
            </a:r>
            <a:r>
              <a:rPr lang="pl-PL" sz="2400" b="1" dirty="0">
                <a:latin typeface="+mn-lt"/>
              </a:rPr>
              <a:t>10% wartości projektu</a:t>
            </a:r>
          </a:p>
          <a:p>
            <a:pPr lvl="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Cross-</a:t>
            </a:r>
            <a:r>
              <a:rPr lang="pl-PL" sz="2400" dirty="0" err="1">
                <a:latin typeface="+mn-lt"/>
              </a:rPr>
              <a:t>financing</a:t>
            </a:r>
            <a:r>
              <a:rPr lang="pl-PL" sz="2400" dirty="0">
                <a:latin typeface="+mn-lt"/>
              </a:rPr>
              <a:t> – </a:t>
            </a:r>
            <a:r>
              <a:rPr lang="pl-PL" sz="2400" b="1" dirty="0">
                <a:latin typeface="+mn-lt"/>
              </a:rPr>
              <a:t>nie dotyczy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FFEBE791-BA8A-4D34-95F9-2720655254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603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562" y="323453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ZAWODOWA</a:t>
            </a:r>
            <a:br>
              <a:rPr lang="pl-PL" dirty="0">
                <a:latin typeface="+mn-lt"/>
              </a:rPr>
            </a:br>
            <a:r>
              <a:rPr lang="pl-PL" dirty="0"/>
              <a:t>- </a:t>
            </a:r>
            <a:r>
              <a:rPr lang="pl-PL" dirty="0">
                <a:latin typeface="+mn-lt"/>
              </a:rPr>
              <a:t>doradztwo zawodowe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691605"/>
            <a:ext cx="8640382" cy="518457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2200" b="1" dirty="0">
                <a:latin typeface="+mn-lt"/>
              </a:rPr>
              <a:t>Doradztwo zawodowe </a:t>
            </a:r>
            <a:r>
              <a:rPr lang="pl-PL" sz="2200" dirty="0">
                <a:latin typeface="+mn-lt"/>
              </a:rPr>
              <a:t>powinno obejmować:</a:t>
            </a:r>
          </a:p>
          <a:p>
            <a:pPr marL="755650" lvl="1" indent="-485775"/>
            <a:r>
              <a:rPr lang="pl-PL" sz="2200" dirty="0">
                <a:latin typeface="+mn-lt"/>
              </a:rPr>
              <a:t>identyfikację zainteresowań, uzdolnień, predyspozycji zawodowych uczniów, w tym możliwościami psychofizycznych związanych z wyborem zawodu lub kolejnego etapu edukacyjnego;</a:t>
            </a:r>
          </a:p>
          <a:p>
            <a:pPr marL="755650" lvl="1" indent="-485775"/>
            <a:r>
              <a:rPr lang="pl-PL" sz="2200" dirty="0">
                <a:latin typeface="+mn-lt"/>
              </a:rPr>
              <a:t>rozwijanie umiejętności społecznych, w tym pracy zespołowej, a także innych kompetencji wymaganych od pracownika; </a:t>
            </a:r>
          </a:p>
          <a:p>
            <a:pPr marL="755650" lvl="1" indent="-485775"/>
            <a:r>
              <a:rPr lang="pl-PL" sz="2200" dirty="0">
                <a:latin typeface="+mn-lt"/>
              </a:rPr>
              <a:t>planowanie przez uczniów własnej ścieżki edukacyjnej lub zawodowej, opartej na umiejętności poszukiwania informacji o zawodach i sytuacji na rynku pracy, a także o ofertach kształcenia na kolejnych etapach edukacyjnych.</a:t>
            </a:r>
          </a:p>
          <a:p>
            <a:pPr marL="0" indent="0">
              <a:buNone/>
            </a:pPr>
            <a:r>
              <a:rPr lang="pl-PL" sz="2200" dirty="0">
                <a:latin typeface="+mn-lt"/>
              </a:rPr>
              <a:t>Doradztwem zawodowym można w ramach projektów EFS+ objąć również uczniów </a:t>
            </a:r>
            <a:r>
              <a:rPr lang="pl-PL" sz="2200" b="1" dirty="0">
                <a:latin typeface="+mn-lt"/>
              </a:rPr>
              <a:t>klas VII i VIII szkół podstawowych.</a:t>
            </a:r>
          </a:p>
          <a:p>
            <a:pPr marL="0" indent="0">
              <a:buNone/>
            </a:pPr>
            <a:endParaRPr lang="pl-PL" sz="2000" dirty="0">
              <a:solidFill>
                <a:srgbClr val="FF0000"/>
              </a:solidFill>
              <a:latin typeface="+mn-lt"/>
            </a:endParaRPr>
          </a:p>
          <a:p>
            <a:pPr marL="0" indent="0">
              <a:buNone/>
            </a:pPr>
            <a:endParaRPr lang="pl-PL" sz="2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A910796-5408-48A3-BFA0-8C8CFC3B5E6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41293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854" y="35983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ZAWODOWA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WSKAŹNIKI MONITOROWANIA (1 z 4)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547589"/>
            <a:ext cx="8640382" cy="5544616"/>
          </a:xfrm>
        </p:spPr>
        <p:txBody>
          <a:bodyPr>
            <a:normAutofit fontScale="32500" lnSpcReduction="20000"/>
          </a:bodyPr>
          <a:lstStyle/>
          <a:p>
            <a:pPr marL="0" lvl="0" indent="0">
              <a:buNone/>
            </a:pPr>
            <a:r>
              <a:rPr lang="pl-PL" sz="6200" b="1" dirty="0">
                <a:latin typeface="+mn-lt"/>
              </a:rPr>
              <a:t>Obowiązkowo</a:t>
            </a:r>
            <a:r>
              <a:rPr lang="pl-PL" sz="6200" dirty="0">
                <a:latin typeface="+mn-lt"/>
              </a:rPr>
              <a:t> we wniosku o dofinansowanie projektu należy określić wartości docelowe dla poniższych wskaźników produktu i rezultatu bezpośredniego: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6200" b="1" dirty="0">
                <a:latin typeface="+mn-lt"/>
              </a:rPr>
              <a:t>Wskaźniki produktu:</a:t>
            </a:r>
            <a:endParaRPr lang="pl-PL" sz="6200" dirty="0">
              <a:latin typeface="+mn-lt"/>
            </a:endParaRPr>
          </a:p>
          <a:p>
            <a:pPr marL="802800">
              <a:spcBef>
                <a:spcPts val="551"/>
              </a:spcBef>
              <a:buFont typeface="Arial" panose="020B0604020202020204" pitchFamily="34" charset="0"/>
              <a:buChar char="•"/>
            </a:pPr>
            <a:r>
              <a:rPr lang="pl-PL" sz="6200" dirty="0">
                <a:latin typeface="+mn-lt"/>
              </a:rPr>
              <a:t>Liczba uczniów i słuchaczy szkół i placówek kształcenia zawodowego objętych wsparciem (osoby);</a:t>
            </a:r>
          </a:p>
          <a:p>
            <a:pPr marL="802800">
              <a:spcBef>
                <a:spcPts val="551"/>
              </a:spcBef>
              <a:buFont typeface="Arial" panose="020B0604020202020204" pitchFamily="34" charset="0"/>
              <a:buChar char="•"/>
            </a:pPr>
            <a:r>
              <a:rPr lang="pl-PL" sz="6200" dirty="0">
                <a:latin typeface="+mn-lt"/>
              </a:rPr>
              <a:t>Liczba uczniów szkół i placówek kształcenia zawodowego uczestniczących </a:t>
            </a:r>
            <a:br>
              <a:rPr lang="pl-PL" sz="6200" dirty="0">
                <a:latin typeface="+mn-lt"/>
              </a:rPr>
            </a:br>
            <a:r>
              <a:rPr lang="pl-PL" sz="6200" dirty="0">
                <a:latin typeface="+mn-lt"/>
              </a:rPr>
              <a:t>w stażach uczniowskich (osoby);</a:t>
            </a:r>
          </a:p>
          <a:p>
            <a:pPr marL="802800">
              <a:spcBef>
                <a:spcPts val="551"/>
              </a:spcBef>
              <a:buFont typeface="Arial" panose="020B0604020202020204" pitchFamily="34" charset="0"/>
              <a:buChar char="•"/>
            </a:pPr>
            <a:r>
              <a:rPr lang="pl-PL" sz="6200" dirty="0">
                <a:latin typeface="+mn-lt"/>
              </a:rPr>
              <a:t>Liczba przedstawicieli kadry szkół i placówek systemu oświaty objętych wsparciem (osoby);</a:t>
            </a:r>
          </a:p>
          <a:p>
            <a:pPr marL="802800">
              <a:spcBef>
                <a:spcPts val="551"/>
              </a:spcBef>
              <a:buFont typeface="Arial" panose="020B0604020202020204" pitchFamily="34" charset="0"/>
              <a:buChar char="•"/>
            </a:pPr>
            <a:r>
              <a:rPr lang="pl-PL" sz="6200" dirty="0">
                <a:latin typeface="+mn-lt"/>
              </a:rPr>
              <a:t>Liczba dzieci/uczniów o specjalnych potrzebach rozwojowych i edukacyjnych, objętych wsparciem (osoby).</a:t>
            </a:r>
          </a:p>
          <a:p>
            <a:pPr marL="252000" lvl="2" indent="-252000">
              <a:spcBef>
                <a:spcPts val="1202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6200" b="1" dirty="0">
                <a:latin typeface="+mn-lt"/>
              </a:rPr>
              <a:t>Wskaźniki rezultatu bezpośredniego:</a:t>
            </a:r>
            <a:endParaRPr lang="pl-PL" sz="6200" dirty="0">
              <a:latin typeface="+mn-lt"/>
            </a:endParaRPr>
          </a:p>
          <a:p>
            <a:pPr marL="788988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6200" dirty="0">
                <a:latin typeface="+mn-lt"/>
              </a:rPr>
              <a:t>Liczba uczniów, którzy nabyli kwalifikacje po opuszczeniu programu (osoby);</a:t>
            </a:r>
          </a:p>
          <a:p>
            <a:pPr marL="788988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6200" dirty="0">
                <a:latin typeface="+mn-lt"/>
              </a:rPr>
              <a:t>Liczba przedstawicieli kadry szkół i placówek systemu oświaty, którzy uzyskali kwalifikacje po opuszczeniu programu (osoby).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01851F1-A578-4635-88CA-32BD41987C0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61398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23453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ZAWODOWA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WSKAŹNIKI MONITOROWANIA (2 z 4)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403454"/>
            <a:ext cx="9217024" cy="5942495"/>
          </a:xfrm>
        </p:spPr>
        <p:txBody>
          <a:bodyPr>
            <a:normAutofit fontScale="40000" lnSpcReduction="20000"/>
          </a:bodyPr>
          <a:lstStyle/>
          <a:p>
            <a:pPr marL="0" lvl="0" indent="0">
              <a:buNone/>
            </a:pPr>
            <a:r>
              <a:rPr lang="pl-PL" sz="5000" b="1" dirty="0">
                <a:latin typeface="+mn-lt"/>
              </a:rPr>
              <a:t>W  zależności od specyfiki grupy docelowej i planowanych form wsparcia</a:t>
            </a:r>
            <a:r>
              <a:rPr lang="pl-PL" sz="5000" dirty="0">
                <a:latin typeface="+mn-lt"/>
              </a:rPr>
              <a:t>, </a:t>
            </a:r>
            <a:r>
              <a:rPr lang="pl-PL" sz="5000" b="1" dirty="0">
                <a:latin typeface="+mn-lt"/>
              </a:rPr>
              <a:t>Wnioskodawca zobligowany jest do wskazania </a:t>
            </a:r>
            <a:r>
              <a:rPr lang="pl-PL" sz="5000" dirty="0">
                <a:latin typeface="+mn-lt"/>
              </a:rPr>
              <a:t>we wniosku o dofinansowanie projektu </a:t>
            </a:r>
            <a:r>
              <a:rPr lang="pl-PL" sz="5000" b="1" dirty="0">
                <a:latin typeface="+mn-lt"/>
              </a:rPr>
              <a:t>adekwatnych wskaźników produktu i/lub rezultatu bezpośredniego</a:t>
            </a:r>
            <a:r>
              <a:rPr lang="pl-PL" sz="5000" dirty="0">
                <a:latin typeface="+mn-lt"/>
              </a:rPr>
              <a:t>, do osiągnięcia których przyczyni się realizacja projektu, w zakresie wskaźników: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5000" b="1" dirty="0">
                <a:latin typeface="+mn-lt"/>
              </a:rPr>
              <a:t>Wskaźnik produktu: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5000" dirty="0">
                <a:latin typeface="Calibri" panose="020F0502020204030204" pitchFamily="34" charset="0"/>
                <a:cs typeface="Calibri" panose="020F0502020204030204" pitchFamily="34" charset="0"/>
              </a:rPr>
              <a:t>Liczba uczniów szkół i placówek systemu oświaty prowadzących kształcenie ogólne objętych wsparciem (osoby);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5000" dirty="0">
                <a:latin typeface="+mn-lt"/>
              </a:rPr>
              <a:t>Liczba szkół i placówek systemu oświaty objętych wsparciem (podmioty);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5000" dirty="0">
                <a:latin typeface="+mn-lt"/>
              </a:rPr>
              <a:t>Liczba dzieci lub uczniów o specjalnych potrzebach rozwojowych i edukacyjnych, którzy zostali objęci usługami asystenta (osoby);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5000" dirty="0">
                <a:latin typeface="+mn-lt"/>
              </a:rPr>
              <a:t>Liczba obiektów edukacyjnych dostosowanych do potrzeb osób z niepełnosprawnościami (sztuki);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5000" dirty="0">
                <a:latin typeface="+mn-lt"/>
              </a:rPr>
              <a:t>Liczba ogólnodostępnych szkół i placówek systemu oświaty objętych wsparciem w zakresie edukacji włączającej (sztuki);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5000" dirty="0">
                <a:latin typeface="+mn-lt"/>
              </a:rPr>
              <a:t>Liczba uczniów uczestniczących w doradztwie zawodowym (osoby);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5000" dirty="0">
                <a:latin typeface="+mn-lt"/>
              </a:rPr>
              <a:t>Liczba przedstawicieli kadr szkół i placówek systemu oświaty objętych wsparciem świadczonym przez szkoły ćwiczeń (osoby).</a:t>
            </a:r>
          </a:p>
          <a:p>
            <a:pPr marL="0" indent="0">
              <a:buNone/>
            </a:pPr>
            <a:endParaRPr lang="pl-PL" sz="2000" dirty="0">
              <a:latin typeface="+mn-lt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52D6EB92-8DEB-4ADD-B5CD-321905946A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01355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95461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ZAWODOWA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WSKAŹNIKI MONITOROWANIA (3 z 4)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736642"/>
            <a:ext cx="8640382" cy="4635483"/>
          </a:xfrm>
        </p:spPr>
        <p:txBody>
          <a:bodyPr>
            <a:normAutofit/>
          </a:bodyPr>
          <a:lstStyle/>
          <a:p>
            <a:pPr marL="0" lvl="0" indent="0">
              <a:spcBef>
                <a:spcPts val="551"/>
              </a:spcBef>
              <a:buNone/>
            </a:pPr>
            <a:r>
              <a:rPr lang="pl-PL" sz="2200" b="1" dirty="0">
                <a:latin typeface="+mn-lt"/>
              </a:rPr>
              <a:t>Wnioskodawca zobowiązany jest także do wykazania </a:t>
            </a:r>
            <a:r>
              <a:rPr lang="pl-PL" sz="2200" dirty="0">
                <a:latin typeface="+mn-lt"/>
              </a:rPr>
              <a:t>we wniosku </a:t>
            </a:r>
            <a:br>
              <a:rPr lang="pl-PL" sz="2200" dirty="0">
                <a:latin typeface="+mn-lt"/>
              </a:rPr>
            </a:br>
            <a:r>
              <a:rPr lang="pl-PL" sz="2200" dirty="0">
                <a:latin typeface="+mn-lt"/>
              </a:rPr>
              <a:t>o dofinansowanie projektu, a następnie do monitorowania na etapie realizacji projektu na podstawie składanych wniosków o płatność, poniższych wskaźników obowiązkowych (również w przypadku zerowej wartości docelowej):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200" b="1" dirty="0">
                <a:latin typeface="+mn-lt"/>
              </a:rPr>
              <a:t>Wskaźniki produktu: 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200" dirty="0">
                <a:latin typeface="+mn-lt"/>
              </a:rPr>
              <a:t>Liczba projektów, w których sfinansowano koszty racjonalnych usprawnień dla osób z niepełnosprawnościami (sztuki);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200" dirty="0">
                <a:latin typeface="+mn-lt"/>
              </a:rPr>
              <a:t>Liczba obiektów dostosowanych do potrzeb osób z niepełnosprawnościami (sztuki);</a:t>
            </a:r>
          </a:p>
          <a:p>
            <a:pPr marL="0" indent="0">
              <a:buNone/>
            </a:pPr>
            <a:endParaRPr lang="pl-PL" sz="2000" dirty="0">
              <a:latin typeface="+mn-lt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F27A6622-A02A-4A34-A1D0-D4005A931E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30123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908" y="256018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ZAWODOWA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WSKAŹNIKI MONITOROWANIA (4 z 4)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547589"/>
            <a:ext cx="8640382" cy="4824536"/>
          </a:xfrm>
        </p:spPr>
        <p:txBody>
          <a:bodyPr>
            <a:noAutofit/>
          </a:bodyPr>
          <a:lstStyle/>
          <a:p>
            <a:pPr marL="434975" lvl="2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200" dirty="0">
                <a:latin typeface="+mn-lt"/>
              </a:rPr>
              <a:t>inne wspólne </a:t>
            </a:r>
            <a:r>
              <a:rPr lang="pl-PL" sz="2200" b="1" dirty="0">
                <a:latin typeface="+mn-lt"/>
              </a:rPr>
              <a:t>Wskaźniki produktu</a:t>
            </a:r>
            <a:r>
              <a:rPr lang="pl-PL" sz="2200" dirty="0">
                <a:latin typeface="+mn-lt"/>
              </a:rPr>
              <a:t>: 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200" dirty="0">
                <a:latin typeface="+mn-lt"/>
              </a:rPr>
              <a:t>Liczba osób z niepełnosprawnościami objętych wsparciem w programie (osoby);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200" dirty="0">
                <a:latin typeface="+mn-lt"/>
              </a:rPr>
              <a:t>Liczba osób z krajów trzecich objętych wsparciem w programie (osoby);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200" dirty="0">
                <a:latin typeface="+mn-lt"/>
              </a:rPr>
              <a:t>Liczba osób obcego pochodzenia objętych wsparciem w programie (osoby);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200" dirty="0">
                <a:latin typeface="+mn-lt"/>
              </a:rPr>
              <a:t>Liczba osób należących do mniejszości, w tym społeczności marginalizowanych takich jak Romowie, objętych wsparciem w programie (osoby);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200" dirty="0">
                <a:latin typeface="+mn-lt"/>
              </a:rPr>
              <a:t>Liczba osób w kryzysie bezdomności lub dotkniętych wykluczeniem z dostępu do mieszkań, objętych wsparciem w programie (osoby).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10E02A5-FDFE-4C45-864A-479F384956D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8270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5506" y="3851845"/>
            <a:ext cx="7344816" cy="1656184"/>
          </a:xfrm>
        </p:spPr>
        <p:txBody>
          <a:bodyPr>
            <a:normAutofit/>
          </a:bodyPr>
          <a:lstStyle/>
          <a:p>
            <a:pPr algn="ctr"/>
            <a:br>
              <a:rPr lang="pl-PL" sz="3600" dirty="0">
                <a:latin typeface="+mn-lt"/>
              </a:rPr>
            </a:br>
            <a:br>
              <a:rPr lang="pl-PL" sz="3600" dirty="0">
                <a:latin typeface="+mn-lt"/>
              </a:rPr>
            </a:br>
            <a:r>
              <a:rPr lang="pl-PL" sz="3600" dirty="0">
                <a:latin typeface="+mn-lt"/>
              </a:rPr>
              <a:t>edukacja.efs@pomorskie.eu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67DB53DB-FA6F-4FA2-9C87-A05E96B611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715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908" y="179437"/>
            <a:ext cx="8640381" cy="1584176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ZAWODOWA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podmioty uprawnione do składania wniosków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o dofinansowanie projektów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4" y="1619522"/>
            <a:ext cx="9360942" cy="5760641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>
                <a:latin typeface="+mn-lt"/>
              </a:rPr>
              <a:t>Do naboru jako wnioskodawcy mogą przystąpić następujące podmioty będące </a:t>
            </a:r>
            <a:r>
              <a:rPr lang="pl-PL" sz="2200" b="1" dirty="0">
                <a:latin typeface="+mn-lt"/>
              </a:rPr>
              <a:t>organami prowadzącymi szkoły lub placówki systemu oświaty o uprawnieniach szkoły lub placówki publicznej, prowadzącymi kształcenie zawodowe</a:t>
            </a:r>
            <a:r>
              <a:rPr lang="pl-PL" sz="2200" dirty="0">
                <a:latin typeface="+mn-lt"/>
              </a:rPr>
              <a:t>: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200" dirty="0">
                <a:latin typeface="+mn-lt"/>
              </a:rPr>
              <a:t>Administracja publiczna,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200" dirty="0">
                <a:latin typeface="+mn-lt"/>
              </a:rPr>
              <a:t>Instytucje nauki i edukacji,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200" dirty="0">
                <a:latin typeface="+mn-lt"/>
              </a:rPr>
              <a:t>Instytucje ochrony zdrowia,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200" dirty="0">
                <a:latin typeface="+mn-lt"/>
              </a:rPr>
              <a:t>Instytucje wspierające biznes,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200" dirty="0">
                <a:latin typeface="+mn-lt"/>
              </a:rPr>
              <a:t>Organizacje społeczne i związki wyznaniowe,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200" dirty="0">
                <a:latin typeface="+mn-lt"/>
              </a:rPr>
              <a:t>Osoby fizyczne, 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200" dirty="0">
                <a:latin typeface="+mn-lt"/>
              </a:rPr>
              <a:t>Partnerzy społeczni,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200" dirty="0">
                <a:latin typeface="+mn-lt"/>
              </a:rPr>
              <a:t>Przedsiębiorstwa,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200" dirty="0">
                <a:latin typeface="+mn-lt"/>
              </a:rPr>
              <a:t>Przedsiębiorstwa realizujące cele publiczne,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200" dirty="0">
                <a:latin typeface="+mn-lt"/>
              </a:rPr>
              <a:t>Służby publiczne.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E03713CB-10E0-4062-A2B6-FFD0334C2AB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9313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908" y="179437"/>
            <a:ext cx="8640381" cy="1584176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ZAWODOWA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podmioty uprawnione do składania wniosków o dofinansowanie projektów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4" y="1763613"/>
            <a:ext cx="8856887" cy="2952328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>
                <a:latin typeface="+mn-lt"/>
              </a:rPr>
              <a:t>Wnioskodawcami mogą być w szczególności </a:t>
            </a:r>
            <a:r>
              <a:rPr lang="pl-PL" sz="2200" b="1" dirty="0">
                <a:latin typeface="+mn-lt"/>
              </a:rPr>
              <a:t>organy prowadzące szkoły lub placówki systemu oświaty</a:t>
            </a:r>
            <a:r>
              <a:rPr lang="pl-PL" sz="2200" dirty="0">
                <a:latin typeface="+mn-lt"/>
              </a:rPr>
              <a:t>, których koncepcje zostały uwzględnione </a:t>
            </a:r>
            <a:br>
              <a:rPr lang="pl-PL" sz="2200" dirty="0">
                <a:latin typeface="+mn-lt"/>
              </a:rPr>
            </a:br>
            <a:r>
              <a:rPr lang="pl-PL" sz="2200" dirty="0">
                <a:latin typeface="+mn-lt"/>
              </a:rPr>
              <a:t>w przedsięwzięciu strategicznym pn. </a:t>
            </a:r>
            <a:r>
              <a:rPr lang="pl-PL" sz="2200" b="1" dirty="0">
                <a:latin typeface="+mn-lt"/>
              </a:rPr>
              <a:t>„Kształtowanie sieci szkół zawodowych na Pomorzu – etap II” </a:t>
            </a:r>
            <a:r>
              <a:rPr lang="pl-PL" sz="2200" dirty="0">
                <a:latin typeface="+mn-lt"/>
              </a:rPr>
              <a:t>zgodnie z Regionalnym Programem Strategicznym </a:t>
            </a:r>
            <a:br>
              <a:rPr lang="pl-PL" sz="2200" dirty="0">
                <a:latin typeface="+mn-lt"/>
              </a:rPr>
            </a:br>
            <a:r>
              <a:rPr lang="pl-PL" sz="2200" dirty="0">
                <a:latin typeface="+mn-lt"/>
              </a:rPr>
              <a:t>w zakresie edukacji i kapitału społecznego</a:t>
            </a:r>
            <a:r>
              <a:rPr lang="pl-PL" sz="2200" i="1" dirty="0">
                <a:latin typeface="+mn-lt"/>
              </a:rPr>
              <a:t>.</a:t>
            </a:r>
            <a:r>
              <a:rPr lang="pl-PL" sz="2200" dirty="0">
                <a:latin typeface="+mn-lt"/>
              </a:rPr>
              <a:t> Projekty realizujące </a:t>
            </a:r>
            <a:br>
              <a:rPr lang="pl-PL" sz="2200" dirty="0">
                <a:latin typeface="+mn-lt"/>
              </a:rPr>
            </a:br>
            <a:r>
              <a:rPr lang="pl-PL" sz="2200" dirty="0">
                <a:latin typeface="+mn-lt"/>
              </a:rPr>
              <a:t>ww. przedsięwzięcie strategiczne zostały zidentyfikowane i zatwierdzone </a:t>
            </a:r>
            <a:br>
              <a:rPr lang="pl-PL" sz="2200" dirty="0">
                <a:latin typeface="+mn-lt"/>
              </a:rPr>
            </a:br>
            <a:r>
              <a:rPr lang="pl-PL" sz="2200" dirty="0">
                <a:latin typeface="+mn-lt"/>
              </a:rPr>
              <a:t>w drodze Uchwały nr 852/466/23 ZWP z 18 lipca 2023 roku.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DD93BEE-0591-49FF-AACB-CABC25EEB6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0461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ZAWODOWA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grupa docelowa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8708" y="1619597"/>
            <a:ext cx="8640382" cy="4320480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  <a:buNone/>
              <a:defRPr/>
            </a:pPr>
            <a:r>
              <a:rPr lang="pl-PL" altLang="pl-PL" sz="2400" dirty="0">
                <a:latin typeface="+mn-lt"/>
              </a:rPr>
              <a:t>Wsparcie udzielane będzie następującym grupom:</a:t>
            </a:r>
          </a:p>
          <a:p>
            <a:pPr lvl="0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uczniowie szkół i placówek podstawowych i ponadpodstawowych </a:t>
            </a:r>
            <a:br>
              <a:rPr lang="pl-PL" sz="2400" dirty="0">
                <a:latin typeface="+mn-lt"/>
              </a:rPr>
            </a:br>
            <a:r>
              <a:rPr lang="pl-PL" sz="2400" dirty="0">
                <a:latin typeface="+mn-lt"/>
              </a:rPr>
              <a:t>(w tym uczniowie z doświadczeniem migracji);</a:t>
            </a:r>
          </a:p>
          <a:p>
            <a:pPr lvl="0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osoby dorosłe nabywające dodatkowe kwalifikacje;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latin typeface="+mn-lt"/>
              </a:rPr>
              <a:t>nauczyciele;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latin typeface="+mn-lt"/>
              </a:rPr>
              <a:t>instruktorzy praktycznej nauki zawodu;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latin typeface="+mn-lt"/>
              </a:rPr>
              <a:t>pedagodzy, psychologowie;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latin typeface="+mn-lt"/>
              </a:rPr>
              <a:t>dyrektorzy szkół i placówek oświatowych;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latin typeface="+mn-lt"/>
              </a:rPr>
              <a:t>rodzice i opiekunowie prawni.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1A28E361-4C71-4C36-88BA-C464E12F60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243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ZAWODOWA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typ projektów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439200"/>
            <a:ext cx="8784495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>
                <a:latin typeface="+mn-lt"/>
              </a:rPr>
              <a:t>Wdrażanie edukacji zawodowej zakłada wyłącznie realizowanie projektów odnoszących się do wsparcia szkolnictwa zawodowego obejmujące m.in.:</a:t>
            </a:r>
          </a:p>
          <a:p>
            <a:pPr marL="539750" indent="-363538"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dostosowywanie kierunków kształcenia do potrzeb rynku pracy;</a:t>
            </a:r>
          </a:p>
          <a:p>
            <a:pPr marL="539750" indent="-363538"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uwzględniające branże kluczowe dla gospodarki regionu;</a:t>
            </a:r>
          </a:p>
          <a:p>
            <a:pPr marL="539750" indent="-363538"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wsparcie uczniów i osób dorosłych w nabywaniu dodatkowych kwalifikacji i umiejętności zawodowych;</a:t>
            </a:r>
          </a:p>
          <a:p>
            <a:pPr marL="539750" indent="-363538"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uruchamianie dodatkowych zajęć; </a:t>
            </a:r>
          </a:p>
          <a:p>
            <a:pPr marL="539750" indent="-363538"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doskonalenie kompetencji nauczycieli przedmiotów zawodowych/instruktorów praktycznej nauki zawodu;</a:t>
            </a:r>
          </a:p>
          <a:p>
            <a:pPr marL="539750" indent="-363538"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promocję kształcenia zawodowego.</a:t>
            </a:r>
            <a:endParaRPr lang="pl-PL" sz="2400" b="1" dirty="0">
              <a:latin typeface="+mn-lt"/>
            </a:endParaRPr>
          </a:p>
          <a:p>
            <a:pPr marL="0" indent="0">
              <a:buNone/>
            </a:pPr>
            <a:endParaRPr lang="pl-PL" sz="2400" dirty="0">
              <a:latin typeface="+mn-lt"/>
            </a:endParaRPr>
          </a:p>
          <a:p>
            <a:pPr marL="0" indent="0">
              <a:buNone/>
            </a:pPr>
            <a:r>
              <a:rPr lang="pl-PL" sz="2400" dirty="0">
                <a:latin typeface="+mn-lt"/>
              </a:rPr>
              <a:t>Działania realizowane będą we współpracy z pracodawcami lub ich organizacjami.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51EBF3FE-3E8F-4B0F-8120-E8DE964F33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9456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8640381" cy="1368152"/>
          </a:xfrm>
        </p:spPr>
        <p:txBody>
          <a:bodyPr>
            <a:normAutofit fontScale="90000"/>
          </a:bodyPr>
          <a:lstStyle/>
          <a:p>
            <a:r>
              <a:rPr lang="pl-PL" sz="3100" dirty="0">
                <a:latin typeface="+mn-lt"/>
              </a:rPr>
              <a:t>EDUKACJA ZAWODOWA</a:t>
            </a:r>
            <a:br>
              <a:rPr lang="pl-PL" sz="3100" dirty="0">
                <a:latin typeface="+mn-lt"/>
              </a:rPr>
            </a:br>
            <a:r>
              <a:rPr lang="pl-PL" sz="3100" dirty="0">
                <a:latin typeface="+mn-lt"/>
              </a:rPr>
              <a:t>– kryteria zgodności z FEP 2021-2027 i dokumentami programowymi – specyficzne, obligatoryjne</a:t>
            </a:r>
            <a:br>
              <a:rPr lang="pl-PL" sz="3200" dirty="0">
                <a:latin typeface="+mn-lt"/>
              </a:rPr>
            </a:br>
            <a:br>
              <a:rPr lang="pl-PL" sz="3200" dirty="0">
                <a:latin typeface="+mn-lt"/>
              </a:rPr>
            </a:br>
            <a:endParaRPr lang="pl-PL" sz="3200" dirty="0">
              <a:latin typeface="+mn-lt"/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0020" y="1691605"/>
            <a:ext cx="9254437" cy="5688633"/>
          </a:xfrm>
        </p:spPr>
        <p:txBody>
          <a:bodyPr>
            <a:normAutofit lnSpcReduction="10000"/>
          </a:bodyPr>
          <a:lstStyle/>
          <a:p>
            <a:pPr marL="0" lvl="0" indent="0">
              <a:spcAft>
                <a:spcPts val="1200"/>
              </a:spcAft>
              <a:buNone/>
            </a:pPr>
            <a:r>
              <a:rPr lang="pl-PL" b="1" dirty="0">
                <a:latin typeface="+mn-lt"/>
              </a:rPr>
              <a:t>1.  Zgodność ze szczegółowymi uwarunkowaniami określonymi dla Działania:</a:t>
            </a:r>
          </a:p>
          <a:p>
            <a:pPr marL="539750" lvl="0" indent="-269875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pl-PL" b="1" dirty="0">
                <a:latin typeface="+mn-lt"/>
              </a:rPr>
              <a:t>ocenie podlega </a:t>
            </a:r>
            <a:r>
              <a:rPr lang="pl-PL" dirty="0">
                <a:latin typeface="+mn-lt"/>
              </a:rPr>
              <a:t>czy w ramach projektu założono realizację wskaźnika rezultatu bezpośredniego </a:t>
            </a:r>
            <a:r>
              <a:rPr lang="pl-PL" b="1" dirty="0">
                <a:latin typeface="+mn-lt"/>
              </a:rPr>
              <a:t>Liczba przedstawicieli kadry szkół i placówek systemu oświaty, którzy uzyskali kwalifikacje po opuszczeniu programu</a:t>
            </a:r>
            <a:r>
              <a:rPr lang="pl-PL" dirty="0">
                <a:latin typeface="+mn-lt"/>
              </a:rPr>
              <a:t> na poziomie co najmniej </a:t>
            </a:r>
            <a:r>
              <a:rPr lang="pl-PL" b="1" dirty="0">
                <a:latin typeface="+mn-lt"/>
              </a:rPr>
              <a:t>76% </a:t>
            </a:r>
            <a:r>
              <a:rPr lang="pl-PL" dirty="0">
                <a:latin typeface="+mn-lt"/>
              </a:rPr>
              <a:t>wartości wskaźnika produktu </a:t>
            </a:r>
            <a:r>
              <a:rPr lang="pl-PL" b="1" dirty="0">
                <a:latin typeface="+mn-lt"/>
              </a:rPr>
              <a:t>Liczba przedstawicieli kadry szkół i placówek systemu oświaty objętych wsparciem (jeśli dotyczy)</a:t>
            </a:r>
            <a:r>
              <a:rPr lang="pl-PL" dirty="0">
                <a:latin typeface="+mn-lt"/>
              </a:rPr>
              <a:t>?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l-PL" b="1" dirty="0">
                <a:latin typeface="+mn-lt"/>
              </a:rPr>
              <a:t>2.  Zgodność ze szczegółowymi uwarunkowaniami określonymi dla naboru ocenie podlega:</a:t>
            </a:r>
          </a:p>
          <a:p>
            <a:pPr marL="539750" indent="-2698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eriod"/>
            </a:pPr>
            <a:r>
              <a:rPr lang="pl-PL" dirty="0">
                <a:latin typeface="+mn-lt"/>
              </a:rPr>
              <a:t>czy działania realizowane będą we </a:t>
            </a:r>
            <a:r>
              <a:rPr lang="pl-PL" b="1" dirty="0">
                <a:latin typeface="+mn-lt"/>
              </a:rPr>
              <a:t>współpracy z pracodawcami </a:t>
            </a:r>
            <a:r>
              <a:rPr lang="pl-PL" dirty="0">
                <a:latin typeface="+mn-lt"/>
              </a:rPr>
              <a:t>lub</a:t>
            </a:r>
            <a:r>
              <a:rPr lang="pl-PL" b="1" dirty="0">
                <a:latin typeface="+mn-lt"/>
              </a:rPr>
              <a:t> ich organizacjami</a:t>
            </a:r>
            <a:r>
              <a:rPr lang="pl-PL" dirty="0">
                <a:latin typeface="+mn-lt"/>
              </a:rPr>
              <a:t>?</a:t>
            </a:r>
          </a:p>
          <a:p>
            <a:pPr marL="539750" indent="-2698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eriod"/>
            </a:pPr>
            <a:r>
              <a:rPr lang="pl-PL" dirty="0">
                <a:latin typeface="+mn-lt"/>
              </a:rPr>
              <a:t>czy w ramach projektu zostanie zapewniony dostęp do </a:t>
            </a:r>
            <a:r>
              <a:rPr lang="pl-PL" b="1" dirty="0">
                <a:latin typeface="+mn-lt"/>
              </a:rPr>
              <a:t>doradztwa zawodowego</a:t>
            </a:r>
            <a:r>
              <a:rPr lang="pl-PL" dirty="0">
                <a:latin typeface="+mn-lt"/>
              </a:rPr>
              <a:t> oraz jednocześnie czy jest ono wolne od stereotypów płciowych w wyborze ścieżek edukacyjnych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i zawodowych, a także wspiera przełamywanie tych stereotypów?</a:t>
            </a:r>
          </a:p>
          <a:p>
            <a:pPr marL="539750" indent="-2698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eriod"/>
            </a:pPr>
            <a:r>
              <a:rPr lang="pl-PL" dirty="0">
                <a:latin typeface="+mn-lt"/>
              </a:rPr>
              <a:t>czy w ramach projektu założono realizację wskaźnika produktu </a:t>
            </a:r>
            <a:r>
              <a:rPr lang="pl-PL" b="1" dirty="0">
                <a:latin typeface="+mn-lt"/>
              </a:rPr>
              <a:t>Liczba uczniów szkół </a:t>
            </a:r>
            <a:br>
              <a:rPr lang="pl-PL" b="1" dirty="0">
                <a:latin typeface="+mn-lt"/>
              </a:rPr>
            </a:br>
            <a:r>
              <a:rPr lang="pl-PL" b="1" dirty="0">
                <a:latin typeface="+mn-lt"/>
              </a:rPr>
              <a:t>i placówek kształcenia zawodowego uczestniczących w stażach uczniowskich </a:t>
            </a:r>
            <a:r>
              <a:rPr lang="pl-PL" dirty="0">
                <a:latin typeface="+mn-lt"/>
              </a:rPr>
              <a:t>na poziomie co najmniej </a:t>
            </a:r>
            <a:r>
              <a:rPr lang="pl-PL" b="1" dirty="0">
                <a:latin typeface="+mn-lt"/>
              </a:rPr>
              <a:t>36% </a:t>
            </a:r>
            <a:r>
              <a:rPr lang="pl-PL" dirty="0">
                <a:latin typeface="+mn-lt"/>
              </a:rPr>
              <a:t>wartości wskaźnika produktu </a:t>
            </a:r>
            <a:r>
              <a:rPr lang="pl-PL" b="1" dirty="0">
                <a:latin typeface="+mn-lt"/>
              </a:rPr>
              <a:t>Liczba uczniów i słuchaczy szkół i placówek kształcenia zawodowego objętych wsparciem</a:t>
            </a:r>
            <a:r>
              <a:rPr lang="pl-PL" dirty="0">
                <a:latin typeface="+mn-lt"/>
              </a:rPr>
              <a:t>?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l-PL" b="1" dirty="0">
                <a:latin typeface="+mn-lt"/>
              </a:rPr>
              <a:t>Kryterium uważa się za spełnione, </a:t>
            </a:r>
            <a:r>
              <a:rPr lang="pl-PL" dirty="0">
                <a:latin typeface="+mn-lt"/>
              </a:rPr>
              <a:t>jeśli projekt spełnił wszystkie powyższe warunki.</a:t>
            </a:r>
          </a:p>
          <a:p>
            <a:pPr marL="457200" lvl="0" indent="-457200">
              <a:spcAft>
                <a:spcPts val="1200"/>
              </a:spcAft>
              <a:buFont typeface="+mj-lt"/>
              <a:buAutoNum type="alphaLcPeriod"/>
            </a:pPr>
            <a:endParaRPr lang="pl-PL" sz="2000" dirty="0">
              <a:latin typeface="+mn-lt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2FBB676C-8AF1-4A93-93FC-697F5059BF2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07040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8640381" cy="1368152"/>
          </a:xfrm>
        </p:spPr>
        <p:txBody>
          <a:bodyPr>
            <a:normAutofit fontScale="90000"/>
          </a:bodyPr>
          <a:lstStyle/>
          <a:p>
            <a:r>
              <a:rPr lang="pl-PL" sz="3100" dirty="0">
                <a:latin typeface="+mn-lt"/>
              </a:rPr>
              <a:t>EDUKACJA ZAWODOWA</a:t>
            </a:r>
            <a:br>
              <a:rPr lang="pl-PL" sz="3100" dirty="0">
                <a:latin typeface="+mn-lt"/>
              </a:rPr>
            </a:br>
            <a:r>
              <a:rPr lang="pl-PL" sz="3100" dirty="0">
                <a:latin typeface="+mn-lt"/>
              </a:rPr>
              <a:t>– kryterium </a:t>
            </a:r>
            <a:r>
              <a:rPr lang="pl-PL" dirty="0">
                <a:latin typeface="+mn-lt"/>
              </a:rPr>
              <a:t>statusu projektu zintegrowanego,</a:t>
            </a:r>
            <a:br>
              <a:rPr lang="pl-PL" dirty="0">
                <a:latin typeface="+mn-lt"/>
              </a:rPr>
            </a:br>
            <a:r>
              <a:rPr lang="pl-PL" sz="3100" dirty="0">
                <a:latin typeface="+mn-lt"/>
              </a:rPr>
              <a:t>obligatoryjne</a:t>
            </a:r>
            <a:br>
              <a:rPr lang="pl-PL" sz="3200" dirty="0">
                <a:latin typeface="+mn-lt"/>
              </a:rPr>
            </a:br>
            <a:br>
              <a:rPr lang="pl-PL" sz="3200" dirty="0">
                <a:latin typeface="+mn-lt"/>
              </a:rPr>
            </a:br>
            <a:endParaRPr lang="pl-PL" sz="3200" dirty="0">
              <a:latin typeface="+mn-lt"/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763613"/>
            <a:ext cx="8640382" cy="5040560"/>
          </a:xfrm>
        </p:spPr>
        <p:txBody>
          <a:bodyPr>
            <a:normAutofit/>
          </a:bodyPr>
          <a:lstStyle/>
          <a:p>
            <a:pPr marL="0" lvl="0" indent="0">
              <a:spcAft>
                <a:spcPts val="1200"/>
              </a:spcAft>
              <a:buNone/>
            </a:pPr>
            <a:r>
              <a:rPr lang="pl-PL" sz="2000" b="1" dirty="0">
                <a:latin typeface="+mn-lt"/>
              </a:rPr>
              <a:t>1. Ocenie podlega status projektu zintegrowanego, </a:t>
            </a:r>
            <a:r>
              <a:rPr lang="pl-PL" sz="2000" dirty="0">
                <a:latin typeface="+mn-lt"/>
              </a:rPr>
              <a:t>tj.:</a:t>
            </a:r>
          </a:p>
          <a:p>
            <a:pPr marL="623888" lvl="0" indent="-354013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pl-PL" sz="2000" dirty="0">
                <a:latin typeface="+mn-lt"/>
              </a:rPr>
              <a:t>czy wnioskodawca w odpowiedzi na nabór dla projektów zintegrowanych ogłoszony w ramach Działania 6.2. złożył wniosek o dofinansowanie projektu, 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w którym wskazał powiązanie z projektem będącym przedmiotem oceny?</a:t>
            </a:r>
          </a:p>
          <a:p>
            <a:pPr marL="623888" lvl="0" indent="-354013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pl-PL" sz="2000" dirty="0">
                <a:latin typeface="+mn-lt"/>
              </a:rPr>
              <a:t>czy projekt złożony w odpowiedzi na nabór dla projektów zintegrowanych ogłoszony w ramach Działania 6.2. spełnił wszystkie kryteria formalne administracyjne oraz zgodności z FEP 2021-2027 i dokumentami programowymi?</a:t>
            </a:r>
          </a:p>
          <a:p>
            <a:pPr marL="0" indent="0">
              <a:buNone/>
            </a:pPr>
            <a:r>
              <a:rPr lang="pl-PL" sz="2000" b="1" dirty="0">
                <a:latin typeface="+mn-lt"/>
              </a:rPr>
              <a:t>Kryterium uważa się za spełnione</a:t>
            </a:r>
            <a:r>
              <a:rPr lang="pl-PL" sz="2000" dirty="0">
                <a:latin typeface="+mn-lt"/>
              </a:rPr>
              <a:t>, jeśli projekt spełnił wszystkie powyższe warunki. </a:t>
            </a:r>
          </a:p>
          <a:p>
            <a:pPr marL="0" indent="0">
              <a:buNone/>
            </a:pPr>
            <a:r>
              <a:rPr lang="pl-PL" sz="2000" b="1" dirty="0">
                <a:latin typeface="+mn-lt"/>
              </a:rPr>
              <a:t>Ocena dokonywana jest na podstawie</a:t>
            </a:r>
            <a:r>
              <a:rPr lang="pl-PL" sz="2000" dirty="0">
                <a:latin typeface="+mn-lt"/>
              </a:rPr>
              <a:t> </a:t>
            </a:r>
            <a:r>
              <a:rPr lang="pl-PL" sz="2000" b="1" dirty="0">
                <a:latin typeface="+mn-lt"/>
              </a:rPr>
              <a:t>informacji przekazanej przez Departament Programów Regionalnych (DRP).</a:t>
            </a:r>
            <a:endParaRPr lang="pl-PL" sz="2000" dirty="0">
              <a:latin typeface="+mn-lt"/>
            </a:endParaRP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</a:pPr>
            <a:endParaRPr lang="pl-PL" dirty="0">
              <a:latin typeface="+mn-lt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BF18498-D5C5-4E6F-83F1-64D85EC059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4140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908" y="251445"/>
            <a:ext cx="8640381" cy="1475786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ZAWODOWA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– kryteria strategiczne, Obszar C: Wartość dodana projektu, fakultatywne (1 z 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4" y="1907628"/>
            <a:ext cx="9000711" cy="4968553"/>
          </a:xfrm>
        </p:spPr>
        <p:txBody>
          <a:bodyPr>
            <a:noAutofit/>
          </a:bodyPr>
          <a:lstStyle/>
          <a:p>
            <a:pPr marL="0" lvl="0" indent="0">
              <a:spcAft>
                <a:spcPts val="1200"/>
              </a:spcAft>
              <a:buNone/>
            </a:pPr>
            <a:r>
              <a:rPr lang="pl-PL" sz="2200" b="1" dirty="0">
                <a:latin typeface="+mn-lt"/>
              </a:rPr>
              <a:t>1. Wpisywanie się w przedsięwzięcie strategiczne</a:t>
            </a:r>
          </a:p>
          <a:p>
            <a:pPr marL="0" lvl="0" indent="0">
              <a:spcAft>
                <a:spcPts val="1200"/>
              </a:spcAft>
              <a:buNone/>
            </a:pPr>
            <a:r>
              <a:rPr lang="pl-PL" sz="2200" b="1" dirty="0">
                <a:latin typeface="+mn-lt"/>
              </a:rPr>
              <a:t>Ocenie podlega</a:t>
            </a:r>
            <a:r>
              <a:rPr lang="pl-PL" sz="2200" dirty="0">
                <a:latin typeface="+mn-lt"/>
              </a:rPr>
              <a:t> wpisywanie się projektu w koordynowane przez Samorząd Województwa Pomorskiego przedsięwzięcie strategiczne pn. „Kształtowanie sieci szkół zawodowych na Pomorzu – etap II” wskazane w Regionalnym Programie Strategicznym w zakresie edukacji i kapitału społecznego.</a:t>
            </a:r>
          </a:p>
          <a:p>
            <a:pPr marL="0" indent="0">
              <a:buNone/>
            </a:pPr>
            <a:r>
              <a:rPr lang="pl-PL" sz="2200" dirty="0">
                <a:latin typeface="+mn-lt"/>
              </a:rPr>
              <a:t>Ocena dokonywana jest na podstawie informacji przekazanej przez Departament Programów Regionalnych (DRP).</a:t>
            </a:r>
          </a:p>
          <a:p>
            <a:pPr marL="0" indent="0">
              <a:buNone/>
            </a:pPr>
            <a:endParaRPr lang="pl-PL" sz="2200" dirty="0">
              <a:latin typeface="+mn-lt"/>
            </a:endParaRPr>
          </a:p>
          <a:p>
            <a:pPr marL="0" lvl="0" indent="0">
              <a:spcAft>
                <a:spcPts val="1200"/>
              </a:spcAft>
              <a:buNone/>
            </a:pPr>
            <a:r>
              <a:rPr lang="pl-PL" sz="2200" b="1" dirty="0">
                <a:latin typeface="+mn-lt"/>
              </a:rPr>
              <a:t>2. Współpraca międzyregionalna i transnarodowa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l-PL" sz="2200" b="1" dirty="0">
                <a:latin typeface="+mn-lt"/>
              </a:rPr>
              <a:t>Ocenie podlega </a:t>
            </a:r>
            <a:r>
              <a:rPr lang="pl-PL" sz="2200" dirty="0">
                <a:latin typeface="+mn-lt"/>
              </a:rPr>
              <a:t>stopień, w jakim projekt zakłada współpracę międzyregionalną lub transnarodową, która bezpośrednio przyczyni się do osiągnięcia rezultatów projektu wyrażonych poprzez wskaźniki monitorowania.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65390956-7AAB-413F-BEE4-8B62D6516A6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39364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4150</TotalTime>
  <Words>2786</Words>
  <Application>Microsoft Office PowerPoint</Application>
  <PresentationFormat>Niestandardowy</PresentationFormat>
  <Paragraphs>209</Paragraphs>
  <Slides>25</Slides>
  <Notes>8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30" baseType="lpstr">
      <vt:lpstr>Arial</vt:lpstr>
      <vt:lpstr>Calibri</vt:lpstr>
      <vt:lpstr>Open Sans</vt:lpstr>
      <vt:lpstr>Wingdings</vt:lpstr>
      <vt:lpstr>Motyw pakietu Office</vt:lpstr>
      <vt:lpstr>Fundusze Europejskie dla Pomorza 2021-2027 Specyfika projektów w ramach Działania 5.8. Edukacja ogólna i zawodowa (projekty zintegrowane)</vt:lpstr>
      <vt:lpstr>EDUKACJA ZAWODOWA - podstawowe informacje o naborze</vt:lpstr>
      <vt:lpstr>EDUKACJA ZAWODOWA - podmioty uprawnione do składania wniosków  o dofinansowanie projektów</vt:lpstr>
      <vt:lpstr>EDUKACJA ZAWODOWA - podmioty uprawnione do składania wniosków o dofinansowanie projektów</vt:lpstr>
      <vt:lpstr>EDUKACJA ZAWODOWA - grupa docelowa</vt:lpstr>
      <vt:lpstr>EDUKACJA ZAWODOWA - typ projektów </vt:lpstr>
      <vt:lpstr>EDUKACJA ZAWODOWA – kryteria zgodności z FEP 2021-2027 i dokumentami programowymi – specyficzne, obligatoryjne  </vt:lpstr>
      <vt:lpstr>EDUKACJA ZAWODOWA – kryterium statusu projektu zintegrowanego, obligatoryjne  </vt:lpstr>
      <vt:lpstr>EDUKACJA ZAWODOWA – kryteria strategiczne, Obszar C: Wartość dodana projektu, fakultatywne (1 z 2)</vt:lpstr>
      <vt:lpstr>EDUKACJA ZAWODOWA – kryteria strategiczne, Obszar C: Wartość dodana projektu, fakultatywne (2 z 2)</vt:lpstr>
      <vt:lpstr>EDUKACJA ZAWODOWA – kryteria strategiczne, Obszar D: Specyficzne ukierunkowanie projektu, fakultatywne</vt:lpstr>
      <vt:lpstr>EDUKACJA ZAWODOWA - uwarunkowania realizacji wsparcia (1 z 6)</vt:lpstr>
      <vt:lpstr>EDUKACJA ZAWODOWA - uwarunkowania realizacji wsparcia (2 z 6)</vt:lpstr>
      <vt:lpstr>EDUKACJA ZAWODOWA - uwarunkowania realizacji wsparcia (3 z 6)</vt:lpstr>
      <vt:lpstr>EDUKACJA ZAWODOWA - uwarunkowania realizacji wsparcia (4 z 6)</vt:lpstr>
      <vt:lpstr>EDUKACJA ZAWODOWA - uwarunkowania realizacji wsparcia (5 z 6)</vt:lpstr>
      <vt:lpstr>EDUKACJA ZAWODOWA - uwarunkowania realizacji wsparcia (6 z 6)</vt:lpstr>
      <vt:lpstr>EDUKACJA ZAWODOWA - nauczyciele kształcenia zawodowego i instruktorzy praktycznej nauki zawodu (1 z 2)</vt:lpstr>
      <vt:lpstr>EDUKACJA ZAWODOWA - nauczyciele kształcenia zawodowego i instruktorzy praktycznej nauki zawodu (2 z 2)</vt:lpstr>
      <vt:lpstr>EDUKACJA ZAWODOWA - doradztwo zawodowe</vt:lpstr>
      <vt:lpstr>EDUKACJA ZAWODOWA - WSKAŹNIKI MONITOROWANIA (1 z 4)</vt:lpstr>
      <vt:lpstr>EDUKACJA ZAWODOWA - WSKAŹNIKI MONITOROWANIA (2 z 4)</vt:lpstr>
      <vt:lpstr>EDUKACJA ZAWODOWA - WSKAŹNIKI MONITOROWANIA (3 z 4)</vt:lpstr>
      <vt:lpstr>EDUKACJA ZAWODOWA - WSKAŹNIKI MONITOROWANIA (4 z 4)</vt:lpstr>
      <vt:lpstr>  edukacja.efs@pomorskie.eu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Stormowska Magdalena</cp:lastModifiedBy>
  <cp:revision>231</cp:revision>
  <cp:lastPrinted>2023-10-10T07:34:56Z</cp:lastPrinted>
  <dcterms:created xsi:type="dcterms:W3CDTF">2022-06-22T09:40:44Z</dcterms:created>
  <dcterms:modified xsi:type="dcterms:W3CDTF">2023-11-07T22:52:23Z</dcterms:modified>
</cp:coreProperties>
</file>