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4" r:id="rId3"/>
    <p:sldId id="318" r:id="rId4"/>
    <p:sldId id="276" r:id="rId5"/>
    <p:sldId id="282" r:id="rId6"/>
    <p:sldId id="298" r:id="rId7"/>
    <p:sldId id="277" r:id="rId8"/>
    <p:sldId id="305" r:id="rId9"/>
    <p:sldId id="299" r:id="rId10"/>
    <p:sldId id="300" r:id="rId11"/>
    <p:sldId id="319" r:id="rId12"/>
    <p:sldId id="320" r:id="rId13"/>
    <p:sldId id="308" r:id="rId14"/>
    <p:sldId id="311" r:id="rId15"/>
    <p:sldId id="312" r:id="rId16"/>
    <p:sldId id="314" r:id="rId17"/>
    <p:sldId id="303" r:id="rId18"/>
    <p:sldId id="313" r:id="rId19"/>
    <p:sldId id="317" r:id="rId20"/>
    <p:sldId id="302" r:id="rId21"/>
    <p:sldId id="325" r:id="rId22"/>
    <p:sldId id="279" r:id="rId23"/>
    <p:sldId id="289" r:id="rId24"/>
    <p:sldId id="278" r:id="rId25"/>
    <p:sldId id="293" r:id="rId26"/>
    <p:sldId id="286" r:id="rId27"/>
    <p:sldId id="287" r:id="rId28"/>
    <p:sldId id="295" r:id="rId29"/>
    <p:sldId id="315" r:id="rId30"/>
    <p:sldId id="321" r:id="rId31"/>
    <p:sldId id="322" r:id="rId32"/>
    <p:sldId id="296" r:id="rId33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5193D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4620" autoAdjust="0"/>
  </p:normalViewPr>
  <p:slideViewPr>
    <p:cSldViewPr showGuides="1">
      <p:cViewPr varScale="1">
        <p:scale>
          <a:sx n="74" d="100"/>
          <a:sy n="74" d="100"/>
        </p:scale>
        <p:origin x="888" y="7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D4F4439-89C3-4BA7-BDBA-3EFD8DD65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81CC63-1EFD-4F23-8F6F-0FF6BC370E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38C1-F368-4B8E-B47C-7FA529B1D06A}" type="datetimeFigureOut">
              <a:rPr lang="pl-PL" smtClean="0"/>
              <a:t>2023-11-08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11D3D0-4CE3-4E63-ACDB-A3AD3289E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797660-37EF-43E9-B911-F5D902A4C0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1CE18-5706-4F65-A887-91DBE246C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67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27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287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16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206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188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460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00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160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5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48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96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40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37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24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00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16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68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37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160DB5-1EAD-4FBD-8F38-C81A13BC8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6614A53-20B3-4B39-A3EF-0C99DA93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3" y="893817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Fundusze Europejsk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Fundusze Europejskie&#10;&#10;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1800" b="1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9" y="1282667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607082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C8C3AC-0971-4F08-8A44-AAB883D78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MERYTORY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Fundusze Europejskie &#10;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MERYTORYCZNY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5906" y="1979837"/>
            <a:ext cx="4140000" cy="4680018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5906" y="1979613"/>
            <a:ext cx="4140000" cy="4680226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LAJD MERYTORYCZNY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10" r:id="rId3"/>
    <p:sldLayoutId id="2147483720" r:id="rId4"/>
    <p:sldLayoutId id="2147483721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fundusze-na-lata-2021-2027/prawo-i-dokumenty/wytyczne/#/domyslne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po.pomorskie.eu/zapoznaj-sie-z-prawem-i-dokumentami-fep-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unduszeeuropejskie.gov.pl/strony/o-funduszach/dokumenty/wytyczne-dotyczace-realizacji-projektow-z-udzialem-srodkow-europejskiego-funduszu-spolecznego-plus-w-regionalnych-programach-na-lata-2021-2027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462" y="3851845"/>
            <a:ext cx="7920115" cy="1087764"/>
          </a:xfrm>
        </p:spPr>
        <p:txBody>
          <a:bodyPr/>
          <a:lstStyle/>
          <a:p>
            <a:r>
              <a:rPr lang="pl-PL" dirty="0"/>
              <a:t>ZASADY REALIZACJI PROJKETÓW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462" y="5508029"/>
            <a:ext cx="7920037" cy="574227"/>
          </a:xfrm>
        </p:spPr>
        <p:txBody>
          <a:bodyPr/>
          <a:lstStyle/>
          <a:p>
            <a:r>
              <a:rPr lang="pl-PL" dirty="0"/>
              <a:t>Gdańsk, 08.11.2023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3A6E031-7C9B-4A53-BAF7-944D220B1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Kwoty ryczałtowe a stawki jednostkowe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Należy pamiętać, że w przypadku założenia rozliczania projektu za pomocą kwot ryczałtowych, staże uczniowskie obligatoryjnie rozliczane stawkami jednostkowymi, winny zostać ujęte w osobnym zadaniu;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Zadanie zawierające stawki jednostkowe nie może więc być jednocześnie rozliczane jako kwota ryczałtowa.</a:t>
            </a:r>
          </a:p>
        </p:txBody>
      </p:sp>
    </p:spTree>
    <p:extLst>
      <p:ext uri="{BB962C8B-B14F-4D97-AF65-F5344CB8AC3E}">
        <p14:creationId xmlns:p14="http://schemas.microsoft.com/office/powerpoint/2010/main" val="424767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Staże uczniowskie oraz inne niż uczniowskie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Staże uczniowskie – staże, których zakres i zasady zdefiniowano w </a:t>
            </a:r>
            <a:r>
              <a:rPr lang="pl-PL" b="1" dirty="0"/>
              <a:t>art. 121 a Prawa Oświatowego </a:t>
            </a:r>
            <a:r>
              <a:rPr lang="pl-PL" dirty="0"/>
              <a:t>z 14 grudnia 2016 r. (Dz. U.2020 poz. 910 z </a:t>
            </a:r>
            <a:r>
              <a:rPr lang="pl-PL" dirty="0" err="1"/>
              <a:t>póź</a:t>
            </a:r>
            <a:r>
              <a:rPr lang="pl-PL" dirty="0"/>
              <a:t>. zm.);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Staże uczniowskie rozliczane są wyłącznie stawką jednostkową;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Staże inne niż uczniowskie są realizowane z zachowaniem standardów jakości zdefiniowanych w zaleceniu Rady z dnia 15 marca 2018 r. w sprawie europejskich ram jakości i skuteczności przygotowania zawodowego ( Dz. Urz. UE C 153 z 02.05.2018);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Staże (lub praktyki zawodowe) inne niż uczniowskie, nie mogą być kierowane do uczniów technikum i uczniów branżowej szkoły I stopnia niebędących młodocianymi pracownikami.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500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Staże uczniowskie oraz inne niż uczniowskie - różnice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Staże uczniowskie </a:t>
            </a:r>
            <a:r>
              <a:rPr lang="pl-PL" b="1" dirty="0"/>
              <a:t>mogą</a:t>
            </a:r>
            <a:r>
              <a:rPr lang="pl-PL" dirty="0"/>
              <a:t> być kierowane do uczniów technikum i uczniów branżowych szkół I stopnia niebędących pracownikami młodocianymi;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Staże  inne niż uczniowskie </a:t>
            </a:r>
            <a:r>
              <a:rPr lang="pl-PL" b="1" dirty="0"/>
              <a:t>nie mogą </a:t>
            </a:r>
            <a:r>
              <a:rPr lang="pl-PL" dirty="0"/>
              <a:t>być kierowane do uczniów technikum i uczniów branżowej szkoły I stopnia niebędących młodocianymi pracownikami.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03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Stawka jednostkowa – podstawowe informacje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Informacje w zakresie stawki jednostkowej znajdują się w Wytycznych dotyczących realizacji projektów z udziałem środków Europejskiego Funduszu Społecznego Plus w regionalnych programach na lata 2021–2027 Podrozdział 6.3.1;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Stawka jednostkowa dotyczy stażu uczniowskiego, o którym mowa w podrozdziale 6.3 pkt 6 </a:t>
            </a:r>
            <a:r>
              <a:rPr lang="pl-PL" dirty="0" err="1"/>
              <a:t>lit.a</a:t>
            </a:r>
            <a:r>
              <a:rPr lang="pl-PL" dirty="0"/>
              <a:t> </a:t>
            </a:r>
            <a:r>
              <a:rPr lang="pl-PL" dirty="0" err="1"/>
              <a:t>ww</a:t>
            </a:r>
            <a:r>
              <a:rPr lang="pl-PL" dirty="0"/>
              <a:t> Wytycznych, w wymiarze 1 godziny stażu dla 1 ucznia i wynosi - 24,84 PLN (w okresie do 30 czerwca 2023 r.) oraz 25,61 PLN (w okresie od 1 lipca 2023 r.);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Indeksację stawki jednostkowej przeprowadza minister właściwy do spraw rozwoju regionalnego w oparciu o przepisy Rozporządzenia Rady Ministrów w sprawie wysokości minimalnego wynagrodzenia  za pracę oraz wysokości minimalnej stawki godzinowej w roku następnym. </a:t>
            </a:r>
          </a:p>
        </p:txBody>
      </p:sp>
    </p:spTree>
    <p:extLst>
      <p:ext uri="{BB962C8B-B14F-4D97-AF65-F5344CB8AC3E}">
        <p14:creationId xmlns:p14="http://schemas.microsoft.com/office/powerpoint/2010/main" val="44947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Stawka jednostkowa – co zawiera?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Stawka jednostkowa obejmuje wszystkie niezbędne koszty związane z organizacją i prowadzeniem stażu uczniowskiego, tj. koszty: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świadczenia pieniężnego (wraz z należnymi pochodnymi – o ile są wymagane zgodnie z przepisami krajowymi) dla ucznia odbywającego staż uczniowski (stypendium) w wysokości 80% minimalnej stawki godzinowej za pracę;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zakupu niezbędnych materiałów i narzędzi zużywalnych niezbędnych uczniowi do odbycia stażu uczniowskiego;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szkolenia BHP przed rozpoczęciem stażu uczniowskiego;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badań lekarskich przed rozpoczęciem stażu uczniowskiego (o ile są wymagane);  </a:t>
            </a:r>
          </a:p>
        </p:txBody>
      </p:sp>
    </p:spTree>
    <p:extLst>
      <p:ext uri="{BB962C8B-B14F-4D97-AF65-F5344CB8AC3E}">
        <p14:creationId xmlns:p14="http://schemas.microsoft.com/office/powerpoint/2010/main" val="230217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Stawka jednostkowa – co zawiera? </a:t>
            </a:r>
            <a:r>
              <a:rPr lang="pl-PL" dirty="0" err="1"/>
              <a:t>c.d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wynagrodzenia opiekuna stażysty podczas odbywania stażu uczniowskiego;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wyżywienia podczas stażu uczniowskiego (o ile zasadne);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noclegów i opieki nad stażystami w bursie itp. (o ile zasadne);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dojazdów do/z miejsca odbywania stażu uczniowskiego;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zakupu dzienniczków i innych materiałów niezbędnych do przeprowadzenia stażu uczniowskiego.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361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Stawka jednostkowa – ważne!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Nie jest możliwe ponoszenie poza stawką jednostkową kosztów stażu objętych stawką jednostkową ( wymienionych w sekcji 6.3.1 pkt 3 Wytycznych dotyczących realizacji projektów w udziałem środków Europejskiego Funduszu Społecznego Plus w regionalnych programach na lata 2021 - 2027)</a:t>
            </a:r>
          </a:p>
          <a:p>
            <a:pPr marL="0" indent="0">
              <a:buNone/>
            </a:pPr>
            <a:r>
              <a:rPr lang="pl-PL" dirty="0"/>
              <a:t>Powyższe oznacza, że w przypadku przypisania do staży uczniowskich oprócz stawki jednostkowej, wydatków typu: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stypendium stażowego i zakupu materiałów i narzędzi,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szkolenia BHP i badań lekarskich,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wynagrodzenia opiekuna stażu,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wyżywienia, noclegów, dojazdów i zakupu innych materiałów niezbędnych do odbycia stażu, </a:t>
            </a:r>
          </a:p>
          <a:p>
            <a:pPr marL="0" indent="0">
              <a:buNone/>
            </a:pPr>
            <a:r>
              <a:rPr lang="pl-PL" dirty="0"/>
              <a:t>pozycje takie zostaną uznane za niekwalifikowalne.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96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06" y="523056"/>
            <a:ext cx="8640381" cy="55650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Stawka jednostkowa – jak rozliczać?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Dokumenty źródłowe niezbędne do rozliczenia stawki jednostkowej:</a:t>
            </a:r>
          </a:p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kopie podpisanych przez podmiot przyjmujący na staż uczniowski list obecności stażysty lub wydruki z systemu elektronicznego potwierdzające obecności stażysty na stażu uczniowskim u pracodawcy podpisane przez podmiot przyjmujący na staż uczniowski, zawierające informację nt. liczby godzin stażu w każdym dniu odbywania stażu;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umowa stażowa wskazująca na dobowy oraz łączny wymiar stażu uczniowskiego;</a:t>
            </a:r>
          </a:p>
          <a:p>
            <a:pPr marL="0" indent="0">
              <a:buNone/>
            </a:pPr>
            <a:r>
              <a:rPr lang="pl-PL" dirty="0"/>
              <a:t>Informacje w zakresie dokumentów będących podstawą rozliczania stawki jednostkowej należy zamieścić we Wniosku o dofinansowanie w części: Opis i uzasadnienie zadania.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551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06" y="523056"/>
            <a:ext cx="8640381" cy="55650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Stawka jednostkowa – jak rozliczać? </a:t>
            </a:r>
            <a:r>
              <a:rPr lang="pl-PL" dirty="0" err="1"/>
              <a:t>c.d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Dla rozliczenia stawki jednostkowej we wniosku o płatność nie są wymagane inne niż wymienione na poprzednim slajdzie dokumenty źródłowe.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Beneficjent, poza dokumentacją składaną  na etapie weryfikacji wniosku o płatność, jest zobowiązany do gromadzenia dokumentacji związanej z organizowanym stażem uczniowskim, w tym potwierdzającej zgodność z prawem i wymogami określonymi w umowie o dofinansowanie;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Beneficjent jest zobowiązany do gromadzenia, przechowywania i udostępniania podczas kontroli oraz wizyt monitoringowych 100% tych dokumentów.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6604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06" y="523056"/>
            <a:ext cx="8640381" cy="55650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Stawka jednostkowa – wskaźnik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Rozliczeniu stawki jednostkowej służy wskaźnik liczba zrealizowanych godzin stażu uczniowskiego ( osobogodziny), który mierzy liczbę godzin stażu uczniowskiego zrealizowanego przez jednego uczestnika projektu;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Okresem rozliczeniowym jest miesiąc tzn. wskaźnik mierzony jest na koniec każdego miesiąca na podstawie list obecności lub wydruków z systemu elektronicznego potwierdzającego obecność  na stażu u pracodawcy w danym miesiącu. </a:t>
            </a:r>
          </a:p>
        </p:txBody>
      </p:sp>
    </p:spTree>
    <p:extLst>
      <p:ext uri="{BB962C8B-B14F-4D97-AF65-F5344CB8AC3E}">
        <p14:creationId xmlns:p14="http://schemas.microsoft.com/office/powerpoint/2010/main" val="427279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863777"/>
          </a:xfrm>
        </p:spPr>
        <p:txBody>
          <a:bodyPr/>
          <a:lstStyle/>
          <a:p>
            <a:pPr algn="ctr"/>
            <a:r>
              <a:rPr lang="pl-PL" dirty="0"/>
              <a:t>Prawidłowość realizacji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Wytyczne dotyczące kwalifikowalności wydatków na lata 2021-2027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>
                <a:hlinkClick r:id="rId3"/>
              </a:rPr>
              <a:t>https://www.funduszeeuropejskie.gov.pl/strony/o-funduszach/fundusze-na-lata-2021-2027/prawo-i-dokumenty/wytyczne/#/domyslne=1</a:t>
            </a:r>
            <a:r>
              <a:rPr lang="pl-PL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Zasady realizacji projektów w ramach Europejskiego Funduszu Społecznego Plus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>
                <a:hlinkClick r:id="rId4"/>
              </a:rPr>
              <a:t>https://www.rpo.pomorskie.eu/zapoznaj-sie-z-prawem-i-dokumentami-fep-</a:t>
            </a:r>
            <a:r>
              <a:rPr lang="pl-PL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Instrukcja merytoryczna wypełniania formularza wniosku o dofinansowanie projektu z Europejskiego Funduszu Społecznego Plus w ramach programu Fundusze Europejskie dla Pomorza 2021-2027 </a:t>
            </a:r>
          </a:p>
          <a:p>
            <a:pPr marL="361950" indent="0">
              <a:buNone/>
            </a:pPr>
            <a:r>
              <a:rPr lang="pl-PL" dirty="0"/>
              <a:t>(</a:t>
            </a:r>
            <a:r>
              <a:rPr lang="pl-PL" dirty="0">
                <a:solidFill>
                  <a:srgbClr val="0563C1"/>
                </a:solidFill>
              </a:rPr>
              <a:t>Załącznik nr 6 do Regulaminu wyboru projektów</a:t>
            </a:r>
            <a:r>
              <a:rPr lang="pl-PL" dirty="0"/>
              <a:t>)</a:t>
            </a:r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F764A44-CD07-40BA-BE89-3AEACA19F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/>
          <a:lstStyle/>
          <a:p>
            <a:pPr algn="ctr"/>
            <a:r>
              <a:rPr lang="pl-PL" dirty="0"/>
              <a:t>Stawka jednostkowa – wyliczenia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Wymiar stażu uczniowskiego winien wynosić  w zależności od branży, nie mniej niż 40 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 przypadku stażu o wymiarze minimalnym 40 h, kwota wydatku to: 40 h x 25,61PLN = 1024,40 PLN;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 przypadku stażu o standardowym  wymiarze 150 h, kwota wydatku to: 150 h x 25,61 PLN = 3841,50 PLN;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Stawka jednostkowa 25,61 PLN zawiera stypendium wraz z wymaganymi pochodnymi  w wysokości 80% minimalnej stawki godzinowej za pracę czyli 18,80 PLN/h ( 23,50 PLN/h x 80%);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Stawka jednostkowa  25,61 PLN/h składa się z: 18,80 PLN ( stypendium stażowe) + 6, 81 PLN ( 36,21 % stawki stypendium  stażowego jako pozostałe wydatki w stawce jednostkowej).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377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Stawka jednostkowa – obowiązki przyjmującego na staż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38ADFA-0EF5-4C13-A3A1-F3DFEBB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259557"/>
            <a:ext cx="8568855" cy="5400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Obowiązki przyjmującego na staż: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Podmiot przyjmujący na staż uczniowski zapewnia uczniowi stanowisko pracy wyposażone w niezbędne urządzenia, sprzęt, narzędzia, materiały i dokumentację techniczną, uwzględniające wymagania bezpieczeństwa i higieny pracy, a także bezpieczne i higieniczne warunki odbywania stażu uczniowskiego na zasadach dotyczących pracowników, określonych w odrębnych przepisach, w tym w zależności od rodzaju zagrożeń związanych z odbywaniem stażu uczniowskiego – odpowiednie środki ochrony indywidualnej;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Stanowisko powinno być przygotowane w momencie rozpoczęcia stażu. Przed rozpoczęciem stażu uczniowskiego, z wykorzystaniem urządzeń, sprzętu i narzędzi, uczniów zaznajamia się z zasadami i metodami pracy zapewniającymi bezpieczeństwo i higienę pracy przy wykonywaniu czynności na danym stanowisku.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7216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75197-8C1C-41C7-9B0D-5E7F877A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49" y="1115541"/>
            <a:ext cx="8640381" cy="14179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Koszty pośrednie</a:t>
            </a:r>
            <a:br>
              <a:rPr lang="pl-PL" dirty="0"/>
            </a:br>
            <a:r>
              <a:rPr lang="pl-PL" sz="2700" dirty="0"/>
              <a:t>„Wytyczne dotyczące kwalifikowalności wydatków na lata 2021-2027”, Podrozdział 3.12. Koszty pośrednie</a:t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F35F35-94E5-4C04-BF54-EF916FF9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3046003"/>
            <a:ext cx="8640382" cy="3960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Koszty pośrednie dotyczą wydatków o charakterze administracyjnym i organizacyjnym, niezwiązanych bezpośrednio z realizacją zadań merytorycznych, określonych w zamkniętym katalogu kosztów pośrednich;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Niedopuszczalna jest sytuacja, w której koszty pośrednie zostaną rozliczone w ramach kosztów bezpośrednich;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Koszty pośrednie projektu EFS+ są rozliczane wyłącznie z wykorzystaniem czterech </a:t>
            </a:r>
            <a:r>
              <a:rPr lang="pl-PL" b="1" dirty="0">
                <a:solidFill>
                  <a:srgbClr val="C00000"/>
                </a:solidFill>
              </a:rPr>
              <a:t>stawek ryczałtowych</a:t>
            </a:r>
            <a:r>
              <a:rPr lang="pl-PL" dirty="0"/>
              <a:t>, których wysokość zależy od wartości kosztów bezpośrednich w projekcie.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A566B6-1DFA-44E3-99DE-AE4F88EC7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56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C61503-3448-42FF-9FAB-606ECDE0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pPr algn="ctr"/>
            <a:r>
              <a:rPr lang="pl-PL" dirty="0"/>
              <a:t>Koszty pośrednie – stawki ryczałtowe</a:t>
            </a:r>
          </a:p>
        </p:txBody>
      </p:sp>
      <p:pic>
        <p:nvPicPr>
          <p:cNvPr id="4" name="Symbol zastępczy zawartości 3" descr="&#10;Widok budżetu z Systemu Obsługi Wniosków Aplikacyjnych dotyczącego stawek ryczałtowych w kosztach pośrednich&#10;">
            <a:extLst>
              <a:ext uri="{FF2B5EF4-FFF2-40B4-BE49-F238E27FC236}">
                <a16:creationId xmlns:a16="http://schemas.microsoft.com/office/drawing/2014/main" id="{B0568858-FD63-4631-8A64-BF6A2E0FB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294" r="17054"/>
          <a:stretch/>
        </p:blipFill>
        <p:spPr>
          <a:xfrm>
            <a:off x="89322" y="1763613"/>
            <a:ext cx="10277635" cy="5533774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619FD8A-106A-4076-880D-0D975BB584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9582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0A7A9-6322-4D4B-82DF-68939417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01" y="1691605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Kwalifikowalność podatku VAT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31B03C-D604-45D4-880B-9C9E9FAAA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3" y="2977250"/>
            <a:ext cx="8640382" cy="23042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Wartość projektu &lt; 5 mln Euro – VAT jest kwalifikowalny;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Wartość projektu ≥ 5 mln Euro – VAT może być kwalifikowalny, gdy brak jest prawnej możliwości jego odzyskania;</a:t>
            </a:r>
          </a:p>
          <a:p>
            <a:pPr lvl="1"/>
            <a:r>
              <a:rPr lang="pl-PL" dirty="0"/>
              <a:t>„Uzasadnienie dla kwalifikowalności VAT” we Wniosku o dofinansowanie</a:t>
            </a:r>
          </a:p>
          <a:p>
            <a:pPr lvl="1"/>
            <a:r>
              <a:rPr lang="pl-PL" dirty="0"/>
              <a:t>„Oświadczenie o kwalifikowalności VAT” w części Oświadczenia.</a:t>
            </a:r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977117-6B72-4E03-B282-BD52E3B59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35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D799E-AFC9-432F-A0DE-82A30C9A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Wydatki na dostępność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643462-E7B5-4FD8-9F01-DD3CFBDCE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763613"/>
            <a:ext cx="8640382" cy="46800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System Obsługi Wniosków Aplikacyjnych EFS (SOWA EFS+) zapewni możliwość określania wydatków w projekcie przeznaczonych na zapewnianie dostępności. Służy temu dedykowany limit pn. „Wydatki na dostępność”;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Wydatki przypisane do tego limitu to </a:t>
            </a:r>
            <a:r>
              <a:rPr lang="pl-PL" b="1" dirty="0">
                <a:solidFill>
                  <a:srgbClr val="C00000"/>
                </a:solidFill>
              </a:rPr>
              <a:t>wydatki, które całkowicie lub w znaczący sposób</a:t>
            </a:r>
            <a:r>
              <a:rPr lang="pl-PL" b="1" dirty="0"/>
              <a:t> </a:t>
            </a:r>
            <a:r>
              <a:rPr lang="pl-PL" dirty="0"/>
              <a:t>dotyczą działań wspierających dostępność w projekcie, np. dotyczące tworzenia standardów i modeli dostępności, organizacji wydarzeń poświęconych tematyce dostępności (np. szkoleń, konferencji), zakupu sprzętu służącego poprawie dostępności itp.;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Należy pamiętać, że oznaczenie danej pozycji kosztów jako „wydatki na dostępność” spowoduje, </a:t>
            </a:r>
            <a:r>
              <a:rPr lang="pl-PL" b="1" dirty="0">
                <a:solidFill>
                  <a:srgbClr val="C00000"/>
                </a:solidFill>
              </a:rPr>
              <a:t>że zostanie ona uznana w całości za związaną z dostępnością.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BC1B54-8346-4216-B163-384E0E289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7050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5ED71-4AFD-4A72-9663-331D1A79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187549"/>
            <a:ext cx="8640381" cy="648071"/>
          </a:xfrm>
        </p:spPr>
        <p:txBody>
          <a:bodyPr/>
          <a:lstStyle/>
          <a:p>
            <a:pPr algn="ctr"/>
            <a:r>
              <a:rPr lang="pl-PL" dirty="0"/>
              <a:t>Personel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2986C0-E998-4877-A63A-25C83123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02" y="2483693"/>
            <a:ext cx="8640382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Osoby zaangażowane do realizacji zadań lub czynności w ramach projektu na podstawie: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stosunku pracy;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wolontariusze wykonujący świadczenia na zasadach określonych w ustawie z dnia 24 kwietnia 2003 r. o działalności pożytku publicznego i o wolontariacie.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1286FF-525F-43FD-AE49-CFD6E36D8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1171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403B6F-EFC5-4DA4-A000-D4601520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Personel projektu - SOWA</a:t>
            </a:r>
          </a:p>
        </p:txBody>
      </p:sp>
      <p:pic>
        <p:nvPicPr>
          <p:cNvPr id="4" name="Symbol zastępczy zawartości 3" descr="Widok budżetu z Systemu Obsługi Wniosków Aplikacyjnych dotyczącego kategorii kosztu - Personel projektu ">
            <a:extLst>
              <a:ext uri="{FF2B5EF4-FFF2-40B4-BE49-F238E27FC236}">
                <a16:creationId xmlns:a16="http://schemas.microsoft.com/office/drawing/2014/main" id="{05B9D81C-8C22-4D07-8176-4AF497073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07" t="7317" r="19847" b="6098"/>
          <a:stretch/>
        </p:blipFill>
        <p:spPr>
          <a:xfrm>
            <a:off x="521370" y="936459"/>
            <a:ext cx="9670972" cy="6339915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962E25C-31AF-45C6-A584-A8E9D5D23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4990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0A48C-2577-458D-A276-8EC524C0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043533"/>
            <a:ext cx="8640381" cy="71976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Zatrudnianie nauczycieli w szkołach prowadzonych przez JST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0040AE-878D-449D-B6AD-821D10D5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123753"/>
            <a:ext cx="8640191" cy="3312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Zatrudnianie nauczycieli w projektach finansowanych w ramach środków  Europejskiego Funduszu Społecznego Plus w przypadku szkół prowadzonych przez JST, odbywa się wyłącznie w oparciu o art.35a Karty Nauczyciela lub w oparciu o art. 16 Ustawy  Prawo Oświatowe.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3F3ED0-A39E-4483-8B50-4932A3751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204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0A48C-2577-458D-A276-8EC524C0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1004432"/>
            <a:ext cx="8640381" cy="71976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Zatrudnianie nauczycieli w szkołach prowadzonych przez osoby fizyczne lub osoby prawne niebędące JST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0040AE-878D-449D-B6AD-821D10D5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123753"/>
            <a:ext cx="8640191" cy="3312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Zatrudnianie nauczycieli w projektach finansowanych w ramach środków  Europejskiego Funduszu Społecznego Plus w przypadku szkół prowadzonych przez osoby fizyczne lub osoby prawne niebędące JST następuje w oparciu o art. 10a ustawy – Karta Nauczyciela., zgodnie z którym w szkołach i placówkach, o których mowa w art. 1 ust. 2 pkt 2 </a:t>
            </a:r>
            <a:r>
              <a:rPr lang="pl-PL" dirty="0" err="1"/>
              <a:t>ww</a:t>
            </a:r>
            <a:r>
              <a:rPr lang="pl-PL" dirty="0"/>
              <a:t> ustawy, nauczycieli zatrudnia się na podstawie umowy o pracę, zgodnie z ustawą Kodeks Pracy.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3F3ED0-A39E-4483-8B50-4932A3751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12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863777"/>
          </a:xfrm>
        </p:spPr>
        <p:txBody>
          <a:bodyPr/>
          <a:lstStyle/>
          <a:p>
            <a:pPr algn="ctr"/>
            <a:r>
              <a:rPr lang="pl-PL" dirty="0"/>
              <a:t>Prawidłowość realizacji projektu </a:t>
            </a:r>
            <a:r>
              <a:rPr lang="pl-PL" dirty="0" err="1"/>
              <a:t>c.d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680002"/>
          </a:xfrm>
        </p:spPr>
        <p:txBody>
          <a:bodyPr>
            <a:normAutofit/>
          </a:bodyPr>
          <a:lstStyle/>
          <a:p>
            <a:endParaRPr lang="pl-PL" b="1" dirty="0"/>
          </a:p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Wytyczne dotyczące realizacji projektów z udziałem środków Europejskiego Funduszu Społecznego PLUS w regionalnych programach  na lata 2021 – 2027 </a:t>
            </a:r>
            <a:r>
              <a:rPr lang="pl-PL" dirty="0">
                <a:hlinkClick r:id="rId3"/>
              </a:rPr>
              <a:t>https://www.funduszeeuropejskie.gov.pl/strony/o</a:t>
            </a:r>
            <a:r>
              <a:rPr lang="pl-PL" dirty="0">
                <a:hlinkClick r:id="rId4"/>
              </a:rPr>
              <a:t>-funduszach/dokumenty/wytyczne-dotyczace-realizacji-projektow-z-udzialem-srodkow-europejskiego-funduszu-spolecznego-plus-w-regionalnych-programach-na-lata-2021-2027/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F764A44-CD07-40BA-BE89-3AEACA19F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386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0A48C-2577-458D-A276-8EC524C0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1004432"/>
            <a:ext cx="8640381" cy="71976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Zatrudnianie wykonawców zewnętrznych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0040AE-878D-449D-B6AD-821D10D5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123753"/>
            <a:ext cx="8640191" cy="3312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Możliwe jest angażowanie wykonawców zewnętrznych do realizacji usług edukacyjnych w szkole publicznej, jednak wyłącznie w przypadku, gdy charakter zajęć zaplanowanych w ramach projektu nie determinuje ich prowadzenia przez nauczycieli posiadających wymagane kwalifikacje;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Zaangażowanie podmiotu zewnętrznego może mieć miejsce w przypadku specjalistycznych zajęć dodatkowych, które nie są realizowane w ramach standardowej oferty szkoły ( np. zaawansowane programowanie…)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3F3ED0-A39E-4483-8B50-4932A3751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5697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0A48C-2577-458D-A276-8EC524C0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1004432"/>
            <a:ext cx="8640381" cy="71976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Zatrudnianie wykonawców zewnętrznych </a:t>
            </a:r>
            <a:r>
              <a:rPr lang="pl-PL" dirty="0" err="1"/>
              <a:t>c.d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0040AE-878D-449D-B6AD-821D10D5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123753"/>
            <a:ext cx="8640191" cy="331216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 przypadku angażu wykonawców zewnętrznych, zatrudnienie może nastąpić na podstawie </a:t>
            </a:r>
            <a:r>
              <a:rPr lang="pl-PL" b="1" dirty="0"/>
              <a:t>stosunku pracy </a:t>
            </a:r>
            <a:r>
              <a:rPr lang="pl-PL" dirty="0"/>
              <a:t>– w przypadku osób fizycznych niebędących nauczycielami bądź </a:t>
            </a:r>
            <a:r>
              <a:rPr lang="pl-PL" b="1" dirty="0"/>
              <a:t>stosunku </a:t>
            </a:r>
            <a:r>
              <a:rPr lang="pl-PL" b="1" dirty="0" err="1"/>
              <a:t>cywilno</a:t>
            </a:r>
            <a:r>
              <a:rPr lang="pl-PL" b="1" dirty="0"/>
              <a:t> – prawnego </a:t>
            </a:r>
            <a:r>
              <a:rPr lang="pl-PL" dirty="0"/>
              <a:t>w przypadku wykonawców zewnętrznych (podmiotów/ osób fizycznych) z zastrzeżeniem konieczności ich wyłaniania zgodnie z   Wytycznymi kwalifikowalności, w szczególności z zasadą konkurencyjności i PZP;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Należy pamiętać, że nauczyciel może brać udział w postepowaniu dotyczącym zaangażowania wykonawców zewnętrznych, jednak nie będzie mógł być  zaangażowany w „ swojej” szkole na podstawie </a:t>
            </a:r>
            <a:r>
              <a:rPr lang="pl-PL"/>
              <a:t>umowy zlecenia. 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3F3ED0-A39E-4483-8B50-4932A3751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8637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DA9A0-0B58-4FD2-80F8-CA01C16B7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943" y="3635821"/>
            <a:ext cx="7920115" cy="1087764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C0E5B2-FC1A-4042-9BBC-49405798B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943" y="5147989"/>
            <a:ext cx="7920037" cy="646235"/>
          </a:xfrm>
        </p:spPr>
        <p:txBody>
          <a:bodyPr/>
          <a:lstStyle/>
          <a:p>
            <a:r>
              <a:rPr lang="pl-PL" dirty="0"/>
              <a:t>Gdańsk, 08.11.2023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0531B9-D107-4E0D-BACE-3C83D9DB5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7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68B17-1F8B-46C1-9283-30C59690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47558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Źródła finansowania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9C5A5-C1BF-4CAD-8070-2A832D40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2533570"/>
            <a:ext cx="864038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Dofinansowanie – 90 %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współfinansowanie ze środków EFS + – 85 %;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krajowy wkład publiczny (budżet państwa) – 5 %.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/>
              <a:t>Wkład własny – 10 % wartości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18DBBF-00FB-4AB3-8F83-2E18C6C54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65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9C5A5-C1BF-4CAD-8070-2A832D40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845" y="2771725"/>
            <a:ext cx="8640382" cy="2736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Wkład własny to zasoby pieniężne lub niepieniężne beneficjenta/partnerów, które zostaną przeznaczone na pokrycie wydatków kwalifikowalnych;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Wkład własny to różnica między kwotą wydatków kwalifikowalnych projektu, a kwotą dofinansowania przekazaną beneficjentowi/partnerom, zgodnie z poziomem dofinansowania określonym jako % dofinansowania wydatków kwalifikowalnych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3281969-6994-4AAD-9760-1CD0BFED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403573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Wkład własny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4BEB7A0-8EC2-4C87-8F1E-E510A174A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64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EBDAF7-CBD5-4FE3-804C-6A528925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20003"/>
          </a:xfrm>
        </p:spPr>
        <p:txBody>
          <a:bodyPr/>
          <a:lstStyle/>
          <a:p>
            <a:pPr algn="ctr"/>
            <a:r>
              <a:rPr lang="pl-PL" dirty="0"/>
              <a:t>Wkład własny niepieniężny - SOWA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1CC5EFB-38B7-4957-8864-9921E3A68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62" y="1468351"/>
            <a:ext cx="10075804" cy="5673116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4FCE95-3401-49BC-867B-EA76DCC66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350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29B499-045C-4753-8959-8960D524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Wkład własny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B0F396-272D-4789-9C90-4CA3AD2F6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763613"/>
            <a:ext cx="4140000" cy="4896242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Wkład własny niepieniężny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udostępnianie/użyczanie własnych pomieszczeń, </a:t>
            </a:r>
            <a:r>
              <a:rPr lang="pl-PL" dirty="0" err="1"/>
              <a:t>sal</a:t>
            </a:r>
            <a:r>
              <a:rPr lang="pl-PL" dirty="0"/>
              <a:t>, sprzętu na potrzeby projektu;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świadczenia wykonywane przez wolontariuszy.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FB1E3D-D762-4212-B738-BB4E399F8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5906" y="1763613"/>
            <a:ext cx="4140000" cy="4896226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Wkład własny pieniężny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wynagrodzenie kadry merytorycznej zaangażowanej w realizację projektu,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wynajem sali, pomieszczeń, sprzętu na potrzeby projektu od podmiotów zewnętrznych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środki finansowe będące w dyspozycji danej instytucji lub pozyskane przez tę instytucję z innych źródeł przeznaczone na pokrycie wydatków w projekcie;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wkład w ramach kosztów pośrednich rozliczanych ryczałtem;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613127-4ECE-4FB4-9387-E6B335DBD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750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508A28-8E2F-41A5-AC2D-E16621E0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pPr algn="ctr"/>
            <a:r>
              <a:rPr lang="pl-PL" dirty="0"/>
              <a:t>Uproszczone metody rozliczania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38538C-51D9-4D16-97BE-96DE9B78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07629"/>
            <a:ext cx="8640382" cy="511225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Wartość projektu &lt; </a:t>
            </a:r>
            <a:r>
              <a:rPr lang="pl-PL" b="1" dirty="0">
                <a:solidFill>
                  <a:srgbClr val="C00000"/>
                </a:solidFill>
              </a:rPr>
              <a:t>200 000,00 Euro </a:t>
            </a:r>
            <a:r>
              <a:rPr lang="pl-PL" dirty="0"/>
              <a:t>= rozliczenie projektu na podstawie kwot ryczałtowych;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C00000"/>
                </a:solidFill>
              </a:rPr>
              <a:t>Kwota ryczałtowa </a:t>
            </a:r>
            <a:r>
              <a:rPr lang="pl-PL" dirty="0"/>
              <a:t>dotyczy zadania lub całego projektu;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Rozliczanie binarne;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1, 2 maksymalnie 3 wskaźniki określone w ramach kwoty ryczałtowej;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Dokumenty, które będą podlegały sprawdzeniu na etapie weryfikacji wniosku o płatność i kontroli projektu są określone przez beneficjenta we wniosku o dofinansowanie ( część: Opis i uzasadnienie zadania), a następnie wpisane przez IZ do umowy o dofinansowanie projektu;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Koszty rozliczane metodą uproszczoną są traktowane jak wydatki faktycznie poniesione;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Nie ma obowiązku gromadzenia faktur i innych dokumentów księgowych na potwierdzenie poniesienia wydatku w ramach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49E4BE-8462-49D4-897B-C90A3928D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983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/>
          <a:lstStyle/>
          <a:p>
            <a:pPr algn="ctr"/>
            <a:r>
              <a:rPr lang="pl-PL" dirty="0"/>
              <a:t>Uproszczone metody rozliczania wydatków - SOWA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ED27583-21BC-46D8-916B-AB5C1E224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62" y="978293"/>
            <a:ext cx="10505688" cy="60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10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1947</TotalTime>
  <Words>2133</Words>
  <Application>Microsoft Office PowerPoint</Application>
  <PresentationFormat>Niestandardowy</PresentationFormat>
  <Paragraphs>187</Paragraphs>
  <Slides>32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Open Sans</vt:lpstr>
      <vt:lpstr>Tahoma</vt:lpstr>
      <vt:lpstr>Wingdings</vt:lpstr>
      <vt:lpstr>Motyw pakietu Office</vt:lpstr>
      <vt:lpstr>ZASADY REALIZACJI PROJKETÓW </vt:lpstr>
      <vt:lpstr>Prawidłowość realizacji projektu</vt:lpstr>
      <vt:lpstr>Prawidłowość realizacji projektu c.d</vt:lpstr>
      <vt:lpstr>Źródła finansowania wydatków</vt:lpstr>
      <vt:lpstr>Wkład własny </vt:lpstr>
      <vt:lpstr>Wkład własny niepieniężny - SOWA</vt:lpstr>
      <vt:lpstr>Wkład własny</vt:lpstr>
      <vt:lpstr>Uproszczone metody rozliczania wydatków</vt:lpstr>
      <vt:lpstr>Uproszczone metody rozliczania wydatków - SOWA</vt:lpstr>
      <vt:lpstr>Kwoty ryczałtowe a stawki jednostkowe</vt:lpstr>
      <vt:lpstr>Staże uczniowskie oraz inne niż uczniowskie</vt:lpstr>
      <vt:lpstr>Staże uczniowskie oraz inne niż uczniowskie - różnice</vt:lpstr>
      <vt:lpstr>Stawka jednostkowa – podstawowe informacje</vt:lpstr>
      <vt:lpstr>Stawka jednostkowa – co zawiera?</vt:lpstr>
      <vt:lpstr>Stawka jednostkowa – co zawiera? c.d</vt:lpstr>
      <vt:lpstr>Stawka jednostkowa – ważne!</vt:lpstr>
      <vt:lpstr>Stawka jednostkowa – jak rozliczać?</vt:lpstr>
      <vt:lpstr>Stawka jednostkowa – jak rozliczać? c.d</vt:lpstr>
      <vt:lpstr>Stawka jednostkowa – wskaźnik</vt:lpstr>
      <vt:lpstr>Stawka jednostkowa – wyliczenia </vt:lpstr>
      <vt:lpstr>Stawka jednostkowa – obowiązki przyjmującego na staż</vt:lpstr>
      <vt:lpstr>Koszty pośrednie „Wytyczne dotyczące kwalifikowalności wydatków na lata 2021-2027”, Podrozdział 3.12. Koszty pośrednie </vt:lpstr>
      <vt:lpstr>Koszty pośrednie – stawki ryczałtowe</vt:lpstr>
      <vt:lpstr>Kwalifikowalność podatku VAT</vt:lpstr>
      <vt:lpstr>Wydatki na dostępność </vt:lpstr>
      <vt:lpstr>Personel projektu</vt:lpstr>
      <vt:lpstr>Personel projektu - SOWA</vt:lpstr>
      <vt:lpstr>Zatrudnianie nauczycieli w szkołach prowadzonych przez JST</vt:lpstr>
      <vt:lpstr>Zatrudnianie nauczycieli w szkołach prowadzonych przez osoby fizyczne lub osoby prawne niebędące JST</vt:lpstr>
      <vt:lpstr>Zatrudnianie wykonawców zewnętrznych</vt:lpstr>
      <vt:lpstr>Zatrudnianie wykonawców zewnętrznych c.d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Miroszewska Ewa</cp:lastModifiedBy>
  <cp:revision>154</cp:revision>
  <cp:lastPrinted>2023-09-06T12:53:25Z</cp:lastPrinted>
  <dcterms:created xsi:type="dcterms:W3CDTF">2022-06-22T09:40:44Z</dcterms:created>
  <dcterms:modified xsi:type="dcterms:W3CDTF">2023-11-08T07:41:02Z</dcterms:modified>
</cp:coreProperties>
</file>