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85" r:id="rId3"/>
    <p:sldId id="274" r:id="rId4"/>
    <p:sldId id="275" r:id="rId5"/>
    <p:sldId id="292" r:id="rId6"/>
    <p:sldId id="286" r:id="rId7"/>
    <p:sldId id="287" r:id="rId8"/>
    <p:sldId id="288" r:id="rId9"/>
    <p:sldId id="289" r:id="rId10"/>
    <p:sldId id="290" r:id="rId11"/>
    <p:sldId id="291" r:id="rId12"/>
    <p:sldId id="276" r:id="rId13"/>
    <p:sldId id="277" r:id="rId14"/>
    <p:sldId id="293" r:id="rId15"/>
    <p:sldId id="278" r:id="rId16"/>
    <p:sldId id="279" r:id="rId17"/>
    <p:sldId id="280" r:id="rId18"/>
    <p:sldId id="283" r:id="rId19"/>
    <p:sldId id="284" r:id="rId20"/>
    <p:sldId id="306" r:id="rId21"/>
    <p:sldId id="303" r:id="rId22"/>
    <p:sldId id="310" r:id="rId23"/>
    <p:sldId id="305" r:id="rId24"/>
    <p:sldId id="307" r:id="rId25"/>
    <p:sldId id="308" r:id="rId26"/>
    <p:sldId id="309" r:id="rId27"/>
    <p:sldId id="260" r:id="rId2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damska Ewelina" initials="AE" lastIdx="1" clrIdx="1">
    <p:extLst>
      <p:ext uri="{19B8F6BF-5375-455C-9EA6-DF929625EA0E}">
        <p15:presenceInfo xmlns:p15="http://schemas.microsoft.com/office/powerpoint/2012/main" userId="S-1-5-21-352459600-126056257-345019615-18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85146" autoAdjust="0"/>
  </p:normalViewPr>
  <p:slideViewPr>
    <p:cSldViewPr showGuides="1">
      <p:cViewPr varScale="1">
        <p:scale>
          <a:sx n="66" d="100"/>
          <a:sy n="66" d="100"/>
        </p:scale>
        <p:origin x="1637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2023-11-07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92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28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2023-11-07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2023-11-07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2023-11-07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2023-11-07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na-lata-2021-2027/prawo-i-dokumenty/wytyczne/wytyczne-dotyczace-zagadnien-zwiazanych-z-przygotowaniem-projektow-inwestycyjnych-w-tym-hybrydowych-na-lata-2021-2027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2700009"/>
            <a:ext cx="7920115" cy="1087764"/>
          </a:xfrm>
        </p:spPr>
        <p:txBody>
          <a:bodyPr>
            <a:normAutofit fontScale="90000"/>
          </a:bodyPr>
          <a:lstStyle/>
          <a:p>
            <a:r>
              <a:rPr lang="pl-PL" sz="2800" dirty="0"/>
              <a:t>Załączniki do formularza wniosku o dofinansowanie projektu dla naboru wniosków o dofinansowanie projektów dla Działania 6.2. Infrastruktura edukacji włączającej i zawodowej w ramach programu regionalnego Fundusze Europejskie dla Pomorza 2021-2027</a:t>
            </a: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50331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1.3.	Szczegółowy opis przedmiotu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W ramach niniejszego podrozdziału należy także wskazać oraz precyzyjnie i szczegółowo uzasadnić, w oparciu o konkretne dane, czy w projekcie występuje lub może wystąpić pomoc publiczna. 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Analiza powinna zostać dokonana w oparciu o następujące przesłanki (pkt 5.5. regulaminu wyboru projektów):</a:t>
            </a:r>
          </a:p>
          <a:p>
            <a:pPr lvl="0"/>
            <a:r>
              <a:rPr lang="pl-PL" sz="2200" dirty="0">
                <a:latin typeface="+mn-lt"/>
              </a:rPr>
              <a:t>wsparcie udzielane jest przedsiębiorstwu przez państwo lub ze źródeł państwowych,</a:t>
            </a:r>
          </a:p>
          <a:p>
            <a:pPr lvl="0"/>
            <a:r>
              <a:rPr lang="pl-PL" sz="2200" dirty="0">
                <a:latin typeface="+mn-lt"/>
              </a:rPr>
              <a:t>wsparcie powoduje uzyskanie przez przedsiębiorstwo przysporzenia na warunkach korzystniejszych od rynkowych,</a:t>
            </a:r>
          </a:p>
          <a:p>
            <a:pPr lvl="0"/>
            <a:r>
              <a:rPr lang="pl-PL" sz="2200" dirty="0">
                <a:latin typeface="+mn-lt"/>
              </a:rPr>
              <a:t>wsparcie ma charakter selektywny (uprzywilejowuje określone przedsiębiorstwa albo produkcję określonych towarów),</a:t>
            </a:r>
          </a:p>
          <a:p>
            <a:pPr lvl="0"/>
            <a:r>
              <a:rPr lang="pl-PL" sz="2200" dirty="0">
                <a:latin typeface="+mn-lt"/>
              </a:rPr>
              <a:t>wsparcie grozi zakłóceniem lub zakłóca konkurencję oraz wpływa na wymianę handlową między państwami członkowskimi Unii Europejskiej.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W przypadku, gdy </a:t>
            </a:r>
            <a:r>
              <a:rPr lang="pl-PL" sz="2200" b="1" dirty="0">
                <a:latin typeface="+mn-lt"/>
              </a:rPr>
              <a:t>wszystkie powyższe przesłanki są spełnione łącznie</a:t>
            </a:r>
            <a:r>
              <a:rPr lang="pl-PL" sz="2200" dirty="0">
                <a:latin typeface="+mn-lt"/>
              </a:rPr>
              <a:t> </a:t>
            </a:r>
            <a:r>
              <a:rPr lang="pl-PL" sz="2200" b="1" dirty="0">
                <a:latin typeface="+mn-lt"/>
              </a:rPr>
              <a:t>wsparcie stanowi pomoc publiczną.</a:t>
            </a:r>
            <a:r>
              <a:rPr lang="pl-PL" sz="2200" dirty="0">
                <a:latin typeface="+mn-lt"/>
              </a:rPr>
              <a:t> Powyższe oznacza, że niewystępowanie przynajmniej jednej z przesłanek sprawia, że wsparcie nie jest pomocą publiczną.</a:t>
            </a:r>
          </a:p>
          <a:p>
            <a:pPr marL="0" indent="0">
              <a:spcBef>
                <a:spcPts val="400"/>
              </a:spcBef>
              <a:buNone/>
            </a:pPr>
            <a:endParaRPr lang="pl-P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869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1.4.	Zgodność projektu z logiką interwencji Programu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W ramach niniejszego podrozdziału należy odnieść się do następujących kryteriów strategicznych dla Działania 6.10. Infrastruktura kultury:</a:t>
            </a:r>
          </a:p>
          <a:p>
            <a:r>
              <a:rPr lang="pl-PL" sz="2200" dirty="0">
                <a:latin typeface="+mn-lt"/>
              </a:rPr>
              <a:t>1.4.1. Profil projektu</a:t>
            </a:r>
          </a:p>
          <a:p>
            <a:r>
              <a:rPr lang="pl-PL" sz="2200" dirty="0">
                <a:latin typeface="+mn-lt"/>
              </a:rPr>
              <a:t>1.4.2. Wkład w zakładane efekty</a:t>
            </a:r>
          </a:p>
          <a:p>
            <a:r>
              <a:rPr lang="pl-PL" sz="2200" dirty="0">
                <a:latin typeface="+mn-lt"/>
              </a:rPr>
              <a:t>1.4.3. Komplementarność projektu</a:t>
            </a:r>
          </a:p>
          <a:p>
            <a:r>
              <a:rPr lang="pl-PL" sz="2200" dirty="0">
                <a:latin typeface="+mn-lt"/>
              </a:rPr>
              <a:t>1.4.4. Wartość dodana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9569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oddziaływania projektu na środowisko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2025676"/>
            <a:ext cx="9145015" cy="5053846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2.1  Informacja o wpływie projektu na środowisko;</a:t>
            </a:r>
          </a:p>
          <a:p>
            <a:pPr lvl="0"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2.2. Dokumenty z procedury oceny oddziaływania na środowisko;</a:t>
            </a:r>
          </a:p>
          <a:p>
            <a:pPr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2.3. Zaświadczenie organu odpowiedzialnego za monitorowanie obszarów Natura 2000 wraz z mapą wskazującą lokalizację (zadania) projektu i najbliższe obszary sieci Natura 2000 plus kompletny wniosek (formularz i informację o przedsięwzięciu), na podstawie którego uzyskano zaświadczenie Natura 2000.</a:t>
            </a:r>
          </a:p>
          <a:p>
            <a:pPr marL="0" indent="0">
              <a:lnSpc>
                <a:spcPct val="160000"/>
              </a:lnSpc>
              <a:spcAft>
                <a:spcPts val="1200"/>
              </a:spcAft>
              <a:buNone/>
            </a:pPr>
            <a:endParaRPr lang="pl-PL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4685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5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zakresu rzeczowego realizacji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324243"/>
            <a:ext cx="8640382" cy="488381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Zgody na realizację inwestycji (tj. np. pozwolenie na budowę, zgłoszenie zamiaru wykonywania robót budowlanych niewymagających pozwolenia na budowę) Wnioskodawca musi dostarczyć najpóźniej 3 miesiące od daty publikacji informacji o wynikach postępowania w sprawie wyboru projektów do dofinansowania w ramach naboru dla Działania 6.2; Infrastruktura edukacji włączającej i zawodowej programu regionalnego </a:t>
            </a:r>
            <a:r>
              <a:rPr lang="pl-PL" sz="2200" dirty="0" err="1">
                <a:latin typeface="+mn-lt"/>
                <a:cs typeface="Calibri" panose="020F0502020204030204" pitchFamily="34" charset="0"/>
              </a:rPr>
              <a:t>FEP</a:t>
            </a:r>
            <a:r>
              <a:rPr lang="pl-PL" sz="2200" dirty="0">
                <a:latin typeface="+mn-lt"/>
                <a:cs typeface="Calibri" panose="020F0502020204030204" pitchFamily="34" charset="0"/>
              </a:rPr>
              <a:t> 2021-2027;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Jeżeli Wnioskodawca zgód realizacyjnych należy je dołączyć na etapie składania wniosku o dofinansowanie, również wówczas gdy obejmują jedynie część projektu.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sz="22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4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5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zakresu rzeczowego realizacji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27" y="971525"/>
            <a:ext cx="8640382" cy="488381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Informacja na temat rodzaju zezwolenia realizacyjnego (np. pozwolenie na budowę, zgłoszenie budowy, brak wymogu uzyskania zezwolenia), na podstawie którego realizowany będzie projekt lub poszczególne zadania należy opisać w rozdziale 1.3 Studium wykonalności;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Dodatkowo w rozdziale 1.3 SW należy wskazać numery działek na których realizowana będzie inwestycja oraz wskazać tytułu prawny do dysponowania poszczególnymi nieruchomościami;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Uwaga! W ramach naboru dla Działania 6.2. Infrastruktura edukacji włączającej i zawodowej programu regionalnego </a:t>
            </a:r>
            <a:r>
              <a:rPr lang="pl-PL" sz="2000" dirty="0" err="1">
                <a:latin typeface="+mn-lt"/>
                <a:cs typeface="Calibri" panose="020F0502020204030204" pitchFamily="34" charset="0"/>
              </a:rPr>
              <a:t>FEP</a:t>
            </a:r>
            <a:r>
              <a:rPr lang="pl-PL" sz="2000" dirty="0">
                <a:latin typeface="+mn-lt"/>
                <a:cs typeface="Calibri" panose="020F0502020204030204" pitchFamily="34" charset="0"/>
              </a:rPr>
              <a:t> 2021-2027 w zakresie projektów dotyczących rozwoju infrastruktury szkolnictwa zawodowego nie dopuszcza się składania projektów realizowanych w trybie „zaprojektuj i wybuduj”, </a:t>
            </a:r>
            <a:r>
              <a:rPr lang="pl-PL" sz="2000" dirty="0" err="1">
                <a:latin typeface="+mn-lt"/>
                <a:cs typeface="Calibri" panose="020F0502020204030204" pitchFamily="34" charset="0"/>
              </a:rPr>
              <a:t>tj</a:t>
            </a:r>
            <a:r>
              <a:rPr lang="pl-PL" sz="2000" dirty="0">
                <a:latin typeface="+mn-lt"/>
                <a:cs typeface="Calibri" panose="020F0502020204030204" pitchFamily="34" charset="0"/>
              </a:rPr>
              <a:t>, w oparciu o program funkcjonalno-użytkowy sporządzony zgodnie z Rozporządzeniem Ministra Rozwoju Technologii z dnia 20 grudnia 2021 r. w sprawie szczegółowego zakresu i formy dokumentacji projektowej, specyfikacji technicznych wykonania i odbioru robót budowlanych oraz programu funkcjonalno-użytkowego.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sz="22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EF898BB-61C7-4DBF-95A6-28F24CA77D05}"/>
              </a:ext>
            </a:extLst>
          </p:cNvPr>
          <p:cNvSpPr/>
          <p:nvPr/>
        </p:nvSpPr>
        <p:spPr>
          <a:xfrm>
            <a:off x="875367" y="4224607"/>
            <a:ext cx="9000901" cy="3261462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352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3" y="395461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poświadczające zaangażowanie partnerów w realizację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331565"/>
            <a:ext cx="9793088" cy="5477017"/>
          </a:xfrm>
        </p:spPr>
        <p:txBody>
          <a:bodyPr>
            <a:noAutofit/>
          </a:bodyPr>
          <a:lstStyle/>
          <a:p>
            <a:pPr marL="540000" indent="-457200">
              <a:lnSpc>
                <a:spcPct val="150000"/>
              </a:lnSpc>
              <a:spcBef>
                <a:spcPts val="0"/>
              </a:spcBef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Partnerem w projekcie może być wyłącznie podmiot wymieniony w Działaniu SZOP;</a:t>
            </a:r>
          </a:p>
          <a:p>
            <a:pPr marL="540000" indent="-457200">
              <a:lnSpc>
                <a:spcPct val="150000"/>
              </a:lnSpc>
              <a:spcBef>
                <a:spcPts val="0"/>
              </a:spcBef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Zdefiniowana minimalna zawartość umowy partnerskiej, w szczególności: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przedmiot porozumienia albo umowy;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prawa i obowiązki stron;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zakres i formę udziału poszczególnych Partnerów w projekcie, w tym zakres realizowanych przez nich zadań;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Partner wiodący uprawniony do reprezentowania pozostałych Partnerów projektu;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sposób przekazywania dofinansowania na pokrycie kosztów ponoszonych przez poszczególnych Partnerów projektu, umożliwiający określenie kwoty dofinansowania udzielonego każdemu z Partnerów;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sposób postępowania w przypadku naruszenia lub niewywiązania się stron z porozumienia lub umowy.</a:t>
            </a:r>
          </a:p>
        </p:txBody>
      </p:sp>
    </p:spTree>
    <p:extLst>
      <p:ext uri="{BB962C8B-B14F-4D97-AF65-F5344CB8AC3E}">
        <p14:creationId xmlns:p14="http://schemas.microsoft.com/office/powerpoint/2010/main" val="3370833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Dokumenty określające status prawny wnioskodawcy i partnerów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985323"/>
            <a:ext cx="9721080" cy="475252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Załącznik wymagany jest w celu potwierdzenia statusu prawnego Wnioskodawcy i Partnerów projektu;</a:t>
            </a:r>
          </a:p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Dokument nie jest wymagany, gdy można go uzyskać z ogólnodostępnego rejestru;</a:t>
            </a:r>
          </a:p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Załącznik nie jest wymagany np. dla jednostek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8485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6" y="403728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Informacje niezbędne do ubiegania się o pomoc </a:t>
            </a:r>
            <a:r>
              <a:rPr lang="pl-PL" i="1" dirty="0">
                <a:latin typeface="+mn-lt"/>
              </a:rPr>
              <a:t>de </a:t>
            </a:r>
            <a:r>
              <a:rPr lang="pl-PL" i="1" dirty="0" err="1">
                <a:latin typeface="+mn-lt"/>
              </a:rPr>
              <a:t>minimis</a:t>
            </a:r>
            <a:r>
              <a:rPr lang="pl-PL" dirty="0">
                <a:latin typeface="+mn-lt"/>
              </a:rPr>
              <a:t> lub pomoc inną niż pomoc </a:t>
            </a:r>
            <a:r>
              <a:rPr lang="pl-PL" i="1" dirty="0">
                <a:latin typeface="+mn-lt"/>
              </a:rPr>
              <a:t>de </a:t>
            </a:r>
            <a:r>
              <a:rPr lang="pl-PL" i="1" dirty="0" err="1">
                <a:latin typeface="+mn-lt"/>
              </a:rPr>
              <a:t>minimis</a:t>
            </a: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619597"/>
            <a:ext cx="9577064" cy="5040560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6.1a Oświadczenie o uzyskanej pomocy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;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6.1b Formularz informacji przedstawianych przy ubieganiu się o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;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6.1.c Formularz informacji niezbędnych do udzielenia pomocy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dla przedsiębiorców świadczących usługi w ogólnym interesie gospodarczym; 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6.2 Formularz informacji przedstawianych przy ubieganiu się o pomoc inną niż pomoc w rolnictwie lub rybołówstwie,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lub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w rolnictwie lub rybołówstwie;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6.3 Oświadczenie wnioskodawcy o statusie MŚP (wraz z trzema załącznikami).</a:t>
            </a:r>
          </a:p>
        </p:txBody>
      </p:sp>
    </p:spTree>
    <p:extLst>
      <p:ext uri="{BB962C8B-B14F-4D97-AF65-F5344CB8AC3E}">
        <p14:creationId xmlns:p14="http://schemas.microsoft.com/office/powerpoint/2010/main" val="3586077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751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Oświadczenia wnioskodawcy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403573"/>
            <a:ext cx="9721080" cy="5006989"/>
          </a:xfrm>
        </p:spPr>
        <p:txBody>
          <a:bodyPr>
            <a:noAutofit/>
          </a:bodyPr>
          <a:lstStyle/>
          <a:p>
            <a:pPr lvl="0"/>
            <a:r>
              <a:rPr lang="pl-PL" sz="2200" dirty="0">
                <a:latin typeface="+mn-lt"/>
              </a:rPr>
              <a:t>Załącznik nr 7.1 „Oświadczenie o złożeniu wniosku w aplikacji </a:t>
            </a:r>
            <a:r>
              <a:rPr lang="pl-PL" sz="2200" dirty="0" err="1">
                <a:latin typeface="+mn-lt"/>
              </a:rPr>
              <a:t>WOD</a:t>
            </a:r>
            <a:r>
              <a:rPr lang="pl-PL" sz="2200" dirty="0">
                <a:latin typeface="+mn-lt"/>
              </a:rPr>
              <a:t>”;</a:t>
            </a:r>
          </a:p>
          <a:p>
            <a:pPr lvl="0"/>
            <a:r>
              <a:rPr lang="pl-PL" sz="2200" dirty="0">
                <a:latin typeface="+mn-lt"/>
              </a:rPr>
              <a:t>Załącznik nr 7.2 „Oświadczenie, iż projekt nie został zakończony w rozumieniu art. 63 ust. 6 rozporządzenia ogólnego”;</a:t>
            </a:r>
          </a:p>
          <a:p>
            <a:pPr lvl="0"/>
            <a:r>
              <a:rPr lang="pl-PL" sz="2200" dirty="0">
                <a:latin typeface="+mn-lt"/>
              </a:rPr>
              <a:t>Załącznik nr 7.3 „Oświadczenie o realizacji projektu zgodnie z prawem”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(jeśli dotyczy);</a:t>
            </a:r>
          </a:p>
          <a:p>
            <a:pPr lvl="0"/>
            <a:r>
              <a:rPr lang="pl-PL" sz="2200" dirty="0">
                <a:latin typeface="+mn-lt"/>
              </a:rPr>
              <a:t>Załącznik nr 7.5 „Oświadczenie o udzielaniu informacji na potrzeby ewaluacji”;</a:t>
            </a:r>
          </a:p>
          <a:p>
            <a:pPr lvl="0"/>
            <a:r>
              <a:rPr lang="pl-PL" sz="2200" dirty="0">
                <a:latin typeface="+mn-lt"/>
              </a:rPr>
              <a:t>Załącznik nr 7.6 „Oświadczenie o zgodzie na korespondencję elektroniczną”;</a:t>
            </a:r>
          </a:p>
          <a:p>
            <a:pPr lvl="0"/>
            <a:r>
              <a:rPr lang="pl-PL" sz="2200" dirty="0">
                <a:latin typeface="+mn-lt"/>
              </a:rPr>
              <a:t>Załącznik nr 7.7 „Oświadczenie o zapoznaniu się z regulaminem wyboru projektów”;</a:t>
            </a:r>
          </a:p>
          <a:p>
            <a:pPr lvl="0"/>
            <a:r>
              <a:rPr lang="pl-PL" sz="2200" dirty="0">
                <a:latin typeface="+mn-lt"/>
              </a:rPr>
              <a:t>Załącznik nr 7.8 „Oświadczenie dotyczące przetwarzania danych osobowych (</a:t>
            </a:r>
            <a:r>
              <a:rPr lang="pl-PL" sz="2200" dirty="0" err="1">
                <a:latin typeface="+mn-lt"/>
              </a:rPr>
              <a:t>RODO</a:t>
            </a:r>
            <a:r>
              <a:rPr lang="pl-PL" sz="2200" dirty="0">
                <a:latin typeface="+mn-lt"/>
              </a:rPr>
              <a:t>)”;</a:t>
            </a:r>
          </a:p>
          <a:p>
            <a:pPr marL="108014" indent="0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  <a:buNone/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6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87312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Załączniki dodatkowe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013" y="1259557"/>
            <a:ext cx="8640382" cy="53998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  <a:cs typeface="Calibri" panose="020F0502020204030204" pitchFamily="34" charset="0"/>
              </a:rPr>
              <a:t>Załączniki przedstawiające dodatkowe informacje o projekcie;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</a:rPr>
              <a:t>Jeśli załączniki do formularza wniosku o dofinansowanie wymienione wcześniej, mimo spakowania, nie mogą zostać dołączone jako jeden plik w odpowiednim punkcie ze względu na jego rozmiar, należy je dołączyć jako załączniki dodatkowe;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</a:rPr>
              <a:t>Jeżeli z przedłożonych dokumentów nie wynika, że osoba lub osoby, które złożyły podpis na Oświadczeniu o złożeniu wniosku w aplikacji WOD są osobami uprawnionymi do reprezentowania Wnioskodawcy, należy załączyć dodatkowy dokument potwierdzający posiadanie przez te osoby takiego prawa.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9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720" y="395461"/>
            <a:ext cx="8640381" cy="647753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+mn-lt"/>
              </a:rPr>
              <a:t>Załączniki do formularza wniosku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75274"/>
            <a:ext cx="10153128" cy="5966267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1. Studium Wykonalności;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Załączniki nr 2. Dokumenty dotyczące oddziaływania projektu na środowisko, w tym: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2.1 Informacja o wpływie projektu na środowisko,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2.2 Dokumenty z procedury oceny oddziaływania na środowisko (jeśli dotyczy),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2.3 Zaświadczenie organu odpowiedzialnego za monitorowanie obszarów Natura 2000 (jeśli 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3. Dokumenty dotyczące zakresu rzeczowego inwestycji (jeśli 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4. Dokumenty poświadczające zaangażowanie Partnerów w realizację projektu (jeśli 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5. Dokumenty określające status prawny Wnioskodawcy i Partnerów projektu (jeśli 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6. Informacje niezbędne do ubiegania się o pomoc de </a:t>
            </a:r>
            <a:r>
              <a:rPr lang="pl-PL" sz="4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lub pomoc inną niż pomoc de </a:t>
            </a:r>
            <a:r>
              <a:rPr lang="pl-PL" sz="4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(jeśli 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Załączniki nr 7. Oświadczenia Wnioskodawcy;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9. Załączniki dodatkowe (jeśli dotyczy).</a:t>
            </a:r>
          </a:p>
          <a:p>
            <a:pPr marL="0" lv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15052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57" y="379521"/>
            <a:ext cx="8640381" cy="1080001"/>
          </a:xfrm>
        </p:spPr>
        <p:txBody>
          <a:bodyPr/>
          <a:lstStyle/>
          <a:p>
            <a:r>
              <a:rPr lang="pl-PL" dirty="0">
                <a:latin typeface="+mn-lt"/>
              </a:rPr>
              <a:t>Koszty uproszczone – projekt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E60574-380E-4A06-8CDA-D20FD6C3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656" y="1259557"/>
            <a:ext cx="8640382" cy="4680002"/>
          </a:xfrm>
        </p:spPr>
        <p:txBody>
          <a:bodyPr/>
          <a:lstStyle/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b="1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CA1CC37-C48F-4B22-9D6B-97E7ABB9B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58" y="919521"/>
            <a:ext cx="4625741" cy="65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79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57" y="379521"/>
            <a:ext cx="8640381" cy="1080001"/>
          </a:xfrm>
        </p:spPr>
        <p:txBody>
          <a:bodyPr/>
          <a:lstStyle/>
          <a:p>
            <a:r>
              <a:rPr lang="pl-PL" dirty="0">
                <a:latin typeface="+mn-lt"/>
              </a:rPr>
              <a:t>Koszty uproszczone – projekt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E60574-380E-4A06-8CDA-D20FD6C3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656" y="1259557"/>
            <a:ext cx="8640382" cy="4680002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+mn-lt"/>
              </a:rPr>
              <a:t>Projekt, którego łączny koszt wyrażony w PLN nie przekracza </a:t>
            </a:r>
            <a:r>
              <a:rPr lang="pl-PL" b="1" dirty="0">
                <a:latin typeface="+mn-lt"/>
              </a:rPr>
              <a:t>200 tys. </a:t>
            </a:r>
            <a:r>
              <a:rPr lang="pl-PL" b="1" dirty="0" err="1">
                <a:latin typeface="+mn-lt"/>
              </a:rPr>
              <a:t>EUR</a:t>
            </a:r>
            <a:r>
              <a:rPr lang="pl-PL" b="1" dirty="0">
                <a:latin typeface="+mn-lt"/>
              </a:rPr>
              <a:t> </a:t>
            </a:r>
            <a:r>
              <a:rPr lang="pl-PL" dirty="0">
                <a:latin typeface="+mn-lt"/>
              </a:rPr>
              <a:t>w dniu zawarcia umowy o dofinansowanie projektu (do przeliczenia łącznego kosztu projektu stosuje się kurs Europejskiego Banku Centralnego z przedostatniego dnia kwotowania Komisji Europejskiej w miesiącu poprzedzającym miesiąc, w którym ogłoszono nabór) rozliczany jest </a:t>
            </a:r>
            <a:r>
              <a:rPr lang="pl-PL" b="1" dirty="0">
                <a:latin typeface="+mn-lt"/>
              </a:rPr>
              <a:t>obligatoryjnie za pomocą uproszczonych </a:t>
            </a:r>
            <a:r>
              <a:rPr lang="pl-PL" dirty="0">
                <a:latin typeface="+mn-lt"/>
              </a:rPr>
              <a:t>metod rozliczania w oparciu o art. 53 ust. 3 lit. b rozporządzenia ogólnego, tj. projekt budżetu ustalany indywidualnie i uzgadniany ex </a:t>
            </a:r>
            <a:r>
              <a:rPr lang="pl-PL" dirty="0" err="1">
                <a:latin typeface="+mn-lt"/>
              </a:rPr>
              <a:t>ante</a:t>
            </a:r>
            <a:r>
              <a:rPr lang="pl-PL" dirty="0"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pl-PL" b="1" dirty="0">
                <a:latin typeface="+mn-lt"/>
              </a:rPr>
              <a:t>Wnioskodawca z należytą starannością ustala zadania oraz ich zakres (przedmiot danego zadania) w oparciu o planowane zamówienia.</a:t>
            </a:r>
          </a:p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b="1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518CA92-5364-463D-A0BC-1F09A57B7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55" y="4139877"/>
            <a:ext cx="7900582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27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57" y="379521"/>
            <a:ext cx="8640381" cy="1080001"/>
          </a:xfrm>
        </p:spPr>
        <p:txBody>
          <a:bodyPr/>
          <a:lstStyle/>
          <a:p>
            <a:r>
              <a:rPr lang="pl-PL" dirty="0">
                <a:latin typeface="+mn-lt"/>
              </a:rPr>
              <a:t>Koszty uproszczone – projekt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E60574-380E-4A06-8CDA-D20FD6C3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656" y="1259557"/>
            <a:ext cx="8640382" cy="4680002"/>
          </a:xfrm>
        </p:spPr>
        <p:txBody>
          <a:bodyPr/>
          <a:lstStyle/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b="1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3E33511-68B1-45B5-BDD8-1EFE8DF1A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610" y="899517"/>
            <a:ext cx="4536504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36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557" y="153521"/>
            <a:ext cx="8640381" cy="1080001"/>
          </a:xfrm>
        </p:spPr>
        <p:txBody>
          <a:bodyPr/>
          <a:lstStyle/>
          <a:p>
            <a:r>
              <a:rPr lang="pl-PL" dirty="0">
                <a:latin typeface="+mn-lt"/>
              </a:rPr>
              <a:t>Koszty uproszczone – projekt budżetu- określenie wartości kwoty ryczałtowej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E60574-380E-4A06-8CDA-D20FD6C3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23" y="1459521"/>
            <a:ext cx="10602490" cy="59927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2300" dirty="0">
                <a:latin typeface="+mn-lt"/>
              </a:rPr>
              <a:t>Określenie wartości kwoty ryczałtowej dla zadania odbywa się na podstawie:</a:t>
            </a:r>
          </a:p>
          <a:p>
            <a:pPr marL="0" indent="0">
              <a:buNone/>
            </a:pPr>
            <a:r>
              <a:rPr lang="pl-PL" sz="2300" dirty="0">
                <a:latin typeface="+mn-lt"/>
              </a:rPr>
              <a:t>1.	kosztorysów inwestorskich przygotowanych przez osoby uprawnione na potrzeby dokumentacji budowlanej;</a:t>
            </a:r>
          </a:p>
          <a:p>
            <a:pPr marL="0" indent="0">
              <a:buNone/>
            </a:pPr>
            <a:r>
              <a:rPr lang="pl-PL" sz="2300" dirty="0">
                <a:latin typeface="+mn-lt"/>
              </a:rPr>
              <a:t>lub</a:t>
            </a:r>
          </a:p>
          <a:p>
            <a:pPr marL="0" indent="0">
              <a:buNone/>
            </a:pPr>
            <a:r>
              <a:rPr lang="pl-PL" sz="2300" dirty="0">
                <a:latin typeface="+mn-lt"/>
              </a:rPr>
              <a:t>2.	 dokonanej analizy ofert potencjalnych wykonawców zamówienia. </a:t>
            </a:r>
          </a:p>
          <a:p>
            <a:pPr marL="0" indent="0">
              <a:buNone/>
            </a:pPr>
            <a:r>
              <a:rPr lang="pl-PL" sz="2300" dirty="0">
                <a:latin typeface="+mn-lt"/>
              </a:rPr>
              <a:t>Wnioskodawca powinien dysponować dokumentami/informacjami będącymi przedmiotem analizy i przedstawić je na wezwanie IZ </a:t>
            </a:r>
            <a:r>
              <a:rPr lang="pl-PL" sz="2300" dirty="0" err="1">
                <a:latin typeface="+mn-lt"/>
              </a:rPr>
              <a:t>FEP</a:t>
            </a:r>
            <a:r>
              <a:rPr lang="pl-PL" sz="2300" dirty="0">
                <a:latin typeface="+mn-lt"/>
              </a:rPr>
              <a:t>.  Wnioskodawca powinien upublicznić opis przedmiotu zamówienia wraz z zapytaniem o cenę na swojej stronie internetowej lub skierować zapytanie o cenę wraz z opisem przedmiotu zamówienia do potencjalnych wykonawców. Ponadto Wnioskodawca może wykorzystać cenniki pozyskane ze stron internetowych wykonawców.</a:t>
            </a:r>
          </a:p>
          <a:p>
            <a:pPr marL="0" indent="0">
              <a:buNone/>
            </a:pPr>
            <a:r>
              <a:rPr lang="pl-PL" sz="2300" b="1" dirty="0">
                <a:latin typeface="+mn-lt"/>
              </a:rPr>
              <a:t>Wnioskodawca dokonuje analizy rynku i przedstawia minimum 3 oferty najkorzystniejsze rynkowo, od potencjalnych wykonawców, z punktu widzenia realizacji projektu, chyba że na rynku nie występuje tylu oferentów.</a:t>
            </a:r>
          </a:p>
          <a:p>
            <a:pPr marL="0" indent="0">
              <a:buNone/>
            </a:pPr>
            <a:r>
              <a:rPr lang="pl-PL" sz="2300" b="1" dirty="0">
                <a:latin typeface="+mn-lt"/>
              </a:rPr>
              <a:t>Najkorzystniejsza oferta to ta, która przedstawia najkorzystniejszy bilans ceny lub kosztu i innych kryteriów odnoszących się do przedmiotu zamówienia albo oferta z najniższą ceną lub kosztem, gdy jedynym kryterium oceny jest cena lub koszt. </a:t>
            </a:r>
          </a:p>
          <a:p>
            <a:pPr marL="0" indent="0">
              <a:buNone/>
            </a:pPr>
            <a:r>
              <a:rPr lang="pl-PL" sz="2300" b="1" dirty="0">
                <a:latin typeface="+mn-lt"/>
              </a:rPr>
              <a:t>Opis przedmiotu zamówienia wysłany do potencjalnych oferentów przez Wnioskodawcę musi być zgodny z zakresem danego zadania i powinien być jednoznaczny i wyczerpujący, sporządzony za pomocą dokładnych i zrozumiałych określeń i uwzględniający wszystkie wymagania i okoliczności mogące mieć wpływ na sporządzenie oferty. </a:t>
            </a:r>
          </a:p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b="1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3871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57" y="207713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Koszty uproszczone – projekt budżetu - miernik wykonania zadania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E60574-380E-4A06-8CDA-D20FD6C3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259557"/>
            <a:ext cx="9577064" cy="5940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>
                <a:latin typeface="+mn-lt"/>
              </a:rPr>
              <a:t>Całkowite lub częściowe niezrealizowanie zadania i tym samym nieosiągnięcie wartości miernika spowoduje, że kwota ryczałtowa zostanie uznana za niekwalifikowalną.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+mn-lt"/>
              </a:rPr>
              <a:t>Ponadto w przypadku </a:t>
            </a:r>
            <a:r>
              <a:rPr lang="pl-PL" b="1" dirty="0">
                <a:latin typeface="+mn-lt"/>
              </a:rPr>
              <a:t>rażąco niskiej jakości wykonania zadania, miernik zostanie uznany za niezrealizowany,</a:t>
            </a:r>
            <a:r>
              <a:rPr lang="pl-PL" dirty="0">
                <a:latin typeface="+mn-lt"/>
              </a:rPr>
              <a:t> a wydatki w ramach danej kwoty ryczałtowej uznane zostaną </a:t>
            </a:r>
            <a:r>
              <a:rPr lang="pl-PL" b="1" dirty="0">
                <a:latin typeface="+mn-lt"/>
              </a:rPr>
              <a:t>za niekwalifikowalne</a:t>
            </a:r>
            <a:r>
              <a:rPr lang="pl-PL" dirty="0">
                <a:latin typeface="+mn-lt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+mn-lt"/>
              </a:rPr>
              <a:t>Rozliczenie kwoty ryczałtowej na podstawie wybranego miernika ma zawsze charakter zero jedynkowy (spełnił- nie spełnił), tzn. niezrealizowanie miernika w całości (nieosiągnięcie celu) powoduje, że dofinansowanie nie zostanie wypłacone (kwota ryczałtowa jest niekwalifikowalna). </a:t>
            </a:r>
            <a:r>
              <a:rPr lang="pl-PL" b="1" dirty="0">
                <a:latin typeface="+mn-lt"/>
              </a:rPr>
              <a:t>Jeżeli miernik (cel) został osiągnięty w całości, kwota ryczałtowa jest kwalifikowalna i dofinansowanie jest wypłacane, z uwzględnieniem obowiązującego w projekcie poziomu dofinansowania i wymaganego wkładu własnego</a:t>
            </a:r>
            <a:r>
              <a:rPr lang="pl-PL" dirty="0">
                <a:latin typeface="+mn-lt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>
                <a:latin typeface="+mn-lt"/>
              </a:rPr>
              <a:t>Beneficjent jest zwolniony z obowiązku dokumentowania poniesionych wydatków w projekcie. Kwoty rozliczone na podstawie metody uproszczonej uważa się za poniesione. Nie ma obowiązku gromadzenia faktur i innych dokumentów księgowych o równoważnej wartości dowodowej na potwierdzenie poniesienia wydatku w ramach projektu</a:t>
            </a:r>
            <a:r>
              <a:rPr lang="pl-PL" dirty="0">
                <a:latin typeface="+mn-lt"/>
              </a:rPr>
              <a:t>. </a:t>
            </a:r>
          </a:p>
          <a:p>
            <a:pPr marL="0" indent="0">
              <a:buNone/>
            </a:pPr>
            <a:endParaRPr lang="pl-PL" b="1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F808C20-6633-46CE-98F3-522AFE59B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93" y="1321579"/>
            <a:ext cx="8142673" cy="56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86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57" y="207713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Koszty uproszczone – projekt budżetu - miernik wykonania zadania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E60574-380E-4A06-8CDA-D20FD6C3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259557"/>
            <a:ext cx="9577064" cy="5940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r>
              <a:rPr lang="pl-PL" sz="1600" dirty="0">
                <a:latin typeface="+mn-lt"/>
              </a:rPr>
              <a:t>Do każdego zadania Wnioskodawca przypisuje </a:t>
            </a:r>
            <a:r>
              <a:rPr lang="pl-PL" sz="1600" b="1" dirty="0">
                <a:latin typeface="+mn-lt"/>
              </a:rPr>
              <a:t>jeden miernik wraz z określeniem jego wartości</a:t>
            </a:r>
            <a:r>
              <a:rPr lang="pl-PL" sz="1600" dirty="0">
                <a:latin typeface="+mn-lt"/>
              </a:rPr>
              <a:t>, zgodnie z przedmiotem i charakterem zadania. Miernik rozumiany jest jako narzędzie pomiarowe, które odzwierciedla istotę i zakres zadania oraz służy jednoznacznemu stwierdzeniu, czy Wnioskodawca/Beneficjent zrealizował zaplanowane zadanie w całości.</a:t>
            </a:r>
          </a:p>
          <a:p>
            <a:r>
              <a:rPr lang="pl-PL" sz="1600" dirty="0">
                <a:latin typeface="+mn-lt"/>
              </a:rPr>
              <a:t>Z uwagi na powyższe, miernik nie może zostać zdefiniowany w sposób zbyt ogólny. Powinien on w jak najlepszym stopniu obrazować wykonanie zadania. IZ </a:t>
            </a:r>
            <a:r>
              <a:rPr lang="pl-PL" sz="1600" dirty="0" err="1">
                <a:latin typeface="+mn-lt"/>
              </a:rPr>
              <a:t>FEP</a:t>
            </a:r>
            <a:r>
              <a:rPr lang="pl-PL" sz="1600" dirty="0">
                <a:latin typeface="+mn-lt"/>
              </a:rPr>
              <a:t> zastrzega sobie możliwość skorygowania zaproponowanych przez Wnioskodawcę mierników i przypisanych do nich dokumentów potwierdzających wykonanie zadania/osiągnięcie miernika.</a:t>
            </a:r>
          </a:p>
          <a:p>
            <a:r>
              <a:rPr lang="pl-PL" sz="1600" dirty="0">
                <a:latin typeface="+mn-lt"/>
              </a:rPr>
              <a:t>W odniesieniu do każdego miernika należy wskazać adekwatne dokumenty lub inne dowody, na podstawie których można zweryfikować, czy miernik został osiągnięty, np. </a:t>
            </a:r>
            <a:r>
              <a:rPr lang="pl-PL" sz="1600" b="1" dirty="0">
                <a:latin typeface="+mn-lt"/>
              </a:rPr>
              <a:t>protokół odbioru, dowód księgowy nabycia towaru, specyfikacje, dokumentacja techniczna, licencje, dokumentacja powykonawcza, dokumentacja fotograficzna, ewidencja środków trwałych/ewidencja wyposażenia itp. </a:t>
            </a:r>
            <a:r>
              <a:rPr lang="pl-PL" sz="1600" dirty="0">
                <a:latin typeface="+mn-lt"/>
              </a:rPr>
              <a:t>Właściwy dobór dokumentów lub innych dowodów, na podstawie których dokonywana będzie weryfikacja realizacji zadania i osiągnięcia miernika, jest bardzo istotny, ponieważ muszą one </a:t>
            </a:r>
            <a:r>
              <a:rPr lang="pl-PL" sz="1600" b="1" dirty="0">
                <a:latin typeface="+mn-lt"/>
              </a:rPr>
              <a:t>jednoznacznie i niepodważalnie wskazywać, że kwota ryczałtowa może zostać uznana za kwalifikowalną, a związane z nią dofinansowanie za należne</a:t>
            </a:r>
            <a:r>
              <a:rPr lang="pl-PL" sz="1600" dirty="0">
                <a:latin typeface="+mn-lt"/>
              </a:rPr>
              <a:t>. Dokumenty powinny wskazywać nie tylko na ilościowe wykonanie zadania, ale także potwierdzać jakość realizacji zadania.</a:t>
            </a:r>
            <a:endParaRPr lang="pl-PL" sz="1600" b="1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EF808C20-6633-46CE-98F3-522AFE59B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386" y="1115541"/>
            <a:ext cx="8142673" cy="56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47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1F6E3-58D4-4848-B422-7F8B1C2B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57" y="207713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Koszty uproszczone – projekt budżetu - miernik wykonania zadania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7F825A-35FD-490C-8C41-5D0140DE7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3CD1AE01-46C5-4610-A2AA-EC773C38C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538" y="1115540"/>
            <a:ext cx="6264696" cy="623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66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498" y="2627709"/>
            <a:ext cx="7588818" cy="172305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5">
            <a:extLst>
              <a:ext uri="{FF2B5EF4-FFF2-40B4-BE49-F238E27FC236}">
                <a16:creationId xmlns:a16="http://schemas.microsoft.com/office/drawing/2014/main" id="{E34D2DB4-FDBD-4735-985E-8E125D4440D9}"/>
              </a:ext>
            </a:extLst>
          </p:cNvPr>
          <p:cNvSpPr txBox="1">
            <a:spLocks/>
          </p:cNvSpPr>
          <p:nvPr/>
        </p:nvSpPr>
        <p:spPr>
          <a:xfrm>
            <a:off x="1889522" y="4715941"/>
            <a:ext cx="6912768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l-PL" sz="1400" dirty="0"/>
              <a:t>Kinga Dziewiątkowska- Seroka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l-PL" sz="1400" dirty="0"/>
              <a:t>Departament Programów Regionalnych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Urząd Marszałkowski Województwa Pomorskiego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tel. +48 58 32 68 172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k.dziewiatkowska@pomorskie.eu 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3" y="539477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Sposób składania załączników do wniosku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389" y="1475581"/>
            <a:ext cx="8424647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Załączniki tylko w formie elektronicznej;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Wszystkie załączniki wytworzone przez Beneficjenta muszą być podpisane elektronicznie;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Dany załącznik do wniosku co do zasady musi stanowić jeden plik o rozmiarze nieprzekraczającym 25MB – w przypadku większej liczby dokumentów składających się na dany załącznik wymagane będzie dostarczenie pliku w formacie ZIP, RAR lub równoważnym, w którym zostaną one spakowane.</a:t>
            </a:r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1.	Uzasadnienie i opis zakresu rzeczowego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1.1.	Opis potrzeby realizacji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1.2.	Analiza różnych wariantów realizacji projektu i jego identyfikacja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1.3.	Szczegółowy opis przedmiotu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1.4.	Zgodność projektu z logiką interwencji Programu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2.	Uwarunkowania realizacji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2.1.	Opis wnioskodawcy i realizatorów projektu	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2.2.	Opis sposobu realizacji i zarządzania projektem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2.4.	Zgodność projektu z zasadami horyzontalnymi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3.	Analiza finansowa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3.1.	Określenie założeń do analizy finansowej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3.2. 	Analiza finansowa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4.	Analiza kosztów i korzyści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5.   	Analiza ryzyka i wrażliwości (dla projektów o wartości powyżej 50 mln zł)</a:t>
            </a:r>
          </a:p>
        </p:txBody>
      </p:sp>
    </p:spTree>
    <p:extLst>
      <p:ext uri="{BB962C8B-B14F-4D97-AF65-F5344CB8AC3E}">
        <p14:creationId xmlns:p14="http://schemas.microsoft.com/office/powerpoint/2010/main" val="178598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r>
              <a:rPr lang="pl-PL" sz="2200" dirty="0">
                <a:latin typeface="+mn-lt"/>
              </a:rPr>
              <a:t>Na etapie składania wniosku o dofinansowanie projektu Wnioskodawca będzie musiał dostarczyć dokument składający się z następujących elementów: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200" dirty="0">
                <a:latin typeface="+mn-lt"/>
              </a:rPr>
              <a:t>Studium Wykonalności (w wersji elektronicznej w formacie nie stanowiącym skanu dokumentu);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200" dirty="0">
                <a:latin typeface="+mn-lt"/>
              </a:rPr>
              <a:t>arkusza kalkulacyjnego (w wersji elektronicznej w formacie XLS lub równoważnym), zawierającego tabele oraz wyliczenia do analizy finansowej oraz analizy kosztów i korzyści.</a:t>
            </a:r>
          </a:p>
          <a:p>
            <a:r>
              <a:rPr lang="pl-PL" sz="2200" dirty="0">
                <a:latin typeface="+mn-lt"/>
              </a:rPr>
              <a:t>Przy sporządzaniu Studium Wykonalności, w szczególności w zakresie prowadzonych analiz finansowych i ekonomicznych należy bazować na zapisach </a:t>
            </a:r>
            <a:r>
              <a:rPr lang="pl-PL" sz="2200" u="sng" dirty="0">
                <a:latin typeface="+mn-lt"/>
                <a:hlinkClick r:id="rId2"/>
              </a:rPr>
              <a:t>Wytycznych dotyczących zagadnień związanych z przygotowaniem projektów inwestycyjnych, w tym hybrydowych na lata 2021-2027</a:t>
            </a:r>
            <a:r>
              <a:rPr lang="pl-PL" sz="2200" u="sng" dirty="0">
                <a:latin typeface="+mn-lt"/>
              </a:rPr>
              <a:t>;</a:t>
            </a:r>
            <a:endParaRPr lang="pl-PL" sz="2200" dirty="0">
              <a:latin typeface="+mn-lt"/>
            </a:endParaRPr>
          </a:p>
          <a:p>
            <a:r>
              <a:rPr lang="pl-PL" sz="2200" dirty="0">
                <a:latin typeface="+mn-lt"/>
              </a:rPr>
              <a:t>Dokument dostępny pod adresem: </a:t>
            </a:r>
            <a:r>
              <a:rPr lang="pl-PL" sz="2200" u="sng" dirty="0" err="1">
                <a:latin typeface="+mn-lt"/>
                <a:hlinkClick r:id="rId2"/>
              </a:rPr>
              <a:t>https</a:t>
            </a:r>
            <a:r>
              <a:rPr lang="pl-PL" sz="2200" u="sng" dirty="0">
                <a:latin typeface="+mn-lt"/>
                <a:hlinkClick r:id="rId2"/>
              </a:rPr>
              <a:t>://</a:t>
            </a:r>
            <a:r>
              <a:rPr lang="pl-PL" sz="2200" u="sng" dirty="0" err="1">
                <a:latin typeface="+mn-lt"/>
                <a:hlinkClick r:id="rId2"/>
              </a:rPr>
              <a:t>www.funduszeeuropejskie.gov.pl</a:t>
            </a:r>
            <a:r>
              <a:rPr lang="pl-PL" sz="2200" u="sng" dirty="0">
                <a:latin typeface="+mn-lt"/>
                <a:hlinkClick r:id="rId2"/>
              </a:rPr>
              <a:t>/strony/o-funduszach/fundusze-na-lata-2021-2027/prawo-i-dokumenty/wytyczne/wytyczne-dotyczace-zagadnien-zwiazanych-z-przygotowaniem-projektow-inwestycyjnych-w-tym-hybrydowych-na-lata-2021-2027/</a:t>
            </a:r>
            <a:r>
              <a:rPr lang="pl-PL" sz="2200" u="sng" dirty="0">
                <a:latin typeface="+mn-lt"/>
              </a:rPr>
              <a:t>.</a:t>
            </a: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125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1.1.	Opis potrzeby realizacji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 algn="just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Należy opisać, w jaki sposób realizacja projektu będzie stanowiła odpowiedź na zdiagnozowane potrzeby, wskazując przy tym, jaka jest pilność proponowanych działań. W szczególności należy odnieść się do potrzeby i pilności odnośnie zdiagnozowanych </a:t>
            </a:r>
            <a:r>
              <a:rPr lang="pl-PL" sz="2200" b="1" dirty="0">
                <a:latin typeface="+mn-lt"/>
              </a:rPr>
              <a:t>braków w ofercie edukacyjnej </a:t>
            </a:r>
            <a:r>
              <a:rPr lang="pl-PL" sz="2200" dirty="0">
                <a:latin typeface="+mn-lt"/>
              </a:rPr>
              <a:t>(kwestia dominująca), jak i </a:t>
            </a:r>
            <a:r>
              <a:rPr lang="pl-PL" sz="2200" b="1" dirty="0">
                <a:latin typeface="+mn-lt"/>
              </a:rPr>
              <a:t>braków infrastrukturalnych. </a:t>
            </a:r>
          </a:p>
        </p:txBody>
      </p:sp>
    </p:spTree>
    <p:extLst>
      <p:ext uri="{BB962C8B-B14F-4D97-AF65-F5344CB8AC3E}">
        <p14:creationId xmlns:p14="http://schemas.microsoft.com/office/powerpoint/2010/main" val="7482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68349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1.2.	Analiza różnych wariantów realizacji projektu i jego identyfikacja	</a:t>
            </a:r>
          </a:p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Analiza wariantów projektu jest decydująca dla właściwej identyfikacji zakresu projektu oraz wyboru najbardziej opłacalnego rozwiązania technicznego.</a:t>
            </a:r>
          </a:p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Wybierając możliwe warianty realizacji projektu, należy zwrócić uwagę, czy faktycznie przyczyniają się one do określenia różnych zakresów i możliwości realizacji projektu. Kluczowe jest, aby skupić się na ograniczonej liczbie istotnych i technicznie wykonalnych opcji, z uwzględnieniem oczekiwań wynikających z postanowień </a:t>
            </a:r>
            <a:r>
              <a:rPr lang="pl-PL" sz="2200" dirty="0" err="1">
                <a:latin typeface="+mn-lt"/>
              </a:rPr>
              <a:t>FEP</a:t>
            </a:r>
            <a:r>
              <a:rPr lang="pl-PL" sz="2200" dirty="0">
                <a:latin typeface="+mn-lt"/>
              </a:rPr>
              <a:t> 2021-2027, SZOP i kryteriów wyboru projektów dla Działania 6.2. Infrastruktura edukacji włączającej i zawodowej w zakresie projektów dotyczących rozwoju infrastruktury szkolnictwa zawodowego.</a:t>
            </a:r>
          </a:p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Po przeprowadzeniu analiz należy dokonać wyboru rozwiązania realizacyjnego i odpowiednio go uzasadnić. Dokonując wyboru takiego rozwiązania należy też wskazać, jaki będzie okres realizacji planowanych działań.</a:t>
            </a:r>
          </a:p>
        </p:txBody>
      </p:sp>
    </p:spTree>
    <p:extLst>
      <p:ext uri="{BB962C8B-B14F-4D97-AF65-F5344CB8AC3E}">
        <p14:creationId xmlns:p14="http://schemas.microsoft.com/office/powerpoint/2010/main" val="140588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9" y="508700"/>
            <a:ext cx="9721080" cy="5400174"/>
          </a:xfrm>
          <a:ln>
            <a:noFill/>
          </a:ln>
          <a:effectLst>
            <a:softEdge rad="0"/>
          </a:effectLst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1.3.</a:t>
            </a:r>
            <a:r>
              <a:rPr lang="pl-PL" sz="2400" dirty="0">
                <a:latin typeface="+mn-lt"/>
              </a:rPr>
              <a:t>	</a:t>
            </a:r>
            <a:r>
              <a:rPr lang="pl-PL" sz="2400" b="1" dirty="0">
                <a:latin typeface="+mn-lt"/>
              </a:rPr>
              <a:t>Szczegółowy opis przedmiotu projektu</a:t>
            </a:r>
            <a:endParaRPr lang="pl-PL" sz="24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Treść rozdziału 1.3. Szczegółowy opis przedmiotu projektu będzie stanowić załącznik do umowy o dofinansowanie.</a:t>
            </a:r>
            <a:endParaRPr lang="pl-PL" sz="2400" dirty="0">
              <a:latin typeface="+mn-lt"/>
            </a:endParaRPr>
          </a:p>
          <a:p>
            <a:pPr lvl="0"/>
            <a:r>
              <a:rPr lang="pl-PL" sz="2200" dirty="0">
                <a:latin typeface="+mn-lt"/>
              </a:rPr>
              <a:t>opisać wszystkie planowane w ramach projektu zadania (w tym planowane do zakupu wyposażenie (np. zakup mebli, sprzętu, urządzeń) oraz działania uzupełniające (np. doposażenie szkół i placówek zawodowych w narzędzia i technologie umożliwiające kształcenie zdalne oraz poprawę dostępności cyfrowej, działania służące zmniejszeniu energochłonności infrastruktury, działania sprzyjające adaptacji do zmian klimatu)) z uwzględnieniem zastosowanych rozwiązań techniczno-technologicznych wskazując przede wszystkim ich zakres, skalę, a także najważniejsze parametry techniczne i kosztowe, wskazując przy tym:</a:t>
            </a:r>
          </a:p>
          <a:p>
            <a:pPr lvl="0"/>
            <a:r>
              <a:rPr lang="pl-PL" sz="2200" dirty="0">
                <a:latin typeface="+mn-lt"/>
              </a:rPr>
              <a:t>podział na wydatki kwalifikowane i niekwalifikowalne do dofinansowania;</a:t>
            </a:r>
          </a:p>
          <a:p>
            <a:pPr lvl="0"/>
            <a:r>
              <a:rPr lang="pl-PL" sz="2200" dirty="0">
                <a:latin typeface="+mn-lt"/>
              </a:rPr>
              <a:t>przyporządkowanie im rodzaju zezwolenia realizacyjnego (np. pozwolenie na budowę, zgłoszenie budowy, brak wymogu uzyskania zezwolenia) wraz z </a:t>
            </a:r>
            <a:r>
              <a:rPr lang="pl-PL" sz="2200" b="1" dirty="0">
                <a:latin typeface="+mn-lt"/>
              </a:rPr>
              <a:t>określeniem czy zostało ono już uzyskane, czy też zostanie wydane w terminie późniejszym;</a:t>
            </a:r>
          </a:p>
          <a:p>
            <a:pPr lvl="0"/>
            <a:r>
              <a:rPr lang="pl-PL" sz="2200" dirty="0">
                <a:latin typeface="+mn-lt"/>
              </a:rPr>
              <a:t>podział na wydatki objęte i nie objęte zasadami pomocy publicznej lub pomocy de </a:t>
            </a:r>
            <a:r>
              <a:rPr lang="pl-PL" sz="2200" dirty="0" err="1">
                <a:latin typeface="+mn-lt"/>
              </a:rPr>
              <a:t>minimis</a:t>
            </a:r>
            <a:r>
              <a:rPr lang="pl-PL" sz="2200" dirty="0">
                <a:latin typeface="+mn-lt"/>
              </a:rPr>
              <a:t>, wraz z przypisaniem im konkretnych schematów pomocy publicznej w ramach których zostaną one poniesione.</a:t>
            </a:r>
          </a:p>
          <a:p>
            <a:pPr marL="0" indent="0">
              <a:spcBef>
                <a:spcPts val="400"/>
              </a:spcBef>
              <a:buNone/>
            </a:pPr>
            <a:endParaRPr lang="pl-PL" sz="16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1600" dirty="0">
                <a:latin typeface="+mn-lt"/>
              </a:rPr>
              <a:t>	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52EA53A-FF4C-4B4D-97E8-E2F2F193F923}"/>
              </a:ext>
            </a:extLst>
          </p:cNvPr>
          <p:cNvSpPr/>
          <p:nvPr/>
        </p:nvSpPr>
        <p:spPr>
          <a:xfrm>
            <a:off x="521370" y="1763613"/>
            <a:ext cx="9577064" cy="792088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AEF9CA0-77D4-44E0-A146-7AB35DC08D3A}"/>
              </a:ext>
            </a:extLst>
          </p:cNvPr>
          <p:cNvSpPr/>
          <p:nvPr/>
        </p:nvSpPr>
        <p:spPr>
          <a:xfrm>
            <a:off x="557498" y="1156453"/>
            <a:ext cx="9433047" cy="792088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65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683493"/>
            <a:ext cx="9721080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1.3.	Szczegółowy opis przedmiotu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400" dirty="0">
              <a:latin typeface="+mn-lt"/>
            </a:endParaRPr>
          </a:p>
          <a:p>
            <a:pPr lvl="0"/>
            <a:r>
              <a:rPr lang="pl-PL" sz="2200" dirty="0">
                <a:latin typeface="+mn-lt"/>
              </a:rPr>
              <a:t>rodzaj i zakres planowanych wydatków w ramach promocji projektu, z uwzględnieniem minimalnych wymagań dotyczących działań promocyjnych;</a:t>
            </a:r>
          </a:p>
          <a:p>
            <a:pPr lvl="0"/>
            <a:r>
              <a:rPr lang="pl-PL" sz="2200" dirty="0">
                <a:latin typeface="+mn-lt"/>
              </a:rPr>
              <a:t>rodzaj i zakres wydatków planowanych do rozliczenia przy zastosowaniu metod uproszczonych (jeśli dotyczy);</a:t>
            </a:r>
          </a:p>
          <a:p>
            <a:pPr lvl="0"/>
            <a:r>
              <a:rPr lang="pl-PL" sz="2200" dirty="0">
                <a:latin typeface="+mn-lt"/>
              </a:rPr>
              <a:t>jasno przedstawić jego lokalizację (w razie potrzeby dołączając niezbędne mapki, szkice sytuacyjne, które w sposób przejrzysty i czytelny obrazują miejsce realizacji projektu) wraz z podaniem numerów działek na których realizowana będzie inwestycja oraz wskazaniem tytułu prawnego do dysponowania poszczególnymi nieruchomościami;</a:t>
            </a:r>
          </a:p>
          <a:p>
            <a:pPr lvl="0"/>
            <a:r>
              <a:rPr lang="pl-PL" sz="2200" dirty="0">
                <a:latin typeface="+mn-lt"/>
              </a:rPr>
              <a:t>uwzględnić w nim szczegółowe uwarunkowania określone dla Działania 6.2. Infrastruktura edukacji włączającej i zawodowej w zakresie projektów dotyczących rozwoju infrastruktury szkolnictwa zawodowego oraz umożliwić ocenę projektu w ramach kryterium wykonalności rzeczowej Zakres rzeczowy projektu.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1600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03008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1759</TotalTime>
  <Words>2711</Words>
  <Application>Microsoft Office PowerPoint</Application>
  <PresentationFormat>Niestandardowy</PresentationFormat>
  <Paragraphs>170</Paragraphs>
  <Slides>27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Open Sans</vt:lpstr>
      <vt:lpstr>Wingdings</vt:lpstr>
      <vt:lpstr>Motyw pakietu Office</vt:lpstr>
      <vt:lpstr>Załączniki do formularza wniosku o dofinansowanie projektu dla naboru wniosków o dofinansowanie projektów dla Działania 6.2. Infrastruktura edukacji włączającej i zawodowej w ramach programu regionalnego Fundusze Europejskie dla Pomorza 2021-2027 </vt:lpstr>
      <vt:lpstr>Załączniki do formularza wniosku o dofinansowanie</vt:lpstr>
      <vt:lpstr>Sposób składania załączników do wniosku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Dokumenty dotyczące oddziaływania projektu na środowisko</vt:lpstr>
      <vt:lpstr>Dokumenty dotyczące zakresu rzeczowego realizacji inwestycji</vt:lpstr>
      <vt:lpstr>Dokumenty dotyczące zakresu rzeczowego realizacji inwestycji</vt:lpstr>
      <vt:lpstr>Dokumenty poświadczające zaangażowanie partnerów w realizację projektu</vt:lpstr>
      <vt:lpstr>Dokumenty określające status prawny wnioskodawcy i partnerów projektu</vt:lpstr>
      <vt:lpstr>Informacje niezbędne do ubiegania się o pomoc de minimis lub pomoc inną niż pomoc de minimis</vt:lpstr>
      <vt:lpstr>Oświadczenia wnioskodawcy</vt:lpstr>
      <vt:lpstr>Załączniki dodatkowe</vt:lpstr>
      <vt:lpstr>Koszty uproszczone – projekt budżetu</vt:lpstr>
      <vt:lpstr>Koszty uproszczone – projekt budżetu</vt:lpstr>
      <vt:lpstr>Koszty uproszczone – projekt budżetu</vt:lpstr>
      <vt:lpstr>Koszty uproszczone – projekt budżetu- określenie wartości kwoty ryczałtowej</vt:lpstr>
      <vt:lpstr>Koszty uproszczone – projekt budżetu - miernik wykonania zadania </vt:lpstr>
      <vt:lpstr>Koszty uproszczone – projekt budżetu - miernik wykonania zadania </vt:lpstr>
      <vt:lpstr>Koszty uproszczone – projekt budżetu - miernik wykonania zadania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266</cp:revision>
  <cp:lastPrinted>2023-05-17T08:13:55Z</cp:lastPrinted>
  <dcterms:created xsi:type="dcterms:W3CDTF">2022-06-22T09:40:44Z</dcterms:created>
  <dcterms:modified xsi:type="dcterms:W3CDTF">2023-11-07T10:57:34Z</dcterms:modified>
</cp:coreProperties>
</file>