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369" r:id="rId3"/>
    <p:sldId id="438" r:id="rId4"/>
    <p:sldId id="413" r:id="rId5"/>
    <p:sldId id="410" r:id="rId6"/>
    <p:sldId id="422" r:id="rId7"/>
    <p:sldId id="414" r:id="rId8"/>
    <p:sldId id="418" r:id="rId9"/>
    <p:sldId id="416" r:id="rId10"/>
    <p:sldId id="427" r:id="rId11"/>
    <p:sldId id="428" r:id="rId12"/>
    <p:sldId id="434" r:id="rId13"/>
    <p:sldId id="429" r:id="rId14"/>
    <p:sldId id="433" r:id="rId15"/>
    <p:sldId id="447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320" r:id="rId24"/>
    <p:sldId id="451" r:id="rId25"/>
    <p:sldId id="321" r:id="rId26"/>
    <p:sldId id="452" r:id="rId27"/>
    <p:sldId id="377" r:id="rId28"/>
    <p:sldId id="378" r:id="rId29"/>
    <p:sldId id="443" r:id="rId30"/>
    <p:sldId id="325" r:id="rId31"/>
    <p:sldId id="330" r:id="rId32"/>
    <p:sldId id="331" r:id="rId33"/>
    <p:sldId id="317" r:id="rId34"/>
    <p:sldId id="332" r:id="rId35"/>
    <p:sldId id="449" r:id="rId36"/>
    <p:sldId id="333" r:id="rId37"/>
    <p:sldId id="437" r:id="rId38"/>
    <p:sldId id="260" r:id="rId3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438"/>
            <p14:sldId id="413"/>
            <p14:sldId id="410"/>
            <p14:sldId id="422"/>
            <p14:sldId id="414"/>
            <p14:sldId id="418"/>
            <p14:sldId id="416"/>
            <p14:sldId id="427"/>
            <p14:sldId id="428"/>
            <p14:sldId id="434"/>
            <p14:sldId id="429"/>
            <p14:sldId id="433"/>
            <p14:sldId id="447"/>
            <p14:sldId id="436"/>
            <p14:sldId id="431"/>
            <p14:sldId id="432"/>
            <p14:sldId id="440"/>
            <p14:sldId id="441"/>
            <p14:sldId id="327"/>
            <p14:sldId id="442"/>
            <p14:sldId id="320"/>
            <p14:sldId id="451"/>
            <p14:sldId id="321"/>
            <p14:sldId id="452"/>
            <p14:sldId id="377"/>
            <p14:sldId id="378"/>
            <p14:sldId id="443"/>
            <p14:sldId id="325"/>
            <p14:sldId id="330"/>
            <p14:sldId id="331"/>
            <p14:sldId id="317"/>
            <p14:sldId id="332"/>
            <p14:sldId id="449"/>
            <p14:sldId id="333"/>
            <p14:sldId id="43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1" autoAdjust="0"/>
    <p:restoredTop sz="71930" autoAdjust="0"/>
  </p:normalViewPr>
  <p:slideViewPr>
    <p:cSldViewPr showGuides="1">
      <p:cViewPr varScale="1">
        <p:scale>
          <a:sx n="75" d="100"/>
          <a:sy n="75" d="100"/>
        </p:scale>
        <p:origin x="1686" y="6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16162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2023-11-09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Dzień dobry. Nazywam się Małgorzata Ruczyńska. Reprezentuję Departament Europejskiego Funduszu Społecznego, Referat Wyboru Projektów i Informacji. Od 5 lat pracuję przy naborze i ocenie wniosków o dofinansowanie, a wcześniej przez 10 lat byłam po Państwa stronie; zajmowałam się aplikowaniem o środki z EFS i zarządzaniem projektami miękkimi. Postaram się połączyć te 2 perspektywy, aby zaprezentować Państwu jak przejść bezproblemowo przez proces naboru pracując w aplikacji SOWA EFS.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52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Karcie naboru możemy znaleźć ogólne informacje o naborze np. datę rozpoczęcia i zakończenia, budżet naboru czy typy wnioskodawców. Możemy też od razu utworzyć wniosek.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06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79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utworzeniu wniosku jest on widoczny w Projektach organizacji; możemy przejść od razu do edycji.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48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69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98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Szanowni Państwo, przechodząc do drugiej części prezentacji… Kluczowe informacje przy składaniu wniosków o dofinansowanie projektów w konkurencyjnej procedurze dla Działań EFS+.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Zachęcam Państwa do zapoznania się z - przygotowaną przez nasz Departament - Instrukcją merytoryczną wypełniania formularza wniosku o dofinansowanie projektu, która stanowi Załącznik nr 3 do 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Gmina X/ Szkoła Y)</a:t>
            </a:r>
            <a:r>
              <a:rPr lang="pl-PL" b="0" dirty="0"/>
              <a:t>. Dane adresowe powinny być podane dla jednostki nadrzędnej.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wymagane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Wybranie wszystkich wymaganych wskaźników i określenie ich na odpowiednim poziomie, który jest opisany w Regulaminie wyboru projektów w części 2.4 Kryteria wyboru projektów pozwala na pozytywną weryfikację kryterium zgodności ze szczegółowymi uwarunkowaniami określonymi dla Działania, a także dla naboru (</a:t>
            </a:r>
            <a:r>
              <a:rPr lang="pl-PL" b="1" dirty="0" err="1"/>
              <a:t>ppkt</a:t>
            </a:r>
            <a:r>
              <a:rPr lang="pl-PL" b="1" dirty="0"/>
              <a:t>. c).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083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Prawdopodobnie najważniejsza sekcja czyli budżet ;). </a:t>
            </a:r>
          </a:p>
          <a:p>
            <a:endParaRPr lang="pl-PL" b="1" dirty="0"/>
          </a:p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Uproszczone metody rozliczania wydatków należy zastosować dla projektów o max. wartości 200 000 EUR, tj. 894 560 zł (zgodnie z kursem euro z dnia ogłoszenia naboru).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r>
              <a:rPr lang="pl-PL" dirty="0"/>
              <a:t>Dodając koszt wybieramy z listy rodzaj kosztu – koszt rozliczany kwotami ryczałtowymi, co ma odzwierciedlenie w Podsumowaniu budżetu – „Razem ryczałt”.</a:t>
            </a:r>
          </a:p>
          <a:p>
            <a:endParaRPr lang="pl-PL" dirty="0"/>
          </a:p>
          <a:p>
            <a:r>
              <a:rPr lang="pl-PL" b="1" dirty="0"/>
              <a:t>Projekty o wartości większej niż 200 000 EUR rozliczane są wyłącznie na podstawie rzeczywiście ponoszonych wydatków.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52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1" dirty="0"/>
              <a:t>Koszty pośrednie należy ująć jako ostatnie zadanie o nazwie Koszty pośrednie (wybrane z listy rozwijalnej), a ich wartość stanowi od 10 do 25% od wartości kosztów bezpośrednich - zgodnie z obowiązującymi limitami określonymi w Wytycznych kwalifikowalności. </a:t>
            </a:r>
          </a:p>
          <a:p>
            <a:pPr algn="l"/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Proszę zwrócić uwagę, że podane procenty np. 20% kosztów pośrednich, to udział w wartości projektu, a nie limit kosztów pośrednich, który dla projektu o takiej wartości wynosi 25% czyli 156300,00zł.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15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Jednym z takich komponentów jest pole Osoba uprawniona do reprezentowania Wnioskodawcy. </a:t>
            </a:r>
          </a:p>
          <a:p>
            <a:endParaRPr lang="pl-PL" b="1" dirty="0"/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</a:p>
          <a:p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952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Element budzący dużo emocji, czyli załączniki. </a:t>
            </a:r>
          </a:p>
          <a:p>
            <a:endParaRPr lang="pl-PL" dirty="0"/>
          </a:p>
          <a:p>
            <a:r>
              <a:rPr lang="pl-PL" b="1" dirty="0"/>
              <a:t>Oświadczenia dot. kryteriów wyboru projektu i Oświadczenie  dot. zapoznania się z Regulaminem wyboru projektów.</a:t>
            </a:r>
          </a:p>
          <a:p>
            <a:endParaRPr lang="pl-PL" dirty="0"/>
          </a:p>
          <a:p>
            <a:r>
              <a:rPr lang="pl-PL" b="1" dirty="0"/>
              <a:t>SOWA „wymaga” załączenie Oświadczeń tylko dla Wnioskodawcy. Należy pamiętać, żeby Oświadczenia zostały załączone dla Wnioskodawcy oraz dla każdego z Partnerów.</a:t>
            </a:r>
          </a:p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początek pytanie kto z Państwa posiada już konto w SOWA EFS? Czy było trudno je założyć?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387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Wzór oświadczeń należy pobrać z Załączników do Regulaminu wyboru projektów.  </a:t>
            </a:r>
          </a:p>
          <a:p>
            <a:endParaRPr lang="pl-PL" b="1" dirty="0"/>
          </a:p>
          <a:p>
            <a:r>
              <a:rPr lang="pl-PL" b="1" dirty="0"/>
              <a:t>Dla Wnioskodawcy są to załączniki nr 1 i nr 2 do wzoru wniosku.</a:t>
            </a:r>
          </a:p>
          <a:p>
            <a:endParaRPr lang="pl-PL" dirty="0"/>
          </a:p>
          <a:p>
            <a:r>
              <a:rPr lang="pl-PL" b="1" dirty="0"/>
              <a:t>Należy uzupełnić wpisując pełną nazwę Wnioskodawcy i skreślić niewłaściwe rozpoczęła się lub nie rozpoczęła się w odniesieniu do realizacji projektu przed złożeniem wniosku oraz występuje lub nie występuje w odniesieniu do partnerstwa w projekcie. </a:t>
            </a:r>
          </a:p>
          <a:p>
            <a:endParaRPr lang="pl-PL" b="1" dirty="0"/>
          </a:p>
          <a:p>
            <a:r>
              <a:rPr lang="pl-PL" b="1" dirty="0"/>
              <a:t>Niedopuszczalne jest modyfikowanie treści oświadczenia, usuwanie logotypów, skreślanie zapisów etc.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7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Dla Partnera są to załączniki nr 1a i nr 2a do wzoru wniosku.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20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Każdy z Partnerów, czyli Realizatorów wskazany we wniosku o dofinansowanie musi złożyć oddzielne oświadczenie.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13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I kwestia kluczowa – załączniki muszą być podpisane podpisem kwalifikowanym.</a:t>
            </a:r>
          </a:p>
          <a:p>
            <a:endParaRPr lang="pl-PL" dirty="0"/>
          </a:p>
          <a:p>
            <a:r>
              <a:rPr lang="pl-PL" dirty="0"/>
              <a:t>Dla oceny kryteriów, których spełnienie jest weryfikowane na podstawie oświadczenia składanego pod odpowiedzialnością karną </a:t>
            </a:r>
            <a:r>
              <a:rPr lang="pl-PL" b="1" dirty="0"/>
              <a:t>tylko podpis kwalifikowany ma skutek prawny równoważny podpisowi własnoręcznemu.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dirty="0"/>
              <a:t>Podpis kwalifikowany powinien być nabyty </a:t>
            </a:r>
            <a:r>
              <a:rPr lang="pl-PL" b="0" dirty="0"/>
              <a:t>u </a:t>
            </a:r>
            <a:r>
              <a:rPr lang="pl-PL" dirty="0"/>
              <a:t>jednego z certyfikowanych dostawców wymienionych w rejestrze Narodowego Centrum Certyfikacji.</a:t>
            </a:r>
          </a:p>
          <a:p>
            <a:endParaRPr lang="pl-PL" dirty="0"/>
          </a:p>
          <a:p>
            <a:r>
              <a:rPr lang="pl-PL" dirty="0"/>
              <a:t>Projekty, do których załączono załączniki podpisane profilem zaufanym czy pieczęcią kwalifikowaną (lub chociażby podpisane w ten sposób załączniki jednego z Partnerów) niestety odpadną już na etapie oceny formalnej, w związku z niespełnieniem kryterium kompletność wniosku o dofinansowanie, a także kwalifikowalność Wnioskodawcy/ Partnerów </a:t>
            </a:r>
            <a:r>
              <a:rPr lang="pl-PL" dirty="0" err="1"/>
              <a:t>ppkt</a:t>
            </a:r>
            <a:r>
              <a:rPr lang="pl-PL" dirty="0"/>
              <a:t>. c i d oraz kwalifikowalność partnerstwa.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85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Oceniający Państwa projekty weryfikują podpisy i poprawność certyfikatu, a ponadto sprawdzają czy załączniki podpisała osoba upoważniona wskazana we wniosku o dofinansowanie w Sekcji Dodatkowe informacje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820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zakończeniu edycji, zatwierdzeniu wszystkich sekcji i pozytywnej walidacji, należy przesłać ostatnią wersję dokumentu  do instytucji. Status projektu pozostaje „w przygotowaniu”, natomiast status wersji dokumentu – zostanie zmieniony na „przesłany do instytucji”. </a:t>
            </a:r>
          </a:p>
          <a:p>
            <a:endParaRPr lang="pl-PL" b="1" dirty="0"/>
          </a:p>
          <a:p>
            <a:r>
              <a:rPr lang="pl-PL" b="1" dirty="0"/>
              <a:t>Otrzymają Państwo także potwierdzenie nadania numeru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431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Dziękuję za uwagę i życzę owocnej pracy nad wnioskami o dofinansowanie Państwa projektów!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22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</a:t>
            </a:r>
            <a:r>
              <a:rPr lang="pl-PL" dirty="0" err="1"/>
              <a:t>wybiertamy</a:t>
            </a:r>
            <a:r>
              <a:rPr lang="pl-PL" dirty="0"/>
              <a:t>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</a:t>
            </a:r>
          </a:p>
          <a:p>
            <a:endParaRPr lang="pl-PL" dirty="0"/>
          </a:p>
          <a:p>
            <a:r>
              <a:rPr lang="pl-PL" dirty="0"/>
              <a:t>Zazwyczaj trwa to kilka minut, a na aktywację mamy 72h.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4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15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znaleźć nabór? </a:t>
            </a:r>
          </a:p>
          <a:p>
            <a:endParaRPr lang="pl-PL" dirty="0"/>
          </a:p>
          <a:p>
            <a:r>
              <a:rPr lang="pl-PL" dirty="0"/>
              <a:t>Z menu po lewej stronie wybieramy Lista naborów. </a:t>
            </a:r>
          </a:p>
          <a:p>
            <a:endParaRPr lang="pl-PL" dirty="0"/>
          </a:p>
          <a:p>
            <a:r>
              <a:rPr lang="pl-PL" dirty="0"/>
              <a:t>Możemy wyszukać nabór na liście lub wpisać pełny numer naboru w wyszukiwarce. </a:t>
            </a:r>
          </a:p>
          <a:p>
            <a:endParaRPr lang="pl-PL" dirty="0"/>
          </a:p>
          <a:p>
            <a:r>
              <a:rPr lang="pl-PL" dirty="0"/>
              <a:t>Klikając na 3 kropeczki po prawej stronie numeru naboru możemy zobaczyć szczegóły.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2023-11-09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2023-11-09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dukacja.efs@pomorskie.e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hyperlink" Target="file:///C:\Users\awlizlo\AppData\Roaming\Microsoft\Word\zobacz%20og&#322;oszenia%20i%20wyniki%20nabor&#243;w%20wniosk&#243;w" TargetMode="External"/><Relationship Id="rId4" Type="http://schemas.openxmlformats.org/officeDocument/2006/relationships/hyperlink" Target="http://www.rpo.pomorskie.e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843733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/>
              <a:t>Wniosek o dofinansowanie </a:t>
            </a:r>
            <a:br>
              <a:rPr lang="pl-PL" dirty="0"/>
            </a:br>
            <a:r>
              <a:rPr lang="pl-PL" dirty="0"/>
              <a:t>– praca w aplikacji SOWA EFS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3923853"/>
            <a:ext cx="7920037" cy="237626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8000" dirty="0"/>
              <a:t>Spotkanie informacyjne dla wnioskodawców aplikujących </a:t>
            </a:r>
            <a:br>
              <a:rPr lang="pl-PL" sz="8000" dirty="0"/>
            </a:br>
            <a:r>
              <a:rPr lang="pl-PL" sz="8000" dirty="0"/>
              <a:t>w ramach Działania 5.8. Edukacja ogólna i zawodowa w zakresie projektów dotyczących edukacji zawodowej (projekty zintegrowane)</a:t>
            </a:r>
            <a:endParaRPr lang="pl-PL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sz="6200" b="0" dirty="0">
                <a:latin typeface="Arial" panose="020B0604020202020204" pitchFamily="34" charset="0"/>
                <a:cs typeface="Arial" panose="020B0604020202020204" pitchFamily="34" charset="0"/>
              </a:rPr>
              <a:t>Gdańsk, 8 listopada 2023 roku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FEPM.05.08-IZ.00-002/23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D935A549-AB28-43D3-87E8-0F7C11713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9D938D06-BAA2-46D7-B067-027AC0AA40F5}"/>
              </a:ext>
            </a:extLst>
          </p:cNvPr>
          <p:cNvSpPr/>
          <p:nvPr/>
        </p:nvSpPr>
        <p:spPr>
          <a:xfrm>
            <a:off x="8370242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FA1543C9-5FAA-477A-9DF1-FB43C48F3057}"/>
              </a:ext>
            </a:extLst>
          </p:cNvPr>
          <p:cNvSpPr/>
          <p:nvPr/>
        </p:nvSpPr>
        <p:spPr>
          <a:xfrm>
            <a:off x="3329682" y="2195661"/>
            <a:ext cx="122413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3584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E6DAC8A-9C36-4C5A-98B3-C1ECBF79F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C59E409-F975-4C93-985F-EA25E671E81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1791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8B23776-D880-408F-9E19-65D10FF02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9218EE6D-7C75-46E1-AE99-F614DCA168BC}"/>
              </a:ext>
            </a:extLst>
          </p:cNvPr>
          <p:cNvSpPr/>
          <p:nvPr/>
        </p:nvSpPr>
        <p:spPr>
          <a:xfrm>
            <a:off x="8370242" y="1619597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89202CE-F582-41DD-91E5-6A1E371250F9}"/>
              </a:ext>
            </a:extLst>
          </p:cNvPr>
          <p:cNvSpPr/>
          <p:nvPr/>
        </p:nvSpPr>
        <p:spPr>
          <a:xfrm>
            <a:off x="6282010" y="2195661"/>
            <a:ext cx="79208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396E0AC-411B-4D23-A64F-10636D6E6BF2}"/>
              </a:ext>
            </a:extLst>
          </p:cNvPr>
          <p:cNvSpPr/>
          <p:nvPr/>
        </p:nvSpPr>
        <p:spPr>
          <a:xfrm>
            <a:off x="72797" y="3419797"/>
            <a:ext cx="1384677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5232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BF758F1-0A39-4D1B-8B5C-CAA91AFCC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5DD3544-FA5E-4F44-8DD5-42C17172793E}"/>
              </a:ext>
            </a:extLst>
          </p:cNvPr>
          <p:cNvSpPr/>
          <p:nvPr/>
        </p:nvSpPr>
        <p:spPr>
          <a:xfrm>
            <a:off x="7938194" y="1691605"/>
            <a:ext cx="1728192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B9458AE-399F-4C19-9453-F6D447E8C035}"/>
              </a:ext>
            </a:extLst>
          </p:cNvPr>
          <p:cNvSpPr/>
          <p:nvPr/>
        </p:nvSpPr>
        <p:spPr>
          <a:xfrm>
            <a:off x="6858074" y="5940077"/>
            <a:ext cx="31683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96328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34D5BEC-277F-4CDB-B6C1-1F4821BCC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87549"/>
            <a:ext cx="10369152" cy="583264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F16B82F1-C8DB-4DA7-A5BD-E16E13254E61}"/>
              </a:ext>
            </a:extLst>
          </p:cNvPr>
          <p:cNvSpPr/>
          <p:nvPr/>
        </p:nvSpPr>
        <p:spPr>
          <a:xfrm>
            <a:off x="7938194" y="1691605"/>
            <a:ext cx="1800200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2EDDD23C-A6C8-4217-9C25-FB4160D8F5B9}"/>
              </a:ext>
            </a:extLst>
          </p:cNvPr>
          <p:cNvSpPr/>
          <p:nvPr/>
        </p:nvSpPr>
        <p:spPr>
          <a:xfrm>
            <a:off x="8874298" y="2915741"/>
            <a:ext cx="1368152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4CA90895-A824-4E6B-AA80-B83CC5363CD7}"/>
              </a:ext>
            </a:extLst>
          </p:cNvPr>
          <p:cNvSpPr/>
          <p:nvPr/>
        </p:nvSpPr>
        <p:spPr>
          <a:xfrm>
            <a:off x="3617714" y="3491805"/>
            <a:ext cx="3456384" cy="8640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31680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A5FD0EA-4494-4ACE-81DB-9E7019ABA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3"/>
            <a:ext cx="10369152" cy="5832649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F4C15FA-8CC1-4E99-BEF3-D2459BB84E3D}"/>
              </a:ext>
            </a:extLst>
          </p:cNvPr>
          <p:cNvSpPr/>
          <p:nvPr/>
        </p:nvSpPr>
        <p:spPr>
          <a:xfrm>
            <a:off x="7866186" y="2483693"/>
            <a:ext cx="2376264" cy="25202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B615DB2-2011-4B01-AAC0-AC33FBBC4591}"/>
              </a:ext>
            </a:extLst>
          </p:cNvPr>
          <p:cNvSpPr/>
          <p:nvPr/>
        </p:nvSpPr>
        <p:spPr>
          <a:xfrm>
            <a:off x="8010202" y="1691605"/>
            <a:ext cx="1656184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2301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E820A13-7507-4C10-86BF-B999DB765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1321B09-1E77-4BBB-A8C6-C8F22079B286}"/>
              </a:ext>
            </a:extLst>
          </p:cNvPr>
          <p:cNvSpPr/>
          <p:nvPr/>
        </p:nvSpPr>
        <p:spPr>
          <a:xfrm>
            <a:off x="1889522" y="3203773"/>
            <a:ext cx="82809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BFA08FF-F4BC-446C-9E84-80B6DBF06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79537"/>
            <a:ext cx="10369152" cy="5832648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51B4C35-4E06-423E-940B-ABBD3D7091A1}"/>
              </a:ext>
            </a:extLst>
          </p:cNvPr>
          <p:cNvSpPr/>
          <p:nvPr/>
        </p:nvSpPr>
        <p:spPr>
          <a:xfrm>
            <a:off x="2033538" y="3131765"/>
            <a:ext cx="8208912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783A33-D1BB-4D92-9C61-68B707426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1524F96-C551-4F24-AEE5-1823ACC70856}"/>
              </a:ext>
            </a:extLst>
          </p:cNvPr>
          <p:cNvSpPr/>
          <p:nvPr/>
        </p:nvSpPr>
        <p:spPr>
          <a:xfrm>
            <a:off x="3185666" y="1907629"/>
            <a:ext cx="158417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03B9559-DECC-4912-B1A4-E2AB262437AE}"/>
              </a:ext>
            </a:extLst>
          </p:cNvPr>
          <p:cNvSpPr/>
          <p:nvPr/>
        </p:nvSpPr>
        <p:spPr>
          <a:xfrm>
            <a:off x="1817514" y="4643933"/>
            <a:ext cx="266429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Kwalifikowalność wartości projektu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E67585E6-04B7-4903-9C44-33452F56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69152" cy="5832649"/>
          </a:xfrm>
          <a:prstGeom prst="rect">
            <a:avLst/>
          </a:prstGeom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3DA40352-894C-4EBE-8DC0-5A948567A7A9}"/>
              </a:ext>
            </a:extLst>
          </p:cNvPr>
          <p:cNvSpPr/>
          <p:nvPr/>
        </p:nvSpPr>
        <p:spPr>
          <a:xfrm>
            <a:off x="1745506" y="2051645"/>
            <a:ext cx="367240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425259"/>
            <a:ext cx="943304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 algn="ctr">
              <a:buNone/>
            </a:pPr>
            <a:r>
              <a:rPr lang="pl-PL" b="1" dirty="0"/>
              <a:t>PARTNER = REALIZATOR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</a:t>
            </a:r>
            <a:br>
              <a:rPr lang="pl-PL" dirty="0"/>
            </a:br>
            <a:r>
              <a:rPr lang="pl-PL" dirty="0"/>
              <a:t>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nadrzędnej/nazwa jednostki podległej </a:t>
            </a:r>
          </a:p>
          <a:p>
            <a:pPr marL="0" indent="0" algn="ctr">
              <a:buNone/>
            </a:pPr>
            <a:r>
              <a:rPr lang="pl-PL" dirty="0"/>
              <a:t>np. Gmina ………………/Szkoła ………………</a:t>
            </a:r>
          </a:p>
          <a:p>
            <a:pPr marL="0" indent="0" algn="ctr">
              <a:buNone/>
            </a:pPr>
            <a:r>
              <a:rPr lang="pl-PL" dirty="0"/>
              <a:t>Stowarzyszenie ………………/CIS ………………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pl-PL" dirty="0"/>
              <a:t>W polach dotyczących danych adresowych wpisz dane dotyczące właściwej jednostki nadrzędnej.</a:t>
            </a:r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ABF86B0-EDEF-49D1-8651-59FAF88D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541"/>
            <a:ext cx="10377153" cy="5837149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7F8034B3-67F7-4260-A716-187D644B63A3}"/>
              </a:ext>
            </a:extLst>
          </p:cNvPr>
          <p:cNvSpPr/>
          <p:nvPr/>
        </p:nvSpPr>
        <p:spPr>
          <a:xfrm>
            <a:off x="4697834" y="1763613"/>
            <a:ext cx="122413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F70C38A-EC14-49D9-B44E-747472A02623}"/>
              </a:ext>
            </a:extLst>
          </p:cNvPr>
          <p:cNvSpPr/>
          <p:nvPr/>
        </p:nvSpPr>
        <p:spPr>
          <a:xfrm>
            <a:off x="8226226" y="1691605"/>
            <a:ext cx="1512168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ze szczegółowymi uwarunkowaniami określonymi dla Działania - wskaźniki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56418E-83F1-4BC5-923E-E893726DA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62" y="2051645"/>
            <a:ext cx="9739720" cy="4320178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pl-PL" b="1" dirty="0"/>
              <a:t>WYBIERAMY I WYPEŁNIAMY WSZYSTKIE WYMAGANE WSKAŹNIKI, NAWET TE Z WARTOŚCIĄ DOCELOWĄ „0”.</a:t>
            </a:r>
            <a:endParaRPr lang="pl-PL" dirty="0"/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Zwróć uwagę na wymóg wybrania wymaganych wskaźników w konkursie.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Mogą to być wskaźniki produktu i rezultatu.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Spójrz do Regulaminu wyboru projektów do punktu 2.5. Monitorowanie postępu rzeczowego w projekcie.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Określ ich poziom, z uwzględnieniem wymaganego minimalnego poziomu określonego w Regulaminie konkursu w części 2.4. Kryteria wyboru projektów.</a:t>
            </a:r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Budżet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D069351-D809-4032-ADC0-BD493A01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637" t="16197" r="25964" b="27297"/>
          <a:stretch/>
        </p:blipFill>
        <p:spPr>
          <a:xfrm>
            <a:off x="5417914" y="2771725"/>
            <a:ext cx="5167313" cy="2436847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732A098-9715-4EFE-9E90-6C36C04E5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6510" t="29132" r="25837" b="21852"/>
          <a:stretch/>
        </p:blipFill>
        <p:spPr>
          <a:xfrm>
            <a:off x="89322" y="2699717"/>
            <a:ext cx="5300645" cy="2160240"/>
          </a:xfrm>
          <a:prstGeom prst="rect">
            <a:avLst/>
          </a:prstGeom>
        </p:spPr>
      </p:pic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9362" y="1043533"/>
            <a:ext cx="9793088" cy="5256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Koszty z budżetu są sumowane automatycznie w Sekcji: Podsumowanie budżetu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Sekcja: Źródła finansowania – Wypełniana przez Wnioskodawcę – powinna być spójna z Podsumowaniem budżetu (kwota dofinansowania).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601762" y="5580037"/>
            <a:ext cx="9793088" cy="12961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dirty="0"/>
              <a:t>Maksymalny dopuszczalny poziom dofinansowania wynosi 90%: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współfinansowanie ze środków EFS + – 85%;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/>
              <a:t>krajowy wkład publiczny (budżet państwa) – 5%.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Wkład własny wynosi minimum 10% wartości projektu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F23DA996-0271-4769-93FC-CC38561DFB75}"/>
              </a:ext>
            </a:extLst>
          </p:cNvPr>
          <p:cNvCxnSpPr/>
          <p:nvPr/>
        </p:nvCxnSpPr>
        <p:spPr>
          <a:xfrm flipV="1">
            <a:off x="4985866" y="3419797"/>
            <a:ext cx="432048" cy="72008"/>
          </a:xfrm>
          <a:prstGeom prst="bentConnector3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5042684-63E2-4676-B22A-974F52D0F959}"/>
              </a:ext>
            </a:extLst>
          </p:cNvPr>
          <p:cNvCxnSpPr>
            <a:cxnSpLocks/>
          </p:cNvCxnSpPr>
          <p:nvPr/>
        </p:nvCxnSpPr>
        <p:spPr>
          <a:xfrm>
            <a:off x="2753618" y="3491805"/>
            <a:ext cx="2520280" cy="1584176"/>
          </a:xfrm>
          <a:prstGeom prst="bentConnector3">
            <a:avLst>
              <a:gd name="adj1" fmla="val 2833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Nawias klamrowy zamykający 21">
            <a:extLst>
              <a:ext uri="{FF2B5EF4-FFF2-40B4-BE49-F238E27FC236}">
                <a16:creationId xmlns:a16="http://schemas.microsoft.com/office/drawing/2014/main" id="{D0FD1B68-4437-4965-8A3A-6D907D40B2F4}"/>
              </a:ext>
            </a:extLst>
          </p:cNvPr>
          <p:cNvSpPr/>
          <p:nvPr/>
        </p:nvSpPr>
        <p:spPr>
          <a:xfrm>
            <a:off x="7146106" y="3779837"/>
            <a:ext cx="288032" cy="115212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2A2CEBF-A5ED-4AF8-B460-6B18762F50C9}"/>
              </a:ext>
            </a:extLst>
          </p:cNvPr>
          <p:cNvSpPr txBox="1"/>
          <p:nvPr/>
        </p:nvSpPr>
        <p:spPr>
          <a:xfrm>
            <a:off x="7434138" y="4067869"/>
            <a:ext cx="31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RAZEM WKŁAD WŁASNY 10%</a:t>
            </a: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369C3AC6-78A0-4B9D-9CCB-BBEA5D3B125F}"/>
              </a:ext>
            </a:extLst>
          </p:cNvPr>
          <p:cNvCxnSpPr>
            <a:cxnSpLocks/>
          </p:cNvCxnSpPr>
          <p:nvPr/>
        </p:nvCxnSpPr>
        <p:spPr>
          <a:xfrm>
            <a:off x="6282010" y="3635821"/>
            <a:ext cx="2664296" cy="360040"/>
          </a:xfrm>
          <a:prstGeom prst="bentConnector3">
            <a:avLst>
              <a:gd name="adj1" fmla="val 99846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B4D2EC5D-495F-4F96-A872-F381CB003432}"/>
              </a:ext>
            </a:extLst>
          </p:cNvPr>
          <p:cNvSpPr txBox="1"/>
          <p:nvPr/>
        </p:nvSpPr>
        <p:spPr>
          <a:xfrm>
            <a:off x="6137994" y="3203773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DOFINANSOWANIE 90%</a:t>
            </a:r>
          </a:p>
        </p:txBody>
      </p:sp>
    </p:spTree>
    <p:extLst>
      <p:ext uri="{BB962C8B-B14F-4D97-AF65-F5344CB8AC3E}">
        <p14:creationId xmlns:p14="http://schemas.microsoft.com/office/powerpoint/2010/main" val="370487420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Kwalifikowalność wartości projektu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043533"/>
            <a:ext cx="92356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Sprawdź, czy łączny koszt projektu wyrażony w PLN nie przekracza </a:t>
            </a:r>
            <a:r>
              <a:rPr lang="pl-PL" b="1" dirty="0"/>
              <a:t>równowartości 200 000 EUR tj. 894 560,00 PLN. </a:t>
            </a:r>
            <a:endParaRPr lang="pl-PL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dirty="0"/>
              <a:t>Projekt którego wartość: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mniejsza lub równa kwocie </a:t>
            </a:r>
            <a:r>
              <a:rPr lang="pl-PL" b="1" dirty="0"/>
              <a:t>200 000 EUR obowiązkowo</a:t>
            </a:r>
            <a:r>
              <a:rPr lang="pl-PL" dirty="0"/>
              <a:t> </a:t>
            </a:r>
            <a:r>
              <a:rPr lang="pl-PL" b="1" dirty="0"/>
              <a:t>rozliczany jest na podstawie kwot ryczałtowych</a:t>
            </a:r>
            <a:r>
              <a:rPr lang="pl-PL" dirty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większa od kwoty 200 000 EUR rozliczany jest </a:t>
            </a:r>
            <a:r>
              <a:rPr lang="pl-PL" b="1" dirty="0"/>
              <a:t>na podstawie rzeczywiście ponoszonych wydatków.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93C250BE-79B3-4B4E-BACA-88B0A2A2A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25837" b="21852"/>
          <a:stretch/>
        </p:blipFill>
        <p:spPr>
          <a:xfrm>
            <a:off x="195005" y="3995861"/>
            <a:ext cx="8391261" cy="341979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F29FCA-24C1-4852-9A2B-EF146AE98885}"/>
              </a:ext>
            </a:extLst>
          </p:cNvPr>
          <p:cNvSpPr/>
          <p:nvPr/>
        </p:nvSpPr>
        <p:spPr>
          <a:xfrm>
            <a:off x="233338" y="5652045"/>
            <a:ext cx="4104456" cy="2880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3792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Kwalifikowalność wartości projektu – koszty pośrednie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115541"/>
            <a:ext cx="10081120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Zaprojektuj koszty pośrednie jako ostatnie zadanie we wniosku.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Wartość kosztów pośrednich liczona jest procentowo od wartości kosztów bezpośrednich (informacja o % w podr.3.2 Wytycznych kwalifikowalności na lata 2021-2027).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b="1" dirty="0"/>
              <a:t>WAŻNE: </a:t>
            </a:r>
            <a:r>
              <a:rPr lang="pl-PL" sz="2400" dirty="0"/>
              <a:t>SPRAWDŹ LIMIT OBOWIĄZUJĄCY DLA WARTOŚCI TWOJEGO PROJEKTU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E64F2AF7-7817-4ABD-81A9-C324D17C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48533" b="21852"/>
          <a:stretch/>
        </p:blipFill>
        <p:spPr>
          <a:xfrm>
            <a:off x="6155036" y="3635821"/>
            <a:ext cx="4519462" cy="2771726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233338" y="3491805"/>
            <a:ext cx="568863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l-PL" b="1" dirty="0"/>
              <a:t>25%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do 830 tys. PLN włącznie, 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20%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830 tys. PLN do 1 740 tys. PLN włącznie,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15%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1 740 tys. PLN do 4 550 tys. PLN włącznie, </a:t>
            </a:r>
          </a:p>
          <a:p>
            <a:pPr>
              <a:spcBef>
                <a:spcPts val="1500"/>
              </a:spcBef>
            </a:pPr>
            <a:r>
              <a:rPr lang="pl-PL" b="1" dirty="0"/>
              <a:t>10%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przekraczającej 4 550 tys. PLN.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47EAB49-C0FA-4250-8FCE-D1DB1AE46512}"/>
              </a:ext>
            </a:extLst>
          </p:cNvPr>
          <p:cNvSpPr/>
          <p:nvPr/>
        </p:nvSpPr>
        <p:spPr>
          <a:xfrm>
            <a:off x="6137994" y="5652045"/>
            <a:ext cx="3456384" cy="216024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5B47E1-37E3-4096-ADD8-1095C23EE087}"/>
              </a:ext>
            </a:extLst>
          </p:cNvPr>
          <p:cNvSpPr txBox="1"/>
          <p:nvPr/>
        </p:nvSpPr>
        <p:spPr>
          <a:xfrm>
            <a:off x="9666386" y="55800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8263486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B362B935-05EA-4D95-974B-F80067F4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438" t="14585" r="18056" b="5442"/>
          <a:stretch/>
        </p:blipFill>
        <p:spPr>
          <a:xfrm>
            <a:off x="665386" y="827509"/>
            <a:ext cx="9328961" cy="62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CE648E37-0E32-4214-90F6-38361786A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114" t="24712" r="17680" b="5702"/>
          <a:stretch/>
        </p:blipFill>
        <p:spPr>
          <a:xfrm>
            <a:off x="377354" y="1043533"/>
            <a:ext cx="10038131" cy="5760640"/>
          </a:xfrm>
          <a:prstGeom prst="rect">
            <a:avLst/>
          </a:prstGeom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E87E651F-7676-4EAB-A86F-5CE9F0920038}"/>
              </a:ext>
            </a:extLst>
          </p:cNvPr>
          <p:cNvSpPr/>
          <p:nvPr/>
        </p:nvSpPr>
        <p:spPr>
          <a:xfrm>
            <a:off x="305346" y="4499917"/>
            <a:ext cx="10153128" cy="11521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904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14" name="Symbol zastępczy zawartości 9">
            <a:extLst>
              <a:ext uri="{FF2B5EF4-FFF2-40B4-BE49-F238E27FC236}">
                <a16:creationId xmlns:a16="http://schemas.microsoft.com/office/drawing/2014/main" id="{4D983E76-A4A4-49E4-9568-2DE6724E6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87" t="21596" r="10961" b="18685"/>
          <a:stretch/>
        </p:blipFill>
        <p:spPr>
          <a:xfrm>
            <a:off x="100615" y="1691605"/>
            <a:ext cx="104632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SOWA EFS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62112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871189" cy="863739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- Wnioskodawca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691605"/>
            <a:ext cx="9937104" cy="550823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Czy do formularza wniosku załączono wszystkie wymagane załączniki wskazane </a:t>
            </a:r>
            <a:br>
              <a:rPr lang="pl-PL" sz="8000" dirty="0"/>
            </a:br>
            <a:r>
              <a:rPr lang="pl-PL" sz="8000" dirty="0"/>
              <a:t>w Regulaminie wyboru?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8000" b="1" dirty="0"/>
              <a:t>ZAŁĄCZNIKI OBOWIĄZKOWE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Załączniki </a:t>
            </a:r>
            <a:r>
              <a:rPr lang="pl-PL" sz="8000" b="1" dirty="0"/>
              <a:t>Wnioskodawcy</a:t>
            </a:r>
            <a:r>
              <a:rPr lang="pl-PL" sz="8000" dirty="0"/>
              <a:t> – należy je pobrać z Regulaminu wyboru projektów:</a:t>
            </a:r>
          </a:p>
          <a:p>
            <a:pPr>
              <a:spcAft>
                <a:spcPts val="1800"/>
              </a:spcAft>
            </a:pPr>
            <a:r>
              <a:rPr lang="pl-PL" sz="8000" dirty="0"/>
              <a:t>Zał. nr 1 do wzoru wniosku - Oświadczenia Wnioskodawcy dot. kryteriów wyboru projektu</a:t>
            </a:r>
          </a:p>
          <a:p>
            <a:pPr>
              <a:spcAft>
                <a:spcPts val="1800"/>
              </a:spcAft>
            </a:pPr>
            <a:r>
              <a:rPr lang="pl-PL" sz="8000" dirty="0"/>
              <a:t>Zał. nr 2 do wzoru wniosku - Oświadczenie Wnioskodawcy dot. zapoznania się </a:t>
            </a:r>
            <a:br>
              <a:rPr lang="pl-PL" sz="8000" dirty="0"/>
            </a:br>
            <a:r>
              <a:rPr lang="pl-PL" sz="8000" dirty="0"/>
              <a:t>z Regulaminem wyboru projektów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b="1" dirty="0"/>
              <a:t>WAŻNE dla Wnioskodawcy!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We wzorze załącznika wpisz właściwą nazwę wnioskodawcy i skreśl odpowiednio </a:t>
            </a:r>
            <a:br>
              <a:rPr lang="pl-PL" sz="8000" dirty="0"/>
            </a:br>
            <a:r>
              <a:rPr lang="pl-PL" sz="8000" dirty="0"/>
              <a:t>np. realizacja projektu </a:t>
            </a:r>
            <a:r>
              <a:rPr lang="pl-PL" sz="8000" b="1" dirty="0"/>
              <a:t>rozpoczęła się/ nie rozpoczęła się</a:t>
            </a:r>
            <a:r>
              <a:rPr lang="pl-PL" sz="8000" dirty="0"/>
              <a:t> przed dniem złożenia wniosku o dofinansowanie.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8000" dirty="0"/>
              <a:t>Nie modyfikuj treści załączników.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88383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57570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– Partner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3" y="1691605"/>
            <a:ext cx="9793088" cy="525658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Czy do formularza wniosku załączono wszystkie wymagane załączniki wskazane w regulaminie wyboru?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ZAŁĄCZNIKI OBOWIĄZKOWE</a:t>
            </a:r>
            <a:r>
              <a:rPr lang="pl-PL" dirty="0"/>
              <a:t> tylko w przypadku realizacji projektu </a:t>
            </a:r>
            <a:br>
              <a:rPr lang="pl-PL" dirty="0"/>
            </a:br>
            <a:r>
              <a:rPr lang="pl-PL" dirty="0"/>
              <a:t>z udziałem </a:t>
            </a:r>
            <a:r>
              <a:rPr lang="pl-PL" b="1" dirty="0"/>
              <a:t>PARTNERA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Załączniki </a:t>
            </a:r>
            <a:r>
              <a:rPr lang="pl-PL" b="1" dirty="0"/>
              <a:t>Partnera </a:t>
            </a:r>
            <a:r>
              <a:rPr lang="pl-PL" dirty="0"/>
              <a:t>-</a:t>
            </a:r>
            <a:r>
              <a:rPr lang="pl-PL" b="1" dirty="0"/>
              <a:t> </a:t>
            </a:r>
            <a:r>
              <a:rPr lang="pl-PL" dirty="0"/>
              <a:t>należy je pobrać z regulaminu wyboru projektów: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Zał. nr 1a do wzoru wniosku – Oświadczenia Partnera dot. kryteriów wyboru projektu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Zał. nr 2 a do wzoru wniosku - Oświadczenie Partnera dot. zapoznania się </a:t>
            </a:r>
            <a:br>
              <a:rPr lang="pl-PL" dirty="0"/>
            </a:br>
            <a:r>
              <a:rPr lang="pl-PL" dirty="0"/>
              <a:t>z Regulaminem wyboru projektów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3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18844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575707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Kompletność wniosku o dofinansowanie – Partner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51645"/>
            <a:ext cx="10222765" cy="4464315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7200" b="1" dirty="0"/>
              <a:t>WAŻNE dla Partnera!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We wzorze załącznika wpisz właściwą nazwę  partnera i skreśl odpowiednio np. realizacja projektu </a:t>
            </a:r>
            <a:r>
              <a:rPr lang="pl-PL" sz="7200" b="1" dirty="0"/>
              <a:t>rozpoczęła się/ nie rozpoczęła się</a:t>
            </a:r>
            <a:r>
              <a:rPr lang="pl-PL" sz="7200" dirty="0"/>
              <a:t> przed dniem złożenia wniosku o dofinansowanie.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Wymóg złożenia Zał. 1a i Zał. 2 a dotyczy każdego Partnera wskazanego </a:t>
            </a:r>
            <a:br>
              <a:rPr lang="pl-PL" sz="7200" dirty="0"/>
            </a:br>
            <a:r>
              <a:rPr lang="pl-PL" sz="7200" dirty="0"/>
              <a:t>we wniosku o dofinansowanie projektu.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Nie modyfikuj treści załączników.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7200" dirty="0"/>
              <a:t>REALIZATOR w SOWA = PARTNER W PROJEKCIE</a:t>
            </a:r>
          </a:p>
          <a:p>
            <a:pPr marL="0" indent="0"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sz="43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87481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727173" cy="719723"/>
          </a:xfrm>
        </p:spPr>
        <p:txBody>
          <a:bodyPr>
            <a:normAutofit fontScale="90000"/>
          </a:bodyPr>
          <a:lstStyle/>
          <a:p>
            <a:r>
              <a:rPr lang="pl-PL" dirty="0"/>
              <a:t>Kompletność wniosku o dofinansowanie – Podpisy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187549"/>
            <a:ext cx="9249521" cy="583228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do wniosku muszą być opatrzone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Podpisem kwalifikowanym!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800" b="1" dirty="0"/>
              <a:t>Podpisem kwalifikowanym NIE JEST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800" b="1" dirty="0">
                <a:solidFill>
                  <a:srgbClr val="FF0000"/>
                </a:solidFill>
              </a:rPr>
              <a:t>Profil zaufany i Pieczęć kwalifikowana!!!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100" b="1" dirty="0"/>
              <a:t>Podpis kwalifikowany powinien być nabyty </a:t>
            </a:r>
            <a:r>
              <a:rPr lang="pl-PL" dirty="0"/>
              <a:t>u jednego z certyfikowanych dostawców wymienionych w rejestrze Narodowego Centrum Certyfikacji.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Podpis kwalifikowany </a:t>
            </a:r>
            <a:r>
              <a:rPr lang="pl-PL" dirty="0"/>
              <a:t>Zgodnie z Art. 25.Punkt 2 rozporządzenia Parlamentu Europejskiego i Rady (UE) nr 910/2014 z 23 lipca 2014 r. kwalifikowany podpis elektroniczny </a:t>
            </a:r>
            <a:r>
              <a:rPr lang="pl-PL" b="1" u="sng" dirty="0"/>
              <a:t>ma skutek prawny równoważny podpisowi własnoręcznemu.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46728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727173" cy="719723"/>
          </a:xfrm>
        </p:spPr>
        <p:txBody>
          <a:bodyPr>
            <a:normAutofit fontScale="90000"/>
          </a:bodyPr>
          <a:lstStyle/>
          <a:p>
            <a:r>
              <a:rPr lang="pl-PL" dirty="0"/>
              <a:t>Kompletność wniosku o dofinansowanie – Podpisy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89" y="1691605"/>
            <a:ext cx="9249521" cy="53282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do wniosku muszą być opatrzone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Podpisem kwalifikowanym!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dirty="0"/>
              <a:t>Załączniki muszą być podpisane przez wnioskodawcę i partnera (jeśli występuje) wyłącznie podpisem kwalifikowanym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przez osobę/y upoważnione do reprezentowania </a:t>
            </a:r>
            <a:br>
              <a:rPr lang="pl-PL" sz="2400" b="1" dirty="0"/>
            </a:br>
            <a:r>
              <a:rPr lang="pl-PL" sz="2400" b="1" dirty="0"/>
              <a:t>wnioskodawcy i partnera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WAŻNE!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2400" b="1" dirty="0"/>
              <a:t>Sprawdzamy czy załączniki podpisała osoba wskazana </a:t>
            </a:r>
            <a:br>
              <a:rPr lang="pl-PL" sz="2400" b="1" dirty="0"/>
            </a:br>
            <a:r>
              <a:rPr lang="pl-PL" sz="2400" b="1" dirty="0"/>
              <a:t>we wniosku w sekcji – dodatkowe informacje </a:t>
            </a:r>
            <a:endParaRPr lang="pl-PL" sz="2400" dirty="0"/>
          </a:p>
          <a:p>
            <a:pPr marL="0" indent="0" algn="ctr">
              <a:spcAft>
                <a:spcPts val="1800"/>
              </a:spcAft>
              <a:buNone/>
            </a:pPr>
            <a:endParaRPr lang="pl-PL" sz="24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0849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F41AD31D-1C17-43E5-AD9E-6AD06722B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878" cy="5833057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A6BF0E5B-7C5A-4CAF-84BC-0E4A8A0307C6}"/>
              </a:ext>
            </a:extLst>
          </p:cNvPr>
          <p:cNvSpPr/>
          <p:nvPr/>
        </p:nvSpPr>
        <p:spPr>
          <a:xfrm>
            <a:off x="7650162" y="1835621"/>
            <a:ext cx="165618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F1BCC732-4480-4D0B-BFAB-6D0D0D181109}"/>
              </a:ext>
            </a:extLst>
          </p:cNvPr>
          <p:cNvSpPr/>
          <p:nvPr/>
        </p:nvSpPr>
        <p:spPr>
          <a:xfrm>
            <a:off x="8946306" y="6228109"/>
            <a:ext cx="1008112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A5BC11F-7B4D-42CA-AD01-2075E035767E}"/>
              </a:ext>
            </a:extLst>
          </p:cNvPr>
          <p:cNvSpPr/>
          <p:nvPr/>
        </p:nvSpPr>
        <p:spPr>
          <a:xfrm>
            <a:off x="5993978" y="4571925"/>
            <a:ext cx="1296144" cy="5629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D414DBC8-E77D-443A-AEAA-1FAE281242D6}"/>
              </a:ext>
            </a:extLst>
          </p:cNvPr>
          <p:cNvSpPr/>
          <p:nvPr/>
        </p:nvSpPr>
        <p:spPr>
          <a:xfrm>
            <a:off x="7362130" y="4787949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DDE07D6-8410-4491-BEA3-19EFD179436B}"/>
              </a:ext>
            </a:extLst>
          </p:cNvPr>
          <p:cNvSpPr txBox="1"/>
          <p:nvPr/>
        </p:nvSpPr>
        <p:spPr>
          <a:xfrm>
            <a:off x="7650162" y="4715941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C4BD6F11-B909-493F-BAE4-1187903F10C0}"/>
              </a:ext>
            </a:extLst>
          </p:cNvPr>
          <p:cNvSpPr/>
          <p:nvPr/>
        </p:nvSpPr>
        <p:spPr>
          <a:xfrm>
            <a:off x="5993978" y="2843733"/>
            <a:ext cx="1080120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2CFE9296-3FF7-46E4-A75B-A6FDED89F92D}"/>
              </a:ext>
            </a:extLst>
          </p:cNvPr>
          <p:cNvSpPr/>
          <p:nvPr/>
        </p:nvSpPr>
        <p:spPr>
          <a:xfrm>
            <a:off x="1961530" y="2843733"/>
            <a:ext cx="1728192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16997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3"/>
              </a:rPr>
              <a:t>edukacja.efs@pomorskie.eu</a:t>
            </a: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pytania 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4"/>
              </a:rPr>
              <a:t>FEP 2021-2027</a:t>
            </a:r>
            <a:r>
              <a:rPr lang="pl-PL" sz="2400" b="1" dirty="0"/>
              <a:t>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 </a:t>
            </a:r>
            <a:r>
              <a:rPr lang="pl-PL" sz="2400" u="sng" dirty="0">
                <a:hlinkClick r:id="rId5"/>
              </a:rPr>
              <a:t>Zobacz ogłoszenia i wyniki naborów wniosków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6" name="Symbol zastępczy obrazu 11">
            <a:extLst>
              <a:ext uri="{FF2B5EF4-FFF2-40B4-BE49-F238E27FC236}">
                <a16:creationId xmlns:a16="http://schemas.microsoft.com/office/drawing/2014/main" id="{6F8BDC95-A794-4F0B-B4D9-95014C9D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0" y="3347789"/>
            <a:ext cx="5966092" cy="42118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(Załączniki, podpis kwalifikowany).</a:t>
            </a:r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161330" y="5652045"/>
            <a:ext cx="5561930" cy="16312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„Nie możesz zmienić kierunku wiatru,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ale możesz dostosować ustawienia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swoich żagli, aby dotrzeć tam,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gdzie chcesz.”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Jimmy Dean</a:t>
            </a:r>
          </a:p>
        </p:txBody>
      </p:sp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995861"/>
            <a:ext cx="7559675" cy="1080120"/>
          </a:xfrm>
        </p:spPr>
        <p:txBody>
          <a:bodyPr/>
          <a:lstStyle/>
          <a:p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/>
          </a:bodyPr>
          <a:lstStyle/>
          <a:p>
            <a:r>
              <a:rPr lang="pl-PL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A1F9257-9E03-4419-8379-1E3734AA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056" y="1115541"/>
            <a:ext cx="10369149" cy="5832647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A73C762-9B65-4FA3-9297-A4C074DAA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1690" y="5796061"/>
            <a:ext cx="115212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CA508FE-3752-4364-B2D0-F61FED3CC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22" y="3275781"/>
            <a:ext cx="151216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8A674895-B9F4-41CF-97AC-BB119BD9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3818" y="1619597"/>
            <a:ext cx="648072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DA1B43B-419E-4940-A4A7-D3CB674CD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39033"/>
            <a:ext cx="10377150" cy="5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C2453F49-EE6B-44FC-815E-F8AA95CC1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F6EA49C-6425-4E11-ADF4-FD3EE357E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2330" y="2267669"/>
            <a:ext cx="1224136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0DDBA6D-6F88-4B1E-B589-4F619AB5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F7AA467-99A0-47F8-AC7C-BCBBF7EE1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1930" y="4499917"/>
            <a:ext cx="936104" cy="14401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551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34410B3-7DCD-45DF-83B2-5EF0FEF48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6250062-9B92-48EE-BF0D-5BB3CBA0D5A9}"/>
              </a:ext>
            </a:extLst>
          </p:cNvPr>
          <p:cNvSpPr/>
          <p:nvPr/>
        </p:nvSpPr>
        <p:spPr>
          <a:xfrm>
            <a:off x="7362130" y="3131765"/>
            <a:ext cx="2880320" cy="1512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619366C-C1C0-49BC-B18A-2B5DCABA729A}"/>
              </a:ext>
            </a:extLst>
          </p:cNvPr>
          <p:cNvSpPr/>
          <p:nvPr/>
        </p:nvSpPr>
        <p:spPr>
          <a:xfrm>
            <a:off x="8010202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5560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2AB4B315-C215-4EA7-A3FB-9DF6D32B5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043533"/>
            <a:ext cx="10369151" cy="5832648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490F166-32F0-45FC-83AC-F62EFDD7406A}"/>
              </a:ext>
            </a:extLst>
          </p:cNvPr>
          <p:cNvSpPr/>
          <p:nvPr/>
        </p:nvSpPr>
        <p:spPr>
          <a:xfrm>
            <a:off x="1961530" y="2915741"/>
            <a:ext cx="6480720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3E78A28-D6F4-404F-84DC-3526BDE76E95}"/>
              </a:ext>
            </a:extLst>
          </p:cNvPr>
          <p:cNvSpPr/>
          <p:nvPr/>
        </p:nvSpPr>
        <p:spPr>
          <a:xfrm>
            <a:off x="7002090" y="4283893"/>
            <a:ext cx="1584176" cy="576064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F516806-D364-427A-AC12-FFB64F6FAB04}"/>
              </a:ext>
            </a:extLst>
          </p:cNvPr>
          <p:cNvSpPr/>
          <p:nvPr/>
        </p:nvSpPr>
        <p:spPr>
          <a:xfrm>
            <a:off x="7722170" y="1547589"/>
            <a:ext cx="2016224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nr FEPM.05.08-IZ.00-002/23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1F35717-C971-4A26-BCD2-AA70B203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056" y="1115541"/>
            <a:ext cx="10369149" cy="5832647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41E5C471-556F-44BD-9973-3911ABF0DF5A}"/>
              </a:ext>
            </a:extLst>
          </p:cNvPr>
          <p:cNvSpPr/>
          <p:nvPr/>
        </p:nvSpPr>
        <p:spPr>
          <a:xfrm>
            <a:off x="9018314" y="4067869"/>
            <a:ext cx="1296144" cy="10081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09446C4-36D5-49B5-A4C6-DE2765E7486C}"/>
              </a:ext>
            </a:extLst>
          </p:cNvPr>
          <p:cNvSpPr/>
          <p:nvPr/>
        </p:nvSpPr>
        <p:spPr>
          <a:xfrm>
            <a:off x="8370242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2676469A-A92C-4E87-B7FA-815F6F2A5CDE}"/>
              </a:ext>
            </a:extLst>
          </p:cNvPr>
          <p:cNvSpPr/>
          <p:nvPr/>
        </p:nvSpPr>
        <p:spPr>
          <a:xfrm>
            <a:off x="1601490" y="2771725"/>
            <a:ext cx="2736304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1716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10739</TotalTime>
  <Words>3164</Words>
  <Application>Microsoft Office PowerPoint</Application>
  <PresentationFormat>Niestandardowy</PresentationFormat>
  <Paragraphs>326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Motyw pakietu Office</vt:lpstr>
      <vt:lpstr>Wniosek o dofinansowanie  – praca w aplikacji SOWA EFS</vt:lpstr>
      <vt:lpstr>AGENDA:</vt:lpstr>
      <vt:lpstr>SOWA EFS </vt:lpstr>
      <vt:lpstr>Witamy w Systemie Obsługi Wniosków Aplikacyjnych…</vt:lpstr>
      <vt:lpstr>Rejestracja konta użytkownika</vt:lpstr>
      <vt:lpstr>Użytkownicy</vt:lpstr>
      <vt:lpstr>Moje konto</vt:lpstr>
      <vt:lpstr>Rejestracja organizacji</vt:lpstr>
      <vt:lpstr>Nabór nr FEPM.05.08-IZ.00-002/23 (1 z 2)</vt:lpstr>
      <vt:lpstr>Nabór nr FEPM.05.08-IZ.00-002/23 (2 z 2)</vt:lpstr>
      <vt:lpstr>Tworzenie wniosku z poziomu Naboru</vt:lpstr>
      <vt:lpstr>Edycja wniosku (1 z 2)</vt:lpstr>
      <vt:lpstr>Edycja wniosku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Zgodność ze szczegółowymi uwarunkowaniami określonymi dla Działania - wskaźniki</vt:lpstr>
      <vt:lpstr>Sekcja: Budżet</vt:lpstr>
      <vt:lpstr>Kwalifikowalność wartości projektu</vt:lpstr>
      <vt:lpstr>Kwalifikowalność wartości projektu – koszty pośrednie</vt:lpstr>
      <vt:lpstr>Sekcja: Dodatkowe informacje (1 z 2)</vt:lpstr>
      <vt:lpstr>Sekcja: Dodatkowe informacje (2 z 2)</vt:lpstr>
      <vt:lpstr>Sekcja: Załączniki</vt:lpstr>
      <vt:lpstr>Kompletność wniosku o dofinansowanie - Wnioskodawca</vt:lpstr>
      <vt:lpstr>Kompletność wniosku o dofinansowanie – Partner (1 z 2)</vt:lpstr>
      <vt:lpstr>Kompletność wniosku o dofinansowanie – Partner (2 z 2)</vt:lpstr>
      <vt:lpstr>Kompletność wniosku o dofinansowanie – Podpisy (1 z 2)</vt:lpstr>
      <vt:lpstr>Kompletność wniosku o dofinansowanie – Podpisy (2 z 2)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Cygert Piotr</cp:lastModifiedBy>
  <cp:revision>531</cp:revision>
  <cp:lastPrinted>2023-11-07T09:28:13Z</cp:lastPrinted>
  <dcterms:created xsi:type="dcterms:W3CDTF">2022-06-22T09:40:44Z</dcterms:created>
  <dcterms:modified xsi:type="dcterms:W3CDTF">2023-11-09T06:32:31Z</dcterms:modified>
</cp:coreProperties>
</file>