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4"/>
  </p:notesMasterIdLst>
  <p:sldIdLst>
    <p:sldId id="256" r:id="rId2"/>
    <p:sldId id="258" r:id="rId3"/>
    <p:sldId id="300" r:id="rId4"/>
    <p:sldId id="302" r:id="rId5"/>
    <p:sldId id="303" r:id="rId6"/>
    <p:sldId id="305" r:id="rId7"/>
    <p:sldId id="277" r:id="rId8"/>
    <p:sldId id="280" r:id="rId9"/>
    <p:sldId id="278" r:id="rId10"/>
    <p:sldId id="279" r:id="rId11"/>
    <p:sldId id="286" r:id="rId12"/>
    <p:sldId id="281" r:id="rId13"/>
    <p:sldId id="282" r:id="rId14"/>
    <p:sldId id="283" r:id="rId15"/>
    <p:sldId id="298" r:id="rId16"/>
    <p:sldId id="284" r:id="rId17"/>
    <p:sldId id="285" r:id="rId18"/>
    <p:sldId id="287" r:id="rId19"/>
    <p:sldId id="288" r:id="rId20"/>
    <p:sldId id="289" r:id="rId21"/>
    <p:sldId id="304" r:id="rId22"/>
    <p:sldId id="306" r:id="rId23"/>
    <p:sldId id="307" r:id="rId24"/>
    <p:sldId id="308" r:id="rId25"/>
    <p:sldId id="291" r:id="rId26"/>
    <p:sldId id="292" r:id="rId27"/>
    <p:sldId id="293" r:id="rId28"/>
    <p:sldId id="295" r:id="rId29"/>
    <p:sldId id="296" r:id="rId30"/>
    <p:sldId id="297" r:id="rId31"/>
    <p:sldId id="299" r:id="rId32"/>
    <p:sldId id="275" r:id="rId3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78" d="100"/>
          <a:sy n="78" d="100"/>
        </p:scale>
        <p:origin x="1248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2023-11-07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2023-11-07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08A69D8-E434-4799-8832-9915F4EB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2023-11-07</a:t>
            </a:fld>
            <a:endParaRPr lang="pl-PL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2023-11-07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6" name="Obraz 25" descr="Logo rocznicowe: 25 lat Samorządu Województwa Pomorskiego.">
            <a:extLst>
              <a:ext uri="{FF2B5EF4-FFF2-40B4-BE49-F238E27FC236}">
                <a16:creationId xmlns:a16="http://schemas.microsoft.com/office/drawing/2014/main" id="{26A9FA7C-9311-4E28-9148-0DF0D28C7CE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2023-11-07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8" name="Obraz 7" descr="Logo rocznicowe: 25 lat Samorządu Województwa Pomorskiego.">
            <a:extLst>
              <a:ext uri="{FF2B5EF4-FFF2-40B4-BE49-F238E27FC236}">
                <a16:creationId xmlns:a16="http://schemas.microsoft.com/office/drawing/2014/main" id="{47461BC3-2B77-43FB-8BAB-EFD2EBB038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30" y="1050409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7" name="Obraz 6" descr="Logo rocznicowe: 25 lat Samorządu Województwa Pomorskiego.">
            <a:extLst>
              <a:ext uri="{FF2B5EF4-FFF2-40B4-BE49-F238E27FC236}">
                <a16:creationId xmlns:a16="http://schemas.microsoft.com/office/drawing/2014/main" id="{8DAA9314-721F-4659-8D76-1CB0F3F0F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85" y="755501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d.cst2021.gov.pl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12.xml"/><Relationship Id="rId3" Type="http://schemas.openxmlformats.org/officeDocument/2006/relationships/slide" Target="slide17.xml"/><Relationship Id="rId7" Type="http://schemas.openxmlformats.org/officeDocument/2006/relationships/slide" Target="slide25.xml"/><Relationship Id="rId12" Type="http://schemas.openxmlformats.org/officeDocument/2006/relationships/slide" Target="slide1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0.xml"/><Relationship Id="rId11" Type="http://schemas.openxmlformats.org/officeDocument/2006/relationships/slide" Target="slide15.xml"/><Relationship Id="rId5" Type="http://schemas.openxmlformats.org/officeDocument/2006/relationships/slide" Target="slide19.xml"/><Relationship Id="rId10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4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12" Type="http://schemas.openxmlformats.org/officeDocument/2006/relationships/slide" Target="slide1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6.xml"/><Relationship Id="rId11" Type="http://schemas.openxmlformats.org/officeDocument/2006/relationships/slide" Target="slide13.xml"/><Relationship Id="rId5" Type="http://schemas.openxmlformats.org/officeDocument/2006/relationships/slide" Target="slide25.xml"/><Relationship Id="rId15" Type="http://schemas.openxmlformats.org/officeDocument/2006/relationships/slide" Target="slide12.xml"/><Relationship Id="rId10" Type="http://schemas.openxmlformats.org/officeDocument/2006/relationships/slide" Target="slide29.xml"/><Relationship Id="rId4" Type="http://schemas.openxmlformats.org/officeDocument/2006/relationships/slide" Target="slide17.xml"/><Relationship Id="rId9" Type="http://schemas.openxmlformats.org/officeDocument/2006/relationships/slide" Target="slide28.xml"/><Relationship Id="rId14" Type="http://schemas.openxmlformats.org/officeDocument/2006/relationships/slide" Target="slide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26.xml"/><Relationship Id="rId12" Type="http://schemas.openxmlformats.org/officeDocument/2006/relationships/slide" Target="slide1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25.xml"/><Relationship Id="rId11" Type="http://schemas.openxmlformats.org/officeDocument/2006/relationships/slide" Target="slide29.xml"/><Relationship Id="rId5" Type="http://schemas.openxmlformats.org/officeDocument/2006/relationships/slide" Target="slide17.xml"/><Relationship Id="rId15" Type="http://schemas.openxmlformats.org/officeDocument/2006/relationships/slide" Target="slide12.xml"/><Relationship Id="rId10" Type="http://schemas.openxmlformats.org/officeDocument/2006/relationships/slide" Target="slide28.xml"/><Relationship Id="rId4" Type="http://schemas.openxmlformats.org/officeDocument/2006/relationships/slide" Target="slide20.xml"/><Relationship Id="rId9" Type="http://schemas.openxmlformats.org/officeDocument/2006/relationships/slide" Target="slide21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rukcje.cst2021.gov.pl/?mod=wnioskodawca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1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Wniosek o dofinansowanie – praca w aplikacji </a:t>
            </a:r>
            <a:r>
              <a:rPr lang="pl-PL" dirty="0" err="1"/>
              <a:t>WOD2021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C7E3D21-4A2E-4B6C-AF63-E3C182E5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81A95A-6833-4C22-B707-B876B4E89383}"/>
              </a:ext>
            </a:extLst>
          </p:cNvPr>
          <p:cNvSpPr txBox="1"/>
          <p:nvPr/>
        </p:nvSpPr>
        <p:spPr>
          <a:xfrm>
            <a:off x="305346" y="323453"/>
            <a:ext cx="405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2. WYBÓR ORGANIZACJI</a:t>
            </a:r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5F1DA69F-436D-4723-96A1-A6EF64099AA9}"/>
              </a:ext>
            </a:extLst>
          </p:cNvPr>
          <p:cNvSpPr/>
          <p:nvPr/>
        </p:nvSpPr>
        <p:spPr>
          <a:xfrm>
            <a:off x="1889522" y="3203773"/>
            <a:ext cx="8496944" cy="2736304"/>
          </a:xfrm>
          <a:prstGeom prst="upArrowCallou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FFB441-1C71-4066-A338-7F0C68687945}"/>
              </a:ext>
            </a:extLst>
          </p:cNvPr>
          <p:cNvSpPr txBox="1"/>
          <p:nvPr/>
        </p:nvSpPr>
        <p:spPr>
          <a:xfrm>
            <a:off x="1889522" y="4248759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stworzeniu hasła, pierwszym zalogowaniu tworzymy organizację do której przynależymy, podajemy NIP organizacji: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organizacja już istnieje, będziemy </a:t>
            </a:r>
            <a:r>
              <a:rPr lang="pl-PL" b="1" dirty="0"/>
              <a:t>musieli być zaakceptowani </a:t>
            </a:r>
            <a:r>
              <a:rPr lang="pl-PL" dirty="0"/>
              <a:t>przez Administratora;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jeżeli nie istnieje to tworzymy nową i </a:t>
            </a:r>
            <a:r>
              <a:rPr lang="pl-PL" b="1" dirty="0"/>
              <a:t>musimy wykonać pracę Administratora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4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7EDDD6-6A30-4E79-B65C-17843B8ED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DD30746-0FDE-4F09-9B34-45C81FD1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84094D7-AF0A-4E98-9393-A076DF91999B}"/>
              </a:ext>
            </a:extLst>
          </p:cNvPr>
          <p:cNvSpPr/>
          <p:nvPr/>
        </p:nvSpPr>
        <p:spPr>
          <a:xfrm>
            <a:off x="12834" y="3851845"/>
            <a:ext cx="1601490" cy="2088232"/>
          </a:xfrm>
          <a:prstGeom prst="rect">
            <a:avLst/>
          </a:prstGeom>
          <a:solidFill>
            <a:schemeClr val="accent2">
              <a:alpha val="26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3" action="ppaction://hlinksldjump"/>
            <a:extLst>
              <a:ext uri="{FF2B5EF4-FFF2-40B4-BE49-F238E27FC236}">
                <a16:creationId xmlns:a16="http://schemas.microsoft.com/office/drawing/2014/main" id="{19DD05BA-F351-4367-A782-E398934C965E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4" action="ppaction://hlinksldjump"/>
            <a:extLst>
              <a:ext uri="{FF2B5EF4-FFF2-40B4-BE49-F238E27FC236}">
                <a16:creationId xmlns:a16="http://schemas.microsoft.com/office/drawing/2014/main" id="{E3FBA69B-FB0F-4F3B-A756-16C845A75F5D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5" action="ppaction://hlinksldjump"/>
            <a:extLst>
              <a:ext uri="{FF2B5EF4-FFF2-40B4-BE49-F238E27FC236}">
                <a16:creationId xmlns:a16="http://schemas.microsoft.com/office/drawing/2014/main" id="{57C290B3-FFAD-4FE0-AAAE-74BB5BB7525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ree super admin icon Icon and super admin icon Icon Pack | FreeImages">
            <a:extLst>
              <a:ext uri="{FF2B5EF4-FFF2-40B4-BE49-F238E27FC236}">
                <a16:creationId xmlns:a16="http://schemas.microsoft.com/office/drawing/2014/main" id="{7BFBFB68-1D1D-4EC3-9B5B-68662130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94" y="1979637"/>
            <a:ext cx="4041995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A0713E-DAA0-46D0-8568-F5D858C6779A}"/>
              </a:ext>
            </a:extLst>
          </p:cNvPr>
          <p:cNvSpPr txBox="1"/>
          <p:nvPr/>
        </p:nvSpPr>
        <p:spPr>
          <a:xfrm>
            <a:off x="305346" y="323453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3. ORGANIZACJA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9762A49-7CC6-435F-9402-DC08B802FC80}"/>
              </a:ext>
            </a:extLst>
          </p:cNvPr>
          <p:cNvSpPr txBox="1"/>
          <p:nvPr/>
        </p:nvSpPr>
        <p:spPr>
          <a:xfrm>
            <a:off x="2177554" y="5730435"/>
            <a:ext cx="77048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PIERWSZE LOGOWANIE + REJESTRACJA ORGANIZACJI </a:t>
            </a:r>
            <a:r>
              <a:rPr lang="pl-PL" dirty="0">
                <a:sym typeface="Wingdings" panose="05000000000000000000" pitchFamily="2" charset="2"/>
              </a:rPr>
              <a:t> z automatu uprawnienia       </a:t>
            </a:r>
          </a:p>
          <a:p>
            <a:r>
              <a:rPr lang="pl-PL" dirty="0">
                <a:sym typeface="Wingdings" panose="05000000000000000000" pitchFamily="2" charset="2"/>
              </a:rPr>
              <a:t>                                                                                                    </a:t>
            </a:r>
            <a:r>
              <a:rPr lang="pl-PL" b="1" dirty="0">
                <a:solidFill>
                  <a:srgbClr val="FF0000"/>
                </a:solidFill>
                <a:sym typeface="Wingdings" panose="05000000000000000000" pitchFamily="2" charset="2"/>
              </a:rPr>
              <a:t>SUPER ADMINA 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4" name="Prostokąt 13">
            <a:hlinkClick r:id="rId7" action="ppaction://hlinksldjump"/>
            <a:extLst>
              <a:ext uri="{FF2B5EF4-FFF2-40B4-BE49-F238E27FC236}">
                <a16:creationId xmlns:a16="http://schemas.microsoft.com/office/drawing/2014/main" id="{67A69D03-652B-46CC-A53B-BB9A99EA7D56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3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86491D6-75E2-4CF9-97B7-58B2154B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CBF12949-AF53-4571-B342-8FAF752D24F6}"/>
              </a:ext>
            </a:extLst>
          </p:cNvPr>
          <p:cNvSpPr/>
          <p:nvPr/>
        </p:nvSpPr>
        <p:spPr>
          <a:xfrm>
            <a:off x="17314" y="399586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50F045D6-269A-4FE8-9CFB-2CC9258D1EBE}"/>
              </a:ext>
            </a:extLst>
          </p:cNvPr>
          <p:cNvSpPr/>
          <p:nvPr/>
        </p:nvSpPr>
        <p:spPr>
          <a:xfrm>
            <a:off x="17314" y="425557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935914B2-0730-4830-B5FA-59F65BB7B656}"/>
              </a:ext>
            </a:extLst>
          </p:cNvPr>
          <p:cNvSpPr/>
          <p:nvPr/>
        </p:nvSpPr>
        <p:spPr>
          <a:xfrm>
            <a:off x="12834" y="453146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DB09E1DC-B68C-48C5-84DF-7165C747BC66}"/>
              </a:ext>
            </a:extLst>
          </p:cNvPr>
          <p:cNvSpPr/>
          <p:nvPr/>
        </p:nvSpPr>
        <p:spPr>
          <a:xfrm>
            <a:off x="12834" y="480735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12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C01158-ED1D-4505-AD1E-5C149CE4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640AC746-F083-4548-839B-A3A629F423C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F813FC46-7B58-4D98-99AA-F511E50079FC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5" action="ppaction://hlinksldjump"/>
            <a:extLst>
              <a:ext uri="{FF2B5EF4-FFF2-40B4-BE49-F238E27FC236}">
                <a16:creationId xmlns:a16="http://schemas.microsoft.com/office/drawing/2014/main" id="{2CF67C12-7568-48AC-BA2C-6DC3964C9972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6" action="ppaction://hlinksldjump"/>
            <a:extLst>
              <a:ext uri="{FF2B5EF4-FFF2-40B4-BE49-F238E27FC236}">
                <a16:creationId xmlns:a16="http://schemas.microsoft.com/office/drawing/2014/main" id="{B84DD9C8-DB97-4B82-A205-9AEAF0D1DD1F}"/>
              </a:ext>
            </a:extLst>
          </p:cNvPr>
          <p:cNvSpPr/>
          <p:nvPr/>
        </p:nvSpPr>
        <p:spPr>
          <a:xfrm>
            <a:off x="0" y="4828317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Objaśnienie: strzałka w górę 2">
            <a:extLst>
              <a:ext uri="{FF2B5EF4-FFF2-40B4-BE49-F238E27FC236}">
                <a16:creationId xmlns:a16="http://schemas.microsoft.com/office/drawing/2014/main" id="{9B7AB1A9-5A9F-4F07-A11C-9CC10F0139CF}"/>
              </a:ext>
            </a:extLst>
          </p:cNvPr>
          <p:cNvSpPr/>
          <p:nvPr/>
        </p:nvSpPr>
        <p:spPr>
          <a:xfrm>
            <a:off x="2201786" y="5940077"/>
            <a:ext cx="6288241" cy="1224136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9CF1D26-4A68-4EB7-9571-F54BE73F6B49}"/>
              </a:ext>
            </a:extLst>
          </p:cNvPr>
          <p:cNvSpPr txBox="1"/>
          <p:nvPr/>
        </p:nvSpPr>
        <p:spPr>
          <a:xfrm>
            <a:off x="2201786" y="6516141"/>
            <a:ext cx="628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Tworzymy profile dla użytkowników, których przewidujemy do współpracy przy wniosku o dofinansowanie</a:t>
            </a:r>
          </a:p>
        </p:txBody>
      </p:sp>
    </p:spTree>
    <p:extLst>
      <p:ext uri="{BB962C8B-B14F-4D97-AF65-F5344CB8AC3E}">
        <p14:creationId xmlns:p14="http://schemas.microsoft.com/office/powerpoint/2010/main" val="2448184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2C5809E-BAA8-407D-AAE6-A5318A1E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Prostokąt 3">
            <a:hlinkClick r:id="rId3" action="ppaction://hlinksldjump"/>
            <a:extLst>
              <a:ext uri="{FF2B5EF4-FFF2-40B4-BE49-F238E27FC236}">
                <a16:creationId xmlns:a16="http://schemas.microsoft.com/office/drawing/2014/main" id="{FC8AC8A6-975F-488D-BAFA-96BBD1DE705F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4" action="ppaction://hlinksldjump"/>
            <a:extLst>
              <a:ext uri="{FF2B5EF4-FFF2-40B4-BE49-F238E27FC236}">
                <a16:creationId xmlns:a16="http://schemas.microsoft.com/office/drawing/2014/main" id="{D17AF3E3-AE8C-4B88-A15D-A046E0D464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hlinkClick r:id="rId5" action="ppaction://hlinksldjump"/>
            <a:extLst>
              <a:ext uri="{FF2B5EF4-FFF2-40B4-BE49-F238E27FC236}">
                <a16:creationId xmlns:a16="http://schemas.microsoft.com/office/drawing/2014/main" id="{6F604F43-BF65-4322-9C53-2C2A5AC0DE75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6" action="ppaction://hlinksldjump"/>
            <a:extLst>
              <a:ext uri="{FF2B5EF4-FFF2-40B4-BE49-F238E27FC236}">
                <a16:creationId xmlns:a16="http://schemas.microsoft.com/office/drawing/2014/main" id="{8949C15A-9DA6-4D4C-A832-4939A1015ABE}"/>
              </a:ext>
            </a:extLst>
          </p:cNvPr>
          <p:cNvSpPr/>
          <p:nvPr/>
        </p:nvSpPr>
        <p:spPr>
          <a:xfrm>
            <a:off x="0" y="5367248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trzałka: zakrzywiona w lewo 1">
            <a:hlinkClick r:id="rId7" action="ppaction://hlinksldjump"/>
            <a:extLst>
              <a:ext uri="{FF2B5EF4-FFF2-40B4-BE49-F238E27FC236}">
                <a16:creationId xmlns:a16="http://schemas.microsoft.com/office/drawing/2014/main" id="{4E60C8BF-A51A-4E82-8C4F-265281F78377}"/>
              </a:ext>
            </a:extLst>
          </p:cNvPr>
          <p:cNvSpPr/>
          <p:nvPr/>
        </p:nvSpPr>
        <p:spPr>
          <a:xfrm>
            <a:off x="97221" y="6851102"/>
            <a:ext cx="144016" cy="144016"/>
          </a:xfrm>
          <a:prstGeom prst="curvedLef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9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E8F55CDA-B9AC-43ED-91C6-B204E8C405C9}"/>
              </a:ext>
            </a:extLst>
          </p:cNvPr>
          <p:cNvSpPr/>
          <p:nvPr/>
        </p:nvSpPr>
        <p:spPr>
          <a:xfrm>
            <a:off x="377354" y="323453"/>
            <a:ext cx="4830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4. WYSZUKIWANIE NABORÓW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03D2821-304B-47E2-B9B7-D9FC08AEB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4043"/>
            <a:ext cx="10691813" cy="535158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976CC6F-78E3-4567-8AEC-86869A75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78" y="2915741"/>
            <a:ext cx="168264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5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625810-2980-40C9-91A9-12CBD7A6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2" name="Prostokąt 11">
            <a:hlinkClick r:id="rId3" action="ppaction://hlinksldjump"/>
            <a:extLst>
              <a:ext uri="{FF2B5EF4-FFF2-40B4-BE49-F238E27FC236}">
                <a16:creationId xmlns:a16="http://schemas.microsoft.com/office/drawing/2014/main" id="{0F323768-23D1-4A66-A4BF-ED41DE884AE5}"/>
              </a:ext>
            </a:extLst>
          </p:cNvPr>
          <p:cNvSpPr/>
          <p:nvPr/>
        </p:nvSpPr>
        <p:spPr>
          <a:xfrm>
            <a:off x="1999592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4" action="ppaction://hlinksldjump"/>
            <a:extLst>
              <a:ext uri="{FF2B5EF4-FFF2-40B4-BE49-F238E27FC236}">
                <a16:creationId xmlns:a16="http://schemas.microsoft.com/office/drawing/2014/main" id="{0EA4FA97-D2E1-4B38-A1F4-7D955EC02852}"/>
              </a:ext>
            </a:extLst>
          </p:cNvPr>
          <p:cNvSpPr/>
          <p:nvPr/>
        </p:nvSpPr>
        <p:spPr>
          <a:xfrm>
            <a:off x="3170099" y="2259629"/>
            <a:ext cx="144016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5" action="ppaction://hlinksldjump"/>
            <a:extLst>
              <a:ext uri="{FF2B5EF4-FFF2-40B4-BE49-F238E27FC236}">
                <a16:creationId xmlns:a16="http://schemas.microsoft.com/office/drawing/2014/main" id="{BDEEB04F-BD2E-4B9E-8365-07A5A2561066}"/>
              </a:ext>
            </a:extLst>
          </p:cNvPr>
          <p:cNvSpPr/>
          <p:nvPr/>
        </p:nvSpPr>
        <p:spPr>
          <a:xfrm>
            <a:off x="4651647" y="2265534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6" action="ppaction://hlinksldjump"/>
            <a:extLst>
              <a:ext uri="{FF2B5EF4-FFF2-40B4-BE49-F238E27FC236}">
                <a16:creationId xmlns:a16="http://schemas.microsoft.com/office/drawing/2014/main" id="{E9527662-DC00-458F-BF26-87180EACF5A0}"/>
              </a:ext>
            </a:extLst>
          </p:cNvPr>
          <p:cNvSpPr/>
          <p:nvPr/>
        </p:nvSpPr>
        <p:spPr>
          <a:xfrm>
            <a:off x="5592299" y="2269473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3" action="ppaction://hlinksldjump"/>
            <a:extLst>
              <a:ext uri="{FF2B5EF4-FFF2-40B4-BE49-F238E27FC236}">
                <a16:creationId xmlns:a16="http://schemas.microsoft.com/office/drawing/2014/main" id="{1FC1FDF2-039E-4136-B791-E89517807FD3}"/>
              </a:ext>
            </a:extLst>
          </p:cNvPr>
          <p:cNvSpPr/>
          <p:nvPr/>
        </p:nvSpPr>
        <p:spPr>
          <a:xfrm>
            <a:off x="6100906" y="225962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7" action="ppaction://hlinksldjump"/>
            <a:extLst>
              <a:ext uri="{FF2B5EF4-FFF2-40B4-BE49-F238E27FC236}">
                <a16:creationId xmlns:a16="http://schemas.microsoft.com/office/drawing/2014/main" id="{57EFD220-4005-4F4F-BD0E-0503F185B6E2}"/>
              </a:ext>
            </a:extLst>
          </p:cNvPr>
          <p:cNvSpPr/>
          <p:nvPr/>
        </p:nvSpPr>
        <p:spPr>
          <a:xfrm>
            <a:off x="6968145" y="2259629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8" action="ppaction://hlinksldjump"/>
            <a:extLst>
              <a:ext uri="{FF2B5EF4-FFF2-40B4-BE49-F238E27FC236}">
                <a16:creationId xmlns:a16="http://schemas.microsoft.com/office/drawing/2014/main" id="{E94EC3BD-8EF6-480C-8109-03964D055CCD}"/>
              </a:ext>
            </a:extLst>
          </p:cNvPr>
          <p:cNvSpPr/>
          <p:nvPr/>
        </p:nvSpPr>
        <p:spPr>
          <a:xfrm>
            <a:off x="8154219" y="2259629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9" action="ppaction://hlinksldjump"/>
            <a:extLst>
              <a:ext uri="{FF2B5EF4-FFF2-40B4-BE49-F238E27FC236}">
                <a16:creationId xmlns:a16="http://schemas.microsoft.com/office/drawing/2014/main" id="{1B3AB547-0FB7-482D-9A82-81CFD14B62D7}"/>
              </a:ext>
            </a:extLst>
          </p:cNvPr>
          <p:cNvSpPr/>
          <p:nvPr/>
        </p:nvSpPr>
        <p:spPr>
          <a:xfrm>
            <a:off x="9196276" y="2251270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0" action="ppaction://hlinksldjump"/>
            <a:extLst>
              <a:ext uri="{FF2B5EF4-FFF2-40B4-BE49-F238E27FC236}">
                <a16:creationId xmlns:a16="http://schemas.microsoft.com/office/drawing/2014/main" id="{2130C4BF-76B7-47EB-9746-D35149393DF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1" action="ppaction://hlinksldjump"/>
            <a:extLst>
              <a:ext uri="{FF2B5EF4-FFF2-40B4-BE49-F238E27FC236}">
                <a16:creationId xmlns:a16="http://schemas.microsoft.com/office/drawing/2014/main" id="{F9D489A0-A83F-4045-A15D-F65FD4B22A97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2" action="ppaction://hlinksldjump"/>
            <a:extLst>
              <a:ext uri="{FF2B5EF4-FFF2-40B4-BE49-F238E27FC236}">
                <a16:creationId xmlns:a16="http://schemas.microsoft.com/office/drawing/2014/main" id="{F70B3C47-323C-404D-B7FF-4CBEA5C7D055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9C17D7-E986-44F7-9FAD-6241F1B66AAB}"/>
              </a:ext>
            </a:extLst>
          </p:cNvPr>
          <p:cNvSpPr/>
          <p:nvPr/>
        </p:nvSpPr>
        <p:spPr>
          <a:xfrm>
            <a:off x="233338" y="323453"/>
            <a:ext cx="696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5. TWORZENIE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213E4B-F0AE-40EF-942D-0B755B533B44}"/>
              </a:ext>
            </a:extLst>
          </p:cNvPr>
          <p:cNvSpPr/>
          <p:nvPr/>
        </p:nvSpPr>
        <p:spPr>
          <a:xfrm>
            <a:off x="1745506" y="5724053"/>
            <a:ext cx="8712968" cy="792088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64BD6111-4F4B-46F5-82C0-FDC5AF6201F7}"/>
              </a:ext>
            </a:extLst>
          </p:cNvPr>
          <p:cNvGrpSpPr/>
          <p:nvPr/>
        </p:nvGrpSpPr>
        <p:grpSpPr>
          <a:xfrm>
            <a:off x="3905746" y="4199506"/>
            <a:ext cx="4680520" cy="1524547"/>
            <a:chOff x="4409802" y="4487537"/>
            <a:chExt cx="4680520" cy="1524547"/>
          </a:xfrm>
        </p:grpSpPr>
        <p:sp>
          <p:nvSpPr>
            <p:cNvPr id="5" name="Objaśnienie: strzałka w dół 4">
              <a:extLst>
                <a:ext uri="{FF2B5EF4-FFF2-40B4-BE49-F238E27FC236}">
                  <a16:creationId xmlns:a16="http://schemas.microsoft.com/office/drawing/2014/main" id="{56A5E10B-A672-4730-9931-04693C387A8F}"/>
                </a:ext>
              </a:extLst>
            </p:cNvPr>
            <p:cNvSpPr/>
            <p:nvPr/>
          </p:nvSpPr>
          <p:spPr>
            <a:xfrm>
              <a:off x="4409802" y="4487537"/>
              <a:ext cx="4680520" cy="1524547"/>
            </a:xfrm>
            <a:prstGeom prst="down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6684D1B1-640D-4384-AEE3-0996671A1842}"/>
                </a:ext>
              </a:extLst>
            </p:cNvPr>
            <p:cNvSpPr txBox="1"/>
            <p:nvPr/>
          </p:nvSpPr>
          <p:spPr>
            <a:xfrm>
              <a:off x="4409803" y="4487538"/>
              <a:ext cx="42484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Informacje o autorze wniosku potrzebne do </a:t>
              </a:r>
            </a:p>
            <a:p>
              <a:r>
                <a:rPr lang="pl-PL" b="1" dirty="0"/>
                <a:t>Załącznika nr 7.1. </a:t>
              </a:r>
              <a:r>
                <a:rPr lang="pl-PL" dirty="0"/>
                <a:t>Oświadczenie o złożeniu wniosku w aplikacji </a:t>
              </a:r>
              <a:r>
                <a:rPr lang="pl-PL" dirty="0" err="1"/>
                <a:t>WOD</a:t>
              </a:r>
              <a:endParaRPr lang="pl-PL" dirty="0"/>
            </a:p>
            <a:p>
              <a:endParaRPr lang="pl-PL" dirty="0"/>
            </a:p>
          </p:txBody>
        </p:sp>
      </p:grpSp>
      <p:sp>
        <p:nvSpPr>
          <p:cNvPr id="20" name="Prostokąt 19">
            <a:hlinkClick r:id="rId13" action="ppaction://hlinksldjump"/>
            <a:extLst>
              <a:ext uri="{FF2B5EF4-FFF2-40B4-BE49-F238E27FC236}">
                <a16:creationId xmlns:a16="http://schemas.microsoft.com/office/drawing/2014/main" id="{3676F555-8B54-41B3-A235-1EAC80C19000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24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D8DFA75-AED6-4B87-A000-F79A102C6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1B4A4B01-843B-46C9-AAD0-A674DBB08FC1}"/>
              </a:ext>
            </a:extLst>
          </p:cNvPr>
          <p:cNvSpPr/>
          <p:nvPr/>
        </p:nvSpPr>
        <p:spPr>
          <a:xfrm>
            <a:off x="2033538" y="2328714"/>
            <a:ext cx="111074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BF0FBB04-6AA3-43F4-9AA7-9874550BA87D}"/>
              </a:ext>
            </a:extLst>
          </p:cNvPr>
          <p:cNvSpPr/>
          <p:nvPr/>
        </p:nvSpPr>
        <p:spPr>
          <a:xfrm>
            <a:off x="3185666" y="2336754"/>
            <a:ext cx="13648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7F2DA1D7-26D8-42CC-B6CA-28B14D948750}"/>
              </a:ext>
            </a:extLst>
          </p:cNvPr>
          <p:cNvSpPr/>
          <p:nvPr/>
        </p:nvSpPr>
        <p:spPr>
          <a:xfrm>
            <a:off x="4651647" y="2334619"/>
            <a:ext cx="91028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EA73FB6D-C5BE-41D7-AE7A-B980BF69F455}"/>
              </a:ext>
            </a:extLst>
          </p:cNvPr>
          <p:cNvSpPr/>
          <p:nvPr/>
        </p:nvSpPr>
        <p:spPr>
          <a:xfrm>
            <a:off x="5587751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5B52D7FC-E545-4C89-8F85-C9ACB60C39D4}"/>
              </a:ext>
            </a:extLst>
          </p:cNvPr>
          <p:cNvSpPr/>
          <p:nvPr/>
        </p:nvSpPr>
        <p:spPr>
          <a:xfrm>
            <a:off x="6101990" y="2334619"/>
            <a:ext cx="8247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957F5AE3-D2EC-435F-B787-C78E629086CB}"/>
              </a:ext>
            </a:extLst>
          </p:cNvPr>
          <p:cNvSpPr/>
          <p:nvPr/>
        </p:nvSpPr>
        <p:spPr>
          <a:xfrm>
            <a:off x="696814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01E960D5-7317-4BCA-B4FA-B0414ADD06A3}"/>
              </a:ext>
            </a:extLst>
          </p:cNvPr>
          <p:cNvSpPr/>
          <p:nvPr/>
        </p:nvSpPr>
        <p:spPr>
          <a:xfrm>
            <a:off x="8154219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229E327B-CD1E-45BD-9615-DCC760608825}"/>
              </a:ext>
            </a:extLst>
          </p:cNvPr>
          <p:cNvSpPr/>
          <p:nvPr/>
        </p:nvSpPr>
        <p:spPr>
          <a:xfrm>
            <a:off x="9191837" y="2328714"/>
            <a:ext cx="762582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D3EBA804-6450-4B8E-BFDE-E12F1D286A28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AD2F0F2C-CF59-4EA4-A1B8-9CC8E7FD37D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E8CEA22F-31E6-476B-8939-FC73097BEC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A938801F-8281-4FD6-AA50-C68DDB75AD64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00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ADC3A16-7542-431C-816A-0F101742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57644E1D-BE5C-4674-AA1A-25F28EAABCEC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F8A8079-FB58-49B2-B5EF-73E01F69B56C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B31226EE-7F04-462C-9CB7-1CA8CE25B668}"/>
              </a:ext>
            </a:extLst>
          </p:cNvPr>
          <p:cNvSpPr/>
          <p:nvPr/>
        </p:nvSpPr>
        <p:spPr>
          <a:xfrm>
            <a:off x="4651646" y="2334619"/>
            <a:ext cx="105429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D0C80B6-7754-40C1-A0A9-F9A021D221AC}"/>
              </a:ext>
            </a:extLst>
          </p:cNvPr>
          <p:cNvSpPr/>
          <p:nvPr/>
        </p:nvSpPr>
        <p:spPr>
          <a:xfrm>
            <a:off x="5777954" y="2339677"/>
            <a:ext cx="47823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F06587E8-75F5-4053-99D0-9B99103A70A1}"/>
              </a:ext>
            </a:extLst>
          </p:cNvPr>
          <p:cNvSpPr/>
          <p:nvPr/>
        </p:nvSpPr>
        <p:spPr>
          <a:xfrm>
            <a:off x="6282010" y="2334619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5EE1C08C-295F-4A5E-A62A-C26C26490E3F}"/>
              </a:ext>
            </a:extLst>
          </p:cNvPr>
          <p:cNvSpPr/>
          <p:nvPr/>
        </p:nvSpPr>
        <p:spPr>
          <a:xfrm>
            <a:off x="7146105" y="232871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7575466-9451-4E62-B067-F30A6CE719C3}"/>
              </a:ext>
            </a:extLst>
          </p:cNvPr>
          <p:cNvSpPr/>
          <p:nvPr/>
        </p:nvSpPr>
        <p:spPr>
          <a:xfrm>
            <a:off x="8332180" y="2328714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E8898879-0773-4E6E-B0EB-4867F6421F6D}"/>
              </a:ext>
            </a:extLst>
          </p:cNvPr>
          <p:cNvSpPr/>
          <p:nvPr/>
        </p:nvSpPr>
        <p:spPr>
          <a:xfrm>
            <a:off x="9378353" y="2328714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8F51D1F7-CFD0-4147-8124-06A8DFDC1681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D25B4E4A-5E50-413A-BE4A-D2664AD1503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A2971FE7-17EE-4DB3-B5DA-4FAEA4B2319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17A691A-7183-4F33-890C-C07AFEFA0455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42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" descr="Mężczyzna pracuje na komputerze">
            <a:extLst>
              <a:ext uri="{FF2B5EF4-FFF2-40B4-BE49-F238E27FC236}">
                <a16:creationId xmlns:a16="http://schemas.microsoft.com/office/drawing/2014/main" id="{E13C071F-1533-4D50-953E-8CC25EABE3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hlinkClick r:id="rId3"/>
              </a:rPr>
              <a:t>https</a:t>
            </a:r>
            <a:r>
              <a:rPr lang="pl-PL" dirty="0">
                <a:hlinkClick r:id="rId3"/>
              </a:rPr>
              <a:t>://</a:t>
            </a:r>
            <a:r>
              <a:rPr lang="pl-PL" dirty="0" err="1">
                <a:hlinkClick r:id="rId3"/>
              </a:rPr>
              <a:t>wod.cst2021.gov.pl</a:t>
            </a:r>
            <a:r>
              <a:rPr lang="pl-PL" dirty="0">
                <a:hlinkClick r:id="rId3"/>
              </a:rPr>
              <a:t>/</a:t>
            </a:r>
            <a:br>
              <a:rPr lang="pl-PL" dirty="0"/>
            </a:br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wod-szkol.cst2021.gov.pl</a:t>
            </a:r>
            <a:r>
              <a:rPr lang="pl-PL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68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BA07987-E93F-401B-8004-214C6DB1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5501"/>
            <a:ext cx="10691813" cy="5791399"/>
          </a:xfrm>
          <a:prstGeom prst="rect">
            <a:avLst/>
          </a:prstGeom>
        </p:spPr>
      </p:pic>
      <p:sp>
        <p:nvSpPr>
          <p:cNvPr id="11" name="Prostokąt 10">
            <a:hlinkClick r:id="rId3" action="ppaction://hlinksldjump"/>
            <a:extLst>
              <a:ext uri="{FF2B5EF4-FFF2-40B4-BE49-F238E27FC236}">
                <a16:creationId xmlns:a16="http://schemas.microsoft.com/office/drawing/2014/main" id="{3C6EB3F7-E5AB-4B17-9E09-9062CA137754}"/>
              </a:ext>
            </a:extLst>
          </p:cNvPr>
          <p:cNvSpPr/>
          <p:nvPr/>
        </p:nvSpPr>
        <p:spPr>
          <a:xfrm>
            <a:off x="1961530" y="220370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469D43F-1450-4DB5-9487-4B4E25A2274A}"/>
              </a:ext>
            </a:extLst>
          </p:cNvPr>
          <p:cNvSpPr/>
          <p:nvPr/>
        </p:nvSpPr>
        <p:spPr>
          <a:xfrm>
            <a:off x="3185666" y="2203701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D29F782D-5944-4AE9-8A47-1C6BC1CC7BA4}"/>
              </a:ext>
            </a:extLst>
          </p:cNvPr>
          <p:cNvSpPr/>
          <p:nvPr/>
        </p:nvSpPr>
        <p:spPr>
          <a:xfrm>
            <a:off x="4651647" y="2201566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497C92E8-3DBA-4151-B748-59EEFBFCB036}"/>
              </a:ext>
            </a:extLst>
          </p:cNvPr>
          <p:cNvSpPr/>
          <p:nvPr/>
        </p:nvSpPr>
        <p:spPr>
          <a:xfrm>
            <a:off x="5603319" y="2195661"/>
            <a:ext cx="644744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3" action="ppaction://hlinksldjump"/>
            <a:extLst>
              <a:ext uri="{FF2B5EF4-FFF2-40B4-BE49-F238E27FC236}">
                <a16:creationId xmlns:a16="http://schemas.microsoft.com/office/drawing/2014/main" id="{182E743E-9199-4899-8223-CDBBCAE37480}"/>
              </a:ext>
            </a:extLst>
          </p:cNvPr>
          <p:cNvSpPr/>
          <p:nvPr/>
        </p:nvSpPr>
        <p:spPr>
          <a:xfrm>
            <a:off x="6282010" y="2201566"/>
            <a:ext cx="83014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7" action="ppaction://hlinksldjump"/>
            <a:extLst>
              <a:ext uri="{FF2B5EF4-FFF2-40B4-BE49-F238E27FC236}">
                <a16:creationId xmlns:a16="http://schemas.microsoft.com/office/drawing/2014/main" id="{0600DF59-B91E-4C45-90E0-19BCACCE0680}"/>
              </a:ext>
            </a:extLst>
          </p:cNvPr>
          <p:cNvSpPr/>
          <p:nvPr/>
        </p:nvSpPr>
        <p:spPr>
          <a:xfrm>
            <a:off x="7146105" y="2195661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8" action="ppaction://hlinksldjump"/>
            <a:extLst>
              <a:ext uri="{FF2B5EF4-FFF2-40B4-BE49-F238E27FC236}">
                <a16:creationId xmlns:a16="http://schemas.microsoft.com/office/drawing/2014/main" id="{D89F23D0-8C30-4AA7-B05F-7524CC18BB52}"/>
              </a:ext>
            </a:extLst>
          </p:cNvPr>
          <p:cNvSpPr/>
          <p:nvPr/>
        </p:nvSpPr>
        <p:spPr>
          <a:xfrm>
            <a:off x="8332180" y="2195661"/>
            <a:ext cx="97416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9" action="ppaction://hlinksldjump"/>
            <a:extLst>
              <a:ext uri="{FF2B5EF4-FFF2-40B4-BE49-F238E27FC236}">
                <a16:creationId xmlns:a16="http://schemas.microsoft.com/office/drawing/2014/main" id="{3FBA8FA7-1416-41C7-B57A-1A9C48706C16}"/>
              </a:ext>
            </a:extLst>
          </p:cNvPr>
          <p:cNvSpPr/>
          <p:nvPr/>
        </p:nvSpPr>
        <p:spPr>
          <a:xfrm>
            <a:off x="9378353" y="2195661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0" action="ppaction://hlinksldjump"/>
            <a:extLst>
              <a:ext uri="{FF2B5EF4-FFF2-40B4-BE49-F238E27FC236}">
                <a16:creationId xmlns:a16="http://schemas.microsoft.com/office/drawing/2014/main" id="{BEF12749-C485-4815-ACD8-8AE704FB451D}"/>
              </a:ext>
            </a:extLst>
          </p:cNvPr>
          <p:cNvSpPr/>
          <p:nvPr/>
        </p:nvSpPr>
        <p:spPr>
          <a:xfrm>
            <a:off x="17314" y="389230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1" action="ppaction://hlinksldjump"/>
            <a:extLst>
              <a:ext uri="{FF2B5EF4-FFF2-40B4-BE49-F238E27FC236}">
                <a16:creationId xmlns:a16="http://schemas.microsoft.com/office/drawing/2014/main" id="{F880A120-DE20-471D-B278-EAD88A76A9BC}"/>
              </a:ext>
            </a:extLst>
          </p:cNvPr>
          <p:cNvSpPr/>
          <p:nvPr/>
        </p:nvSpPr>
        <p:spPr>
          <a:xfrm>
            <a:off x="17314" y="415202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12" action="ppaction://hlinksldjump"/>
            <a:extLst>
              <a:ext uri="{FF2B5EF4-FFF2-40B4-BE49-F238E27FC236}">
                <a16:creationId xmlns:a16="http://schemas.microsoft.com/office/drawing/2014/main" id="{F3197AAA-43B6-41C0-902B-BB2BCD41196C}"/>
              </a:ext>
            </a:extLst>
          </p:cNvPr>
          <p:cNvSpPr/>
          <p:nvPr/>
        </p:nvSpPr>
        <p:spPr>
          <a:xfrm>
            <a:off x="12834" y="442790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895BB8F-8ADD-487F-ACE0-D4D583D2B296}"/>
              </a:ext>
            </a:extLst>
          </p:cNvPr>
          <p:cNvSpPr/>
          <p:nvPr/>
        </p:nvSpPr>
        <p:spPr>
          <a:xfrm>
            <a:off x="4697834" y="4312368"/>
            <a:ext cx="4248472" cy="432048"/>
          </a:xfrm>
          <a:prstGeom prst="rect">
            <a:avLst/>
          </a:prstGeom>
          <a:solidFill>
            <a:schemeClr val="accent2">
              <a:alpha val="21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D5CD3F14-A4D6-4121-B780-4D0D0BBA100D}"/>
              </a:ext>
            </a:extLst>
          </p:cNvPr>
          <p:cNvGrpSpPr/>
          <p:nvPr/>
        </p:nvGrpSpPr>
        <p:grpSpPr>
          <a:xfrm>
            <a:off x="4958519" y="4773577"/>
            <a:ext cx="3727102" cy="1224407"/>
            <a:chOff x="4958519" y="4744416"/>
            <a:chExt cx="3727102" cy="1224407"/>
          </a:xfrm>
        </p:grpSpPr>
        <p:sp>
          <p:nvSpPr>
            <p:cNvPr id="4" name="Objaśnienie: strzałka w górę 3">
              <a:extLst>
                <a:ext uri="{FF2B5EF4-FFF2-40B4-BE49-F238E27FC236}">
                  <a16:creationId xmlns:a16="http://schemas.microsoft.com/office/drawing/2014/main" id="{FE999F07-8C7E-4369-9C31-E2501E54563E}"/>
                </a:ext>
              </a:extLst>
            </p:cNvPr>
            <p:cNvSpPr/>
            <p:nvPr/>
          </p:nvSpPr>
          <p:spPr>
            <a:xfrm>
              <a:off x="4958519" y="4744416"/>
              <a:ext cx="3727102" cy="1224407"/>
            </a:xfrm>
            <a:prstGeom prst="up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08EFD49E-9BCB-4974-8DBD-BC6596E46860}"/>
                </a:ext>
              </a:extLst>
            </p:cNvPr>
            <p:cNvSpPr txBox="1"/>
            <p:nvPr/>
          </p:nvSpPr>
          <p:spPr>
            <a:xfrm>
              <a:off x="5029565" y="5288365"/>
              <a:ext cx="362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Wstawiamy te same daty co okres realizacji projektu</a:t>
              </a:r>
            </a:p>
          </p:txBody>
        </p:sp>
      </p:grpSp>
      <p:sp>
        <p:nvSpPr>
          <p:cNvPr id="19" name="Prostokąt 18">
            <a:hlinkClick r:id="rId13" action="ppaction://hlinksldjump"/>
            <a:extLst>
              <a:ext uri="{FF2B5EF4-FFF2-40B4-BE49-F238E27FC236}">
                <a16:creationId xmlns:a16="http://schemas.microsoft.com/office/drawing/2014/main" id="{534712B1-8540-46F2-8476-DD6CB6ACBF65}"/>
              </a:ext>
            </a:extLst>
          </p:cNvPr>
          <p:cNvSpPr/>
          <p:nvPr/>
        </p:nvSpPr>
        <p:spPr>
          <a:xfrm>
            <a:off x="12834" y="471594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9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81081A-64B0-47EB-A34D-3B245102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87155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latin typeface="+mn-lt"/>
              </a:rPr>
              <a:t>SEKCJA ZADANIA Projekt realizowany bez udziału partnerów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Sekcji Zadania należy dodać wyłącznie jedno zadanie odpowiadające całemu zakresowi projektu.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Data rozpoczęcia i zakończenia zadania powinna odpowiadać okresowi realizacji projektu wskazanemu w Sekcji Informacje o projekcie. </a:t>
            </a:r>
            <a:br>
              <a:rPr lang="pl-PL" sz="1400" b="0" dirty="0">
                <a:latin typeface="+mn-lt"/>
              </a:rPr>
            </a:br>
            <a:r>
              <a:rPr lang="pl-PL" sz="1400" b="0" dirty="0">
                <a:latin typeface="+mn-lt"/>
              </a:rPr>
              <a:t>W opisie i uzasadnieniu zadania należy zawrzeć główne informacje dotyczące zakresu rzeczowego projektu przygotowane w oparciu o rozdział 1.3 Studium wykonalności. </a:t>
            </a:r>
            <a:endParaRPr lang="pl-PL" sz="1400" dirty="0">
              <a:latin typeface="+mn-lt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D41B25C-999C-437B-A0E8-106C91000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78" y="2411685"/>
            <a:ext cx="8064896" cy="42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CFD97E-FFA4-4D1D-B412-7AFB2AF7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8" y="220061"/>
            <a:ext cx="8640381" cy="10800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300" dirty="0">
                <a:latin typeface="+mn-lt"/>
              </a:rPr>
              <a:t>Projekt realizowany z udziałem partnerów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Sekcji Zadania w sytuacji realizacji projektu partnerskiego należy dla zakresu projektu realizowanego przez poszczególnych Partnerów dodać liczbę zadań tożsamą z liczbą Partnerów.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Data rozpoczęcia i zakończenia zadania dla każdego z Partnerów powinna odpowiadać okresowi realizacji całego projektu wskazanemu w Sekcji Informacje o projekcie. </a:t>
            </a:r>
            <a:br>
              <a:rPr lang="pl-PL" sz="1300" b="0" dirty="0">
                <a:latin typeface="+mn-lt"/>
              </a:rPr>
            </a:br>
            <a:r>
              <a:rPr lang="pl-PL" sz="1300" b="0" dirty="0">
                <a:latin typeface="+mn-lt"/>
              </a:rPr>
              <a:t>W opisie i uzasadnieniu zadania należy zawrzeć główne informacje dotyczące zakresu rzeczowego realizowanego przez poszczególnych Partnerów, przygotowane w oparciu o rozdział 1.3 Studium wykonalności. </a:t>
            </a:r>
            <a:endParaRPr lang="pl-PL" sz="13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9E3B2B-D359-46A2-BCF8-A4519AAA6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F67850A-8F50-40D5-AFE0-815EEDB5B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171" y="2339677"/>
            <a:ext cx="4892464" cy="333022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49AAA25-79E7-4BF0-9CE4-83E4582E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46" y="4267550"/>
            <a:ext cx="4900085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r>
              <a:rPr lang="pl-PL" sz="1600" b="0" dirty="0"/>
              <a:t>Wydatki w ramach projektu dodajemy oddzielnie dla każdego z Zadań, klikając DODAJ POZYCJĘ. </a:t>
            </a:r>
            <a:br>
              <a:rPr lang="pl-PL" sz="1600" b="0" dirty="0"/>
            </a:br>
            <a:r>
              <a:rPr lang="pl-PL" sz="1600" b="0" dirty="0"/>
              <a:t>Nazwa kosztu i kategoria kosztu powinna zostać wypełnione korzystając z wskazanego katalogu. </a:t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BCC6859-3637-45FB-8676-62348AB73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5627" y="1474117"/>
            <a:ext cx="4824536" cy="59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DC974-7857-4686-8A46-5BE98BDA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83" y="394116"/>
            <a:ext cx="8640381" cy="10800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Sekcja V Budżet projektu</a:t>
            </a:r>
            <a:br>
              <a:rPr lang="pl-PL" sz="1600" b="0" dirty="0"/>
            </a:b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DD9F9427-9123-4C24-9C85-BCAB91C87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514" y="827509"/>
            <a:ext cx="712879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7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45E3D8E-3260-4460-828A-55E9330A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C69EA9FD-19FF-4398-9717-B1115E4D71A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4BC5FFEA-98E5-46A5-A518-29E93227BB47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C23A623-B969-4ED1-87CD-6EF198BBB6C3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F7F1B261-25EC-4175-95A8-7D701726B36D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A4B88B85-6A6C-437D-90F5-DF76F4B025E8}"/>
              </a:ext>
            </a:extLst>
          </p:cNvPr>
          <p:cNvSpPr/>
          <p:nvPr/>
        </p:nvSpPr>
        <p:spPr>
          <a:xfrm>
            <a:off x="6099933" y="2334619"/>
            <a:ext cx="97416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CA89658E-5775-4B05-A46C-04EB11C8D272}"/>
              </a:ext>
            </a:extLst>
          </p:cNvPr>
          <p:cNvSpPr/>
          <p:nvPr/>
        </p:nvSpPr>
        <p:spPr>
          <a:xfrm>
            <a:off x="7108043" y="2267669"/>
            <a:ext cx="1190191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38397409-8F00-4F39-BD76-8CC195AC2F01}"/>
              </a:ext>
            </a:extLst>
          </p:cNvPr>
          <p:cNvSpPr/>
          <p:nvPr/>
        </p:nvSpPr>
        <p:spPr>
          <a:xfrm>
            <a:off x="8332180" y="2328714"/>
            <a:ext cx="100811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59B61488-5BF6-42C9-BEC7-8A718B632625}"/>
              </a:ext>
            </a:extLst>
          </p:cNvPr>
          <p:cNvSpPr/>
          <p:nvPr/>
        </p:nvSpPr>
        <p:spPr>
          <a:xfrm>
            <a:off x="9378353" y="2328714"/>
            <a:ext cx="79208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C4EFC575-1C96-4F1F-9124-0425062D02D4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A87C596-2E5D-4C05-922D-6BE5B05B5C81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C93981B5-0B52-40F6-8CE6-4A9337DC11A6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24EB4897-C228-4B81-AF18-7C2ECA2FDAAC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4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0A00B5-4D36-44D5-90C0-8B7E4541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651BB0FE-140C-4DDC-806B-E272F27B37CB}"/>
              </a:ext>
            </a:extLst>
          </p:cNvPr>
          <p:cNvSpPr/>
          <p:nvPr/>
        </p:nvSpPr>
        <p:spPr>
          <a:xfrm>
            <a:off x="1961530" y="2336754"/>
            <a:ext cx="115212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9C393165-6B51-42F6-B0E9-6E4942FF0E7F}"/>
              </a:ext>
            </a:extLst>
          </p:cNvPr>
          <p:cNvSpPr/>
          <p:nvPr/>
        </p:nvSpPr>
        <p:spPr>
          <a:xfrm>
            <a:off x="3185666" y="2336754"/>
            <a:ext cx="142459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09513D45-0143-4509-8A5E-4D7A7E0B8BED}"/>
              </a:ext>
            </a:extLst>
          </p:cNvPr>
          <p:cNvSpPr/>
          <p:nvPr/>
        </p:nvSpPr>
        <p:spPr>
          <a:xfrm>
            <a:off x="4651647" y="2334619"/>
            <a:ext cx="91028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79620F0D-0B97-407D-8CF4-BF17A950A27F}"/>
              </a:ext>
            </a:extLst>
          </p:cNvPr>
          <p:cNvSpPr/>
          <p:nvPr/>
        </p:nvSpPr>
        <p:spPr>
          <a:xfrm>
            <a:off x="5587749" y="2328714"/>
            <a:ext cx="478237" cy="22698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D0FB8880-A7BD-4905-AEFE-94BD1F3477EC}"/>
              </a:ext>
            </a:extLst>
          </p:cNvPr>
          <p:cNvSpPr/>
          <p:nvPr/>
        </p:nvSpPr>
        <p:spPr>
          <a:xfrm>
            <a:off x="6099933" y="2334619"/>
            <a:ext cx="101222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7" action="ppaction://hlinksldjump"/>
            <a:extLst>
              <a:ext uri="{FF2B5EF4-FFF2-40B4-BE49-F238E27FC236}">
                <a16:creationId xmlns:a16="http://schemas.microsoft.com/office/drawing/2014/main" id="{F6DE965A-5C9B-4834-8EA3-609591A59A65}"/>
              </a:ext>
            </a:extLst>
          </p:cNvPr>
          <p:cNvSpPr/>
          <p:nvPr/>
        </p:nvSpPr>
        <p:spPr>
          <a:xfrm>
            <a:off x="7146105" y="2328714"/>
            <a:ext cx="111406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8" action="ppaction://hlinksldjump"/>
            <a:extLst>
              <a:ext uri="{FF2B5EF4-FFF2-40B4-BE49-F238E27FC236}">
                <a16:creationId xmlns:a16="http://schemas.microsoft.com/office/drawing/2014/main" id="{F88C6F42-5B8F-4BAF-8AC4-24D173C5F3D5}"/>
              </a:ext>
            </a:extLst>
          </p:cNvPr>
          <p:cNvSpPr/>
          <p:nvPr/>
        </p:nvSpPr>
        <p:spPr>
          <a:xfrm>
            <a:off x="8294119" y="2267669"/>
            <a:ext cx="1084233" cy="27706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9" action="ppaction://hlinksldjump"/>
            <a:extLst>
              <a:ext uri="{FF2B5EF4-FFF2-40B4-BE49-F238E27FC236}">
                <a16:creationId xmlns:a16="http://schemas.microsoft.com/office/drawing/2014/main" id="{6F9D4704-EEF9-47BE-BD04-ABB2EA44D96B}"/>
              </a:ext>
            </a:extLst>
          </p:cNvPr>
          <p:cNvSpPr/>
          <p:nvPr/>
        </p:nvSpPr>
        <p:spPr>
          <a:xfrm>
            <a:off x="9412299" y="2328714"/>
            <a:ext cx="785710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0" action="ppaction://hlinksldjump"/>
            <a:extLst>
              <a:ext uri="{FF2B5EF4-FFF2-40B4-BE49-F238E27FC236}">
                <a16:creationId xmlns:a16="http://schemas.microsoft.com/office/drawing/2014/main" id="{9647988C-A6C5-4D49-ABDA-D2CADCBC0262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1" action="ppaction://hlinksldjump"/>
            <a:extLst>
              <a:ext uri="{FF2B5EF4-FFF2-40B4-BE49-F238E27FC236}">
                <a16:creationId xmlns:a16="http://schemas.microsoft.com/office/drawing/2014/main" id="{017340DD-9575-4E13-8EF9-8490A559B41F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2" action="ppaction://hlinksldjump"/>
            <a:extLst>
              <a:ext uri="{FF2B5EF4-FFF2-40B4-BE49-F238E27FC236}">
                <a16:creationId xmlns:a16="http://schemas.microsoft.com/office/drawing/2014/main" id="{448D1EC3-733D-4215-BBA7-FB7FCEB967D0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3" action="ppaction://hlinksldjump"/>
            <a:extLst>
              <a:ext uri="{FF2B5EF4-FFF2-40B4-BE49-F238E27FC236}">
                <a16:creationId xmlns:a16="http://schemas.microsoft.com/office/drawing/2014/main" id="{57DF961F-8450-4171-B436-6A043676F78D}"/>
              </a:ext>
            </a:extLst>
          </p:cNvPr>
          <p:cNvSpPr/>
          <p:nvPr/>
        </p:nvSpPr>
        <p:spPr>
          <a:xfrm>
            <a:off x="1283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76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61181-F366-42C3-B1C2-BC310EAC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4" y="251445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CD5E2640-F1AD-4A0B-81CE-83C1EA64C74A}"/>
              </a:ext>
            </a:extLst>
          </p:cNvPr>
          <p:cNvSpPr/>
          <p:nvPr/>
        </p:nvSpPr>
        <p:spPr>
          <a:xfrm>
            <a:off x="2059359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0BD0942F-2E2B-400B-8DE7-1EEE103510C6}"/>
              </a:ext>
            </a:extLst>
          </p:cNvPr>
          <p:cNvSpPr/>
          <p:nvPr/>
        </p:nvSpPr>
        <p:spPr>
          <a:xfrm>
            <a:off x="3041650" y="2339677"/>
            <a:ext cx="4062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F79F227D-AED5-4127-97A5-5872D1639BF0}"/>
              </a:ext>
            </a:extLst>
          </p:cNvPr>
          <p:cNvSpPr/>
          <p:nvPr/>
        </p:nvSpPr>
        <p:spPr>
          <a:xfrm>
            <a:off x="3473698" y="233461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283EB73A-74CA-4BB9-A343-706DDBCCAED7}"/>
              </a:ext>
            </a:extLst>
          </p:cNvPr>
          <p:cNvSpPr/>
          <p:nvPr/>
        </p:nvSpPr>
        <p:spPr>
          <a:xfrm>
            <a:off x="4481810" y="2339677"/>
            <a:ext cx="1158976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7" action="ppaction://hlinksldjump"/>
            <a:extLst>
              <a:ext uri="{FF2B5EF4-FFF2-40B4-BE49-F238E27FC236}">
                <a16:creationId xmlns:a16="http://schemas.microsoft.com/office/drawing/2014/main" id="{6F4B3F4D-B15A-4C0D-B853-7CFD30640619}"/>
              </a:ext>
            </a:extLst>
          </p:cNvPr>
          <p:cNvSpPr/>
          <p:nvPr/>
        </p:nvSpPr>
        <p:spPr>
          <a:xfrm>
            <a:off x="5705947" y="2339677"/>
            <a:ext cx="100811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8" action="ppaction://hlinksldjump"/>
            <a:extLst>
              <a:ext uri="{FF2B5EF4-FFF2-40B4-BE49-F238E27FC236}">
                <a16:creationId xmlns:a16="http://schemas.microsoft.com/office/drawing/2014/main" id="{E0702B8C-A036-4072-A689-7483B49FA75C}"/>
              </a:ext>
            </a:extLst>
          </p:cNvPr>
          <p:cNvSpPr/>
          <p:nvPr/>
        </p:nvSpPr>
        <p:spPr>
          <a:xfrm>
            <a:off x="6760243" y="2267669"/>
            <a:ext cx="797551" cy="2880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9" action="ppaction://hlinksldjump"/>
            <a:extLst>
              <a:ext uri="{FF2B5EF4-FFF2-40B4-BE49-F238E27FC236}">
                <a16:creationId xmlns:a16="http://schemas.microsoft.com/office/drawing/2014/main" id="{E89EFDE8-4031-4A15-A9AC-D85B83E409D2}"/>
              </a:ext>
            </a:extLst>
          </p:cNvPr>
          <p:cNvSpPr/>
          <p:nvPr/>
        </p:nvSpPr>
        <p:spPr>
          <a:xfrm>
            <a:off x="7603977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0" action="ppaction://hlinksldjump"/>
            <a:extLst>
              <a:ext uri="{FF2B5EF4-FFF2-40B4-BE49-F238E27FC236}">
                <a16:creationId xmlns:a16="http://schemas.microsoft.com/office/drawing/2014/main" id="{A8D0A9F8-C8AC-4904-971E-938821BD1FA4}"/>
              </a:ext>
            </a:extLst>
          </p:cNvPr>
          <p:cNvSpPr/>
          <p:nvPr/>
        </p:nvSpPr>
        <p:spPr>
          <a:xfrm>
            <a:off x="829823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11" action="ppaction://hlinksldjump"/>
            <a:extLst>
              <a:ext uri="{FF2B5EF4-FFF2-40B4-BE49-F238E27FC236}">
                <a16:creationId xmlns:a16="http://schemas.microsoft.com/office/drawing/2014/main" id="{22BE6B41-7103-409E-9AA2-F00C6AC016D1}"/>
              </a:ext>
            </a:extLst>
          </p:cNvPr>
          <p:cNvSpPr/>
          <p:nvPr/>
        </p:nvSpPr>
        <p:spPr>
          <a:xfrm>
            <a:off x="9018314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CD8361D3-C7F7-4F21-951A-CA0423D15393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E11B1E94-9FF2-4EDC-9E6B-D36DEB85EE89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C9E1A98A-3D29-4974-BF6B-C490BCF9392F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15" action="ppaction://hlinksldjump"/>
            <a:extLst>
              <a:ext uri="{FF2B5EF4-FFF2-40B4-BE49-F238E27FC236}">
                <a16:creationId xmlns:a16="http://schemas.microsoft.com/office/drawing/2014/main" id="{11FB88A6-27E9-4DE7-92B3-85C48105E353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C0D0FB6-7991-493A-AA3B-9E251F5BC5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00201" y="5044540"/>
            <a:ext cx="8730281" cy="25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5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D00B0A1-2226-43FA-9E5D-64F144D8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10" name="Prostokąt 9">
            <a:hlinkClick r:id="rId3" action="ppaction://hlinksldjump"/>
            <a:extLst>
              <a:ext uri="{FF2B5EF4-FFF2-40B4-BE49-F238E27FC236}">
                <a16:creationId xmlns:a16="http://schemas.microsoft.com/office/drawing/2014/main" id="{3C993277-6332-4575-A27C-6CCB5FBADB71}"/>
              </a:ext>
            </a:extLst>
          </p:cNvPr>
          <p:cNvSpPr/>
          <p:nvPr/>
        </p:nvSpPr>
        <p:spPr>
          <a:xfrm>
            <a:off x="2177554" y="2334619"/>
            <a:ext cx="93610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4" action="ppaction://hlinksldjump"/>
            <a:extLst>
              <a:ext uri="{FF2B5EF4-FFF2-40B4-BE49-F238E27FC236}">
                <a16:creationId xmlns:a16="http://schemas.microsoft.com/office/drawing/2014/main" id="{3D01FE4D-882E-4FDD-8A5B-A4BFC8668F19}"/>
              </a:ext>
            </a:extLst>
          </p:cNvPr>
          <p:cNvSpPr/>
          <p:nvPr/>
        </p:nvSpPr>
        <p:spPr>
          <a:xfrm>
            <a:off x="3600401" y="2334619"/>
            <a:ext cx="85558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5" action="ppaction://hlinksldjump"/>
            <a:extLst>
              <a:ext uri="{FF2B5EF4-FFF2-40B4-BE49-F238E27FC236}">
                <a16:creationId xmlns:a16="http://schemas.microsoft.com/office/drawing/2014/main" id="{F6521555-EF61-47F7-BA03-9A522FFD214D}"/>
              </a:ext>
            </a:extLst>
          </p:cNvPr>
          <p:cNvSpPr/>
          <p:nvPr/>
        </p:nvSpPr>
        <p:spPr>
          <a:xfrm>
            <a:off x="4527997" y="233967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6" action="ppaction://hlinksldjump"/>
            <a:extLst>
              <a:ext uri="{FF2B5EF4-FFF2-40B4-BE49-F238E27FC236}">
                <a16:creationId xmlns:a16="http://schemas.microsoft.com/office/drawing/2014/main" id="{118775F8-0D89-4A37-AB43-0C8CA5F403E7}"/>
              </a:ext>
            </a:extLst>
          </p:cNvPr>
          <p:cNvSpPr/>
          <p:nvPr/>
        </p:nvSpPr>
        <p:spPr>
          <a:xfrm>
            <a:off x="5717503" y="233967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7" action="ppaction://hlinksldjump"/>
            <a:extLst>
              <a:ext uri="{FF2B5EF4-FFF2-40B4-BE49-F238E27FC236}">
                <a16:creationId xmlns:a16="http://schemas.microsoft.com/office/drawing/2014/main" id="{1003AF5B-631B-49F7-8A3B-B19CD6BFB049}"/>
              </a:ext>
            </a:extLst>
          </p:cNvPr>
          <p:cNvSpPr/>
          <p:nvPr/>
        </p:nvSpPr>
        <p:spPr>
          <a:xfrm>
            <a:off x="6786066" y="233967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hlinkClick r:id="rId8" action="ppaction://hlinksldjump"/>
            <a:extLst>
              <a:ext uri="{FF2B5EF4-FFF2-40B4-BE49-F238E27FC236}">
                <a16:creationId xmlns:a16="http://schemas.microsoft.com/office/drawing/2014/main" id="{E08979B9-65E8-41AC-BD30-F5B47209DC5F}"/>
              </a:ext>
            </a:extLst>
          </p:cNvPr>
          <p:cNvSpPr/>
          <p:nvPr/>
        </p:nvSpPr>
        <p:spPr>
          <a:xfrm>
            <a:off x="7578154" y="233399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hlinkClick r:id="rId9" action="ppaction://hlinksldjump"/>
            <a:extLst>
              <a:ext uri="{FF2B5EF4-FFF2-40B4-BE49-F238E27FC236}">
                <a16:creationId xmlns:a16="http://schemas.microsoft.com/office/drawing/2014/main" id="{8AAD562B-30E0-48DB-9850-8B5F40E256BA}"/>
              </a:ext>
            </a:extLst>
          </p:cNvPr>
          <p:cNvSpPr/>
          <p:nvPr/>
        </p:nvSpPr>
        <p:spPr>
          <a:xfrm>
            <a:off x="8298233" y="2267669"/>
            <a:ext cx="720081" cy="282353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hlinkClick r:id="rId10" action="ppaction://hlinksldjump"/>
            <a:extLst>
              <a:ext uri="{FF2B5EF4-FFF2-40B4-BE49-F238E27FC236}">
                <a16:creationId xmlns:a16="http://schemas.microsoft.com/office/drawing/2014/main" id="{2AE42CEB-9F71-471C-8CC1-A10DD1CF0727}"/>
              </a:ext>
            </a:extLst>
          </p:cNvPr>
          <p:cNvSpPr/>
          <p:nvPr/>
        </p:nvSpPr>
        <p:spPr>
          <a:xfrm>
            <a:off x="9162329" y="2333998"/>
            <a:ext cx="115212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E2E7A279-75E9-482C-8ECC-57464CAD281C}"/>
              </a:ext>
            </a:extLst>
          </p:cNvPr>
          <p:cNvGrpSpPr/>
          <p:nvPr/>
        </p:nvGrpSpPr>
        <p:grpSpPr>
          <a:xfrm>
            <a:off x="4841850" y="3275781"/>
            <a:ext cx="5184576" cy="3240436"/>
            <a:chOff x="4769842" y="3779761"/>
            <a:chExt cx="5184576" cy="3240436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426B5938-5DED-47F7-8B98-1865E17FCF07}"/>
                </a:ext>
              </a:extLst>
            </p:cNvPr>
            <p:cNvSpPr/>
            <p:nvPr/>
          </p:nvSpPr>
          <p:spPr>
            <a:xfrm>
              <a:off x="4769842" y="3779761"/>
              <a:ext cx="5184576" cy="3240436"/>
            </a:xfrm>
            <a:prstGeom prst="leftArrowCallou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>
              <a:extLst>
                <a:ext uri="{FF2B5EF4-FFF2-40B4-BE49-F238E27FC236}">
                  <a16:creationId xmlns:a16="http://schemas.microsoft.com/office/drawing/2014/main" id="{9B651D5C-1FAC-4217-B04D-487215A2E0F0}"/>
                </a:ext>
              </a:extLst>
            </p:cNvPr>
            <p:cNvSpPr txBox="1"/>
            <p:nvPr/>
          </p:nvSpPr>
          <p:spPr>
            <a:xfrm>
              <a:off x="6642050" y="3968818"/>
              <a:ext cx="309634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Każdy załącznik do formularza wniosku </a:t>
              </a:r>
              <a:r>
                <a:rPr lang="pl-PL" b="1" dirty="0"/>
                <a:t>musi</a:t>
              </a:r>
              <a:r>
                <a:rPr lang="pl-PL" dirty="0"/>
                <a:t> </a:t>
              </a:r>
              <a:r>
                <a:rPr lang="pl-PL" b="1" dirty="0"/>
                <a:t>stanowić jeden plik o rozmiarze nieprzekraczającym </a:t>
              </a:r>
              <a:r>
                <a:rPr lang="pl-PL" b="1" dirty="0" err="1"/>
                <a:t>25MB</a:t>
              </a:r>
              <a:r>
                <a:rPr lang="pl-PL" dirty="0"/>
                <a:t>, a w przypadku większej liczby dokumentów składających się na dany załącznik, wymagane będzie dostarczenie pliku w formacie ZIP, </a:t>
              </a:r>
              <a:r>
                <a:rPr lang="pl-PL" dirty="0" err="1"/>
                <a:t>RAR</a:t>
              </a:r>
              <a:r>
                <a:rPr lang="pl-PL" dirty="0"/>
                <a:t> lub równoważnym</a:t>
              </a:r>
              <a:endParaRPr lang="pl-PL" sz="1600" dirty="0"/>
            </a:p>
          </p:txBody>
        </p:sp>
      </p:grpSp>
      <p:sp>
        <p:nvSpPr>
          <p:cNvPr id="7" name="Prostokąt 6">
            <a:hlinkClick r:id="rId11" action="ppaction://hlinksldjump"/>
            <a:extLst>
              <a:ext uri="{FF2B5EF4-FFF2-40B4-BE49-F238E27FC236}">
                <a16:creationId xmlns:a16="http://schemas.microsoft.com/office/drawing/2014/main" id="{3A51926D-F807-41F0-9748-6B535AE930A1}"/>
              </a:ext>
            </a:extLst>
          </p:cNvPr>
          <p:cNvSpPr/>
          <p:nvPr/>
        </p:nvSpPr>
        <p:spPr>
          <a:xfrm>
            <a:off x="17314" y="461238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12" action="ppaction://hlinksldjump"/>
            <a:extLst>
              <a:ext uri="{FF2B5EF4-FFF2-40B4-BE49-F238E27FC236}">
                <a16:creationId xmlns:a16="http://schemas.microsoft.com/office/drawing/2014/main" id="{0AF20CF9-3379-47A3-B931-FF9DE969B0AB}"/>
              </a:ext>
            </a:extLst>
          </p:cNvPr>
          <p:cNvSpPr/>
          <p:nvPr/>
        </p:nvSpPr>
        <p:spPr>
          <a:xfrm>
            <a:off x="17314" y="4872100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13" action="ppaction://hlinksldjump"/>
            <a:extLst>
              <a:ext uri="{FF2B5EF4-FFF2-40B4-BE49-F238E27FC236}">
                <a16:creationId xmlns:a16="http://schemas.microsoft.com/office/drawing/2014/main" id="{42583D28-5509-4FC6-98DA-567E45D9A32E}"/>
              </a:ext>
            </a:extLst>
          </p:cNvPr>
          <p:cNvSpPr/>
          <p:nvPr/>
        </p:nvSpPr>
        <p:spPr>
          <a:xfrm>
            <a:off x="12834" y="514798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14" action="ppaction://hlinksldjump"/>
            <a:extLst>
              <a:ext uri="{FF2B5EF4-FFF2-40B4-BE49-F238E27FC236}">
                <a16:creationId xmlns:a16="http://schemas.microsoft.com/office/drawing/2014/main" id="{AFE86D62-424E-429A-B402-F89D437A4E78}"/>
              </a:ext>
            </a:extLst>
          </p:cNvPr>
          <p:cNvSpPr/>
          <p:nvPr/>
        </p:nvSpPr>
        <p:spPr>
          <a:xfrm>
            <a:off x="3185667" y="233967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hlinkClick r:id="rId15" action="ppaction://hlinksldjump"/>
            <a:extLst>
              <a:ext uri="{FF2B5EF4-FFF2-40B4-BE49-F238E27FC236}">
                <a16:creationId xmlns:a16="http://schemas.microsoft.com/office/drawing/2014/main" id="{774AD50D-D527-4CA9-A608-3EC946963E90}"/>
              </a:ext>
            </a:extLst>
          </p:cNvPr>
          <p:cNvSpPr/>
          <p:nvPr/>
        </p:nvSpPr>
        <p:spPr>
          <a:xfrm>
            <a:off x="12834" y="5407706"/>
            <a:ext cx="1597010" cy="172331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89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1F0B064-6E5F-41AB-9E66-B057502F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41223D01-D718-411A-AD51-D20E7CD6D778}"/>
              </a:ext>
            </a:extLst>
          </p:cNvPr>
          <p:cNvSpPr/>
          <p:nvPr/>
        </p:nvSpPr>
        <p:spPr>
          <a:xfrm>
            <a:off x="1915343" y="2694659"/>
            <a:ext cx="1054298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1BF9BAB9-C4F7-4EF3-8B0C-9815D41E818C}"/>
              </a:ext>
            </a:extLst>
          </p:cNvPr>
          <p:cNvSpPr/>
          <p:nvPr/>
        </p:nvSpPr>
        <p:spPr>
          <a:xfrm>
            <a:off x="3041649" y="2699717"/>
            <a:ext cx="360039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D7B85C87-71AC-489B-BA8F-B1439C581A04}"/>
              </a:ext>
            </a:extLst>
          </p:cNvPr>
          <p:cNvSpPr/>
          <p:nvPr/>
        </p:nvSpPr>
        <p:spPr>
          <a:xfrm>
            <a:off x="3473697" y="2694659"/>
            <a:ext cx="93610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6" action="ppaction://hlinksldjump"/>
            <a:extLst>
              <a:ext uri="{FF2B5EF4-FFF2-40B4-BE49-F238E27FC236}">
                <a16:creationId xmlns:a16="http://schemas.microsoft.com/office/drawing/2014/main" id="{59767951-7BA3-41D8-80A1-BB9DE30CDD11}"/>
              </a:ext>
            </a:extLst>
          </p:cNvPr>
          <p:cNvSpPr/>
          <p:nvPr/>
        </p:nvSpPr>
        <p:spPr>
          <a:xfrm>
            <a:off x="4481810" y="2699717"/>
            <a:ext cx="115212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7" action="ppaction://hlinksldjump"/>
            <a:extLst>
              <a:ext uri="{FF2B5EF4-FFF2-40B4-BE49-F238E27FC236}">
                <a16:creationId xmlns:a16="http://schemas.microsoft.com/office/drawing/2014/main" id="{E1117769-FBCA-441C-BB1E-392407B0DFA2}"/>
              </a:ext>
            </a:extLst>
          </p:cNvPr>
          <p:cNvSpPr/>
          <p:nvPr/>
        </p:nvSpPr>
        <p:spPr>
          <a:xfrm>
            <a:off x="5671316" y="2699717"/>
            <a:ext cx="1042743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hlinkClick r:id="rId8" action="ppaction://hlinksldjump"/>
            <a:extLst>
              <a:ext uri="{FF2B5EF4-FFF2-40B4-BE49-F238E27FC236}">
                <a16:creationId xmlns:a16="http://schemas.microsoft.com/office/drawing/2014/main" id="{7993FC5E-2EF4-4E21-B87E-455807966BE1}"/>
              </a:ext>
            </a:extLst>
          </p:cNvPr>
          <p:cNvSpPr/>
          <p:nvPr/>
        </p:nvSpPr>
        <p:spPr>
          <a:xfrm>
            <a:off x="6786065" y="2699717"/>
            <a:ext cx="720081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hlinkClick r:id="rId9" action="ppaction://hlinksldjump"/>
            <a:extLst>
              <a:ext uri="{FF2B5EF4-FFF2-40B4-BE49-F238E27FC236}">
                <a16:creationId xmlns:a16="http://schemas.microsoft.com/office/drawing/2014/main" id="{DF2FFFC6-42D8-4465-91DD-3908FE1DE80F}"/>
              </a:ext>
            </a:extLst>
          </p:cNvPr>
          <p:cNvSpPr/>
          <p:nvPr/>
        </p:nvSpPr>
        <p:spPr>
          <a:xfrm>
            <a:off x="7578153" y="2694038"/>
            <a:ext cx="648074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hlinkClick r:id="rId10" action="ppaction://hlinksldjump"/>
            <a:extLst>
              <a:ext uri="{FF2B5EF4-FFF2-40B4-BE49-F238E27FC236}">
                <a16:creationId xmlns:a16="http://schemas.microsoft.com/office/drawing/2014/main" id="{AC24F36A-5F7C-4993-A050-8B3EE303BBE0}"/>
              </a:ext>
            </a:extLst>
          </p:cNvPr>
          <p:cNvSpPr/>
          <p:nvPr/>
        </p:nvSpPr>
        <p:spPr>
          <a:xfrm>
            <a:off x="8267701" y="2694038"/>
            <a:ext cx="534587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hlinkClick r:id="rId11" action="ppaction://hlinksldjump"/>
            <a:extLst>
              <a:ext uri="{FF2B5EF4-FFF2-40B4-BE49-F238E27FC236}">
                <a16:creationId xmlns:a16="http://schemas.microsoft.com/office/drawing/2014/main" id="{74C04ECE-D98A-42DC-83E0-5456AAA437F8}"/>
              </a:ext>
            </a:extLst>
          </p:cNvPr>
          <p:cNvSpPr/>
          <p:nvPr/>
        </p:nvSpPr>
        <p:spPr>
          <a:xfrm>
            <a:off x="8843762" y="2699717"/>
            <a:ext cx="1470695" cy="216024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hlinkClick r:id="rId12" action="ppaction://hlinksldjump"/>
            <a:extLst>
              <a:ext uri="{FF2B5EF4-FFF2-40B4-BE49-F238E27FC236}">
                <a16:creationId xmlns:a16="http://schemas.microsoft.com/office/drawing/2014/main" id="{B6D8EEE2-CB1B-49D4-96ED-9A0C96FE93F9}"/>
              </a:ext>
            </a:extLst>
          </p:cNvPr>
          <p:cNvSpPr/>
          <p:nvPr/>
        </p:nvSpPr>
        <p:spPr>
          <a:xfrm>
            <a:off x="17314" y="4036319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hlinkClick r:id="rId13" action="ppaction://hlinksldjump"/>
            <a:extLst>
              <a:ext uri="{FF2B5EF4-FFF2-40B4-BE49-F238E27FC236}">
                <a16:creationId xmlns:a16="http://schemas.microsoft.com/office/drawing/2014/main" id="{B79204B8-F161-4C2C-9F6E-15D8CCB9EA0D}"/>
              </a:ext>
            </a:extLst>
          </p:cNvPr>
          <p:cNvSpPr/>
          <p:nvPr/>
        </p:nvSpPr>
        <p:spPr>
          <a:xfrm>
            <a:off x="17314" y="429603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14" action="ppaction://hlinksldjump"/>
            <a:extLst>
              <a:ext uri="{FF2B5EF4-FFF2-40B4-BE49-F238E27FC236}">
                <a16:creationId xmlns:a16="http://schemas.microsoft.com/office/drawing/2014/main" id="{42476332-0FE1-4912-B472-ABC06A369D63}"/>
              </a:ext>
            </a:extLst>
          </p:cNvPr>
          <p:cNvSpPr/>
          <p:nvPr/>
        </p:nvSpPr>
        <p:spPr>
          <a:xfrm>
            <a:off x="1283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hlinkClick r:id="rId15" action="ppaction://hlinksldjump"/>
            <a:extLst>
              <a:ext uri="{FF2B5EF4-FFF2-40B4-BE49-F238E27FC236}">
                <a16:creationId xmlns:a16="http://schemas.microsoft.com/office/drawing/2014/main" id="{42AFAB4B-8026-4AC5-8200-72058CDD0C8B}"/>
              </a:ext>
            </a:extLst>
          </p:cNvPr>
          <p:cNvSpPr/>
          <p:nvPr/>
        </p:nvSpPr>
        <p:spPr>
          <a:xfrm>
            <a:off x="12834" y="4828516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60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Szczegółowa instrukcja dostępna na stronie: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2F625A-2277-4F6D-95F0-91B1E048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77" y="4571925"/>
            <a:ext cx="7920037" cy="1080000"/>
          </a:xfrm>
        </p:spPr>
        <p:txBody>
          <a:bodyPr>
            <a:normAutofit/>
          </a:bodyPr>
          <a:lstStyle/>
          <a:p>
            <a:r>
              <a:rPr lang="pl-PL" sz="2400" dirty="0" err="1">
                <a:hlinkClick r:id="rId2"/>
              </a:rPr>
              <a:t>https</a:t>
            </a:r>
            <a:r>
              <a:rPr lang="pl-PL" sz="2400" dirty="0">
                <a:hlinkClick r:id="rId2"/>
              </a:rPr>
              <a:t>://</a:t>
            </a:r>
            <a:r>
              <a:rPr lang="pl-PL" sz="2400" dirty="0" err="1">
                <a:hlinkClick r:id="rId2"/>
              </a:rPr>
              <a:t>instrukcje.cst2021.gov.pl</a:t>
            </a:r>
            <a:r>
              <a:rPr lang="pl-PL" sz="2400" dirty="0">
                <a:hlinkClick r:id="rId2"/>
              </a:rPr>
              <a:t>/?</a:t>
            </a:r>
            <a:r>
              <a:rPr lang="pl-PL" sz="2400" dirty="0" err="1">
                <a:hlinkClick r:id="rId2"/>
              </a:rPr>
              <a:t>mod</a:t>
            </a:r>
            <a:r>
              <a:rPr lang="pl-PL" sz="2400" dirty="0">
                <a:hlinkClick r:id="rId2"/>
              </a:rPr>
              <a:t>=wnioskodawca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235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9FCC0FD-3504-4CE9-BC45-DD128608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2BE47333-A9D3-49C4-A7A1-19448EF52A04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hlinkClick r:id="rId4" action="ppaction://hlinksldjump"/>
            <a:extLst>
              <a:ext uri="{FF2B5EF4-FFF2-40B4-BE49-F238E27FC236}">
                <a16:creationId xmlns:a16="http://schemas.microsoft.com/office/drawing/2014/main" id="{E3D2FC3B-E3EA-4EAE-92A6-6C692B0380AB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hlinkClick r:id="rId5" action="ppaction://hlinksldjump"/>
            <a:extLst>
              <a:ext uri="{FF2B5EF4-FFF2-40B4-BE49-F238E27FC236}">
                <a16:creationId xmlns:a16="http://schemas.microsoft.com/office/drawing/2014/main" id="{C84A4E8B-0912-42C9-9553-DF53E2C1AE66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5D188C-8091-4EA1-89E2-06EB444515C0}"/>
              </a:ext>
            </a:extLst>
          </p:cNvPr>
          <p:cNvSpPr/>
          <p:nvPr/>
        </p:nvSpPr>
        <p:spPr>
          <a:xfrm>
            <a:off x="8586266" y="442790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hlinkClick r:id="rId6" action="ppaction://hlinksldjump"/>
            <a:extLst>
              <a:ext uri="{FF2B5EF4-FFF2-40B4-BE49-F238E27FC236}">
                <a16:creationId xmlns:a16="http://schemas.microsoft.com/office/drawing/2014/main" id="{D89937DE-E3D3-4EB5-8DF8-710D792C4BF3}"/>
              </a:ext>
            </a:extLst>
          </p:cNvPr>
          <p:cNvSpPr/>
          <p:nvPr/>
        </p:nvSpPr>
        <p:spPr>
          <a:xfrm>
            <a:off x="8586266" y="5508029"/>
            <a:ext cx="648072" cy="216024"/>
          </a:xfrm>
          <a:prstGeom prst="rect">
            <a:avLst/>
          </a:prstGeom>
          <a:solidFill>
            <a:schemeClr val="accent2">
              <a:alpha val="5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7" action="ppaction://hlinksldjump"/>
            <a:extLst>
              <a:ext uri="{FF2B5EF4-FFF2-40B4-BE49-F238E27FC236}">
                <a16:creationId xmlns:a16="http://schemas.microsoft.com/office/drawing/2014/main" id="{3A7BAE51-D7F2-4DFE-A68E-9DCCC2C1F95A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2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1A57099-AE3E-4E11-8789-4BDA6F59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8" name="Prostokąt 7">
            <a:hlinkClick r:id="rId3" action="ppaction://hlinksldjump"/>
            <a:extLst>
              <a:ext uri="{FF2B5EF4-FFF2-40B4-BE49-F238E27FC236}">
                <a16:creationId xmlns:a16="http://schemas.microsoft.com/office/drawing/2014/main" id="{00CD5F02-16C1-43ED-842B-735D2B5CC372}"/>
              </a:ext>
            </a:extLst>
          </p:cNvPr>
          <p:cNvSpPr/>
          <p:nvPr/>
        </p:nvSpPr>
        <p:spPr>
          <a:xfrm>
            <a:off x="17314" y="4571925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hlinkClick r:id="rId4" action="ppaction://hlinksldjump"/>
            <a:extLst>
              <a:ext uri="{FF2B5EF4-FFF2-40B4-BE49-F238E27FC236}">
                <a16:creationId xmlns:a16="http://schemas.microsoft.com/office/drawing/2014/main" id="{A4096BD6-F206-47DF-A07E-1B7772393708}"/>
              </a:ext>
            </a:extLst>
          </p:cNvPr>
          <p:cNvSpPr/>
          <p:nvPr/>
        </p:nvSpPr>
        <p:spPr>
          <a:xfrm>
            <a:off x="17314" y="4831642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hlinkClick r:id="rId5" action="ppaction://hlinksldjump"/>
            <a:extLst>
              <a:ext uri="{FF2B5EF4-FFF2-40B4-BE49-F238E27FC236}">
                <a16:creationId xmlns:a16="http://schemas.microsoft.com/office/drawing/2014/main" id="{0466877D-0958-4BD2-9EF8-A83046CE3A11}"/>
              </a:ext>
            </a:extLst>
          </p:cNvPr>
          <p:cNvSpPr/>
          <p:nvPr/>
        </p:nvSpPr>
        <p:spPr>
          <a:xfrm>
            <a:off x="12834" y="5107531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4B56C31-56E6-4838-A37D-B9BA096CE859}"/>
              </a:ext>
            </a:extLst>
          </p:cNvPr>
          <p:cNvSpPr/>
          <p:nvPr/>
        </p:nvSpPr>
        <p:spPr>
          <a:xfrm>
            <a:off x="233338" y="323453"/>
            <a:ext cx="710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6. PRZESYŁANIE WNIOSKU O DOFINANSOWANIE</a:t>
            </a:r>
          </a:p>
        </p:txBody>
      </p:sp>
      <p:sp>
        <p:nvSpPr>
          <p:cNvPr id="11" name="Prostokąt 10">
            <a:hlinkClick r:id="rId6" action="ppaction://hlinksldjump"/>
            <a:extLst>
              <a:ext uri="{FF2B5EF4-FFF2-40B4-BE49-F238E27FC236}">
                <a16:creationId xmlns:a16="http://schemas.microsoft.com/office/drawing/2014/main" id="{0EB64DC6-AE7E-4F7A-B8BF-32FEFDFA26E4}"/>
              </a:ext>
            </a:extLst>
          </p:cNvPr>
          <p:cNvSpPr/>
          <p:nvPr/>
        </p:nvSpPr>
        <p:spPr>
          <a:xfrm>
            <a:off x="12834" y="5364013"/>
            <a:ext cx="1597010" cy="216024"/>
          </a:xfrm>
          <a:prstGeom prst="rect">
            <a:avLst/>
          </a:prstGeom>
          <a:noFill/>
          <a:ln w="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515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1566068" y="3453221"/>
            <a:ext cx="7559675" cy="792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/>
              <a:t>Dziękuję za uwagę.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F322A49-1446-4F21-A887-CDE9C5CD07AB}"/>
              </a:ext>
            </a:extLst>
          </p:cNvPr>
          <p:cNvSpPr txBox="1"/>
          <p:nvPr/>
        </p:nvSpPr>
        <p:spPr>
          <a:xfrm>
            <a:off x="1023337" y="5102128"/>
            <a:ext cx="514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/>
                </a:solidFill>
              </a:rPr>
              <a:t>Zapraszam do kontaktu:</a:t>
            </a:r>
          </a:p>
          <a:p>
            <a:r>
              <a:rPr lang="pl-PL" dirty="0">
                <a:solidFill>
                  <a:schemeClr val="accent1"/>
                </a:solidFill>
              </a:rPr>
              <a:t>Kinga Dziewiątkowska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AB41C74E-58A2-4E7F-99BF-B5C19D40FA74}"/>
              </a:ext>
            </a:extLst>
          </p:cNvPr>
          <p:cNvGrpSpPr/>
          <p:nvPr/>
        </p:nvGrpSpPr>
        <p:grpSpPr>
          <a:xfrm>
            <a:off x="3597332" y="4620216"/>
            <a:ext cx="6904783" cy="1678495"/>
            <a:chOff x="1303616" y="4616299"/>
            <a:chExt cx="6904783" cy="1678495"/>
          </a:xfrm>
        </p:grpSpPr>
        <p:pic>
          <p:nvPicPr>
            <p:cNvPr id="4" name="Grafika 3" descr="Znacznik">
              <a:extLst>
                <a:ext uri="{FF2B5EF4-FFF2-40B4-BE49-F238E27FC236}">
                  <a16:creationId xmlns:a16="http://schemas.microsoft.com/office/drawing/2014/main" id="{30A3BC79-7577-4CF1-9625-D40AA48CE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03616" y="5523405"/>
              <a:ext cx="324000" cy="324000"/>
            </a:xfrm>
            <a:prstGeom prst="rect">
              <a:avLst/>
            </a:prstGeom>
          </p:spPr>
        </p:pic>
        <p:pic>
          <p:nvPicPr>
            <p:cNvPr id="7" name="Grafika 6" descr="Świat">
              <a:extLst>
                <a:ext uri="{FF2B5EF4-FFF2-40B4-BE49-F238E27FC236}">
                  <a16:creationId xmlns:a16="http://schemas.microsoft.com/office/drawing/2014/main" id="{92542642-30CE-414E-B3F0-7E85123A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3616" y="5970757"/>
              <a:ext cx="324037" cy="324037"/>
            </a:xfrm>
            <a:prstGeom prst="rect">
              <a:avLst/>
            </a:prstGeom>
          </p:spPr>
        </p:pic>
        <p:pic>
          <p:nvPicPr>
            <p:cNvPr id="10" name="Grafika 9" descr="Słuchawka">
              <a:extLst>
                <a:ext uri="{FF2B5EF4-FFF2-40B4-BE49-F238E27FC236}">
                  <a16:creationId xmlns:a16="http://schemas.microsoft.com/office/drawing/2014/main" id="{B6E1D25B-A91E-45A4-B1AA-AC824AD85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339">
              <a:off x="1303634" y="5035193"/>
              <a:ext cx="324000" cy="324000"/>
            </a:xfrm>
            <a:prstGeom prst="rect">
              <a:avLst/>
            </a:prstGeom>
          </p:spPr>
        </p:pic>
        <p:pic>
          <p:nvPicPr>
            <p:cNvPr id="12" name="Grafika 11" descr="Poczta e-mail">
              <a:extLst>
                <a:ext uri="{FF2B5EF4-FFF2-40B4-BE49-F238E27FC236}">
                  <a16:creationId xmlns:a16="http://schemas.microsoft.com/office/drawing/2014/main" id="{91032BF0-0A62-436E-BD80-756B52B4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3653" y="4633133"/>
              <a:ext cx="324000" cy="324000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2EACE4CA-7968-4B66-BF14-A04A24076B31}"/>
                </a:ext>
              </a:extLst>
            </p:cNvPr>
            <p:cNvSpPr/>
            <p:nvPr/>
          </p:nvSpPr>
          <p:spPr>
            <a:xfrm>
              <a:off x="1594779" y="5925462"/>
              <a:ext cx="66136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err="1">
                  <a:solidFill>
                    <a:schemeClr val="accent1"/>
                  </a:solidFill>
                </a:rPr>
                <a:t>https</a:t>
              </a:r>
              <a:r>
                <a:rPr lang="pl-PL" sz="1600" dirty="0">
                  <a:solidFill>
                    <a:schemeClr val="accent1"/>
                  </a:solidFill>
                </a:rPr>
                <a:t>://</a:t>
              </a:r>
              <a:r>
                <a:rPr lang="pl-PL" sz="1600" dirty="0" err="1">
                  <a:solidFill>
                    <a:schemeClr val="accent1"/>
                  </a:solidFill>
                </a:rPr>
                <a:t>www.rpo.pomorskie.eu</a:t>
              </a:r>
              <a:r>
                <a:rPr lang="pl-PL" sz="1600" dirty="0">
                  <a:solidFill>
                    <a:schemeClr val="accent1"/>
                  </a:solidFill>
                </a:rPr>
                <a:t>/</a:t>
              </a:r>
              <a:r>
                <a:rPr lang="pl-PL" sz="1600" dirty="0" err="1">
                  <a:solidFill>
                    <a:schemeClr val="accent1"/>
                  </a:solidFill>
                </a:rPr>
                <a:t>fundusze-europejskie-2021-2027</a:t>
              </a:r>
              <a:endParaRPr lang="pl-PL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6EA4666F-A872-4A03-8CCD-05A194F1A653}"/>
                </a:ext>
              </a:extLst>
            </p:cNvPr>
            <p:cNvSpPr/>
            <p:nvPr/>
          </p:nvSpPr>
          <p:spPr>
            <a:xfrm>
              <a:off x="1604558" y="4616299"/>
              <a:ext cx="5343525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k.dziewiatkowska@pomorskie.eu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58 32 68 172</a:t>
              </a:r>
            </a:p>
            <a:p>
              <a:pPr>
                <a:spcBef>
                  <a:spcPts val="1200"/>
                </a:spcBef>
              </a:pPr>
              <a:r>
                <a:rPr lang="pl-PL" dirty="0">
                  <a:solidFill>
                    <a:schemeClr val="accent1"/>
                  </a:solidFill>
                </a:rPr>
                <a:t>Augustyńskiego 1, pok. 330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B9068-2AA1-46F3-A1BF-D0A24378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30C7986-44EF-49C8-972D-B183DE5D9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899837"/>
            <a:ext cx="9361039" cy="52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5DF2C-181B-4427-83EF-E5044AB3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F17B5-195F-4703-9C8E-CE88EB88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70" y="611485"/>
            <a:ext cx="9865096" cy="60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16C5B0E-AF45-494A-AF60-CB718C0F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06" y="618306"/>
            <a:ext cx="4625741" cy="6408352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2178BC04-C62F-47E1-B961-B080ECDA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143" y="611485"/>
            <a:ext cx="462574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C6906F1-4040-499B-B0E1-5F82A9A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6" name="Prostokąt 5">
            <a:hlinkClick r:id="rId3" action="ppaction://hlinksldjump"/>
            <a:extLst>
              <a:ext uri="{FF2B5EF4-FFF2-40B4-BE49-F238E27FC236}">
                <a16:creationId xmlns:a16="http://schemas.microsoft.com/office/drawing/2014/main" id="{A1D03979-1CB7-4191-8390-D483C7BA3221}"/>
              </a:ext>
            </a:extLst>
          </p:cNvPr>
          <p:cNvSpPr/>
          <p:nvPr/>
        </p:nvSpPr>
        <p:spPr>
          <a:xfrm>
            <a:off x="1889522" y="3779836"/>
            <a:ext cx="2664296" cy="144017"/>
          </a:xfrm>
          <a:prstGeom prst="rect">
            <a:avLst/>
          </a:prstGeom>
          <a:solidFill>
            <a:schemeClr val="accent2">
              <a:alpha val="17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84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C63901-B63C-4AA0-B994-7C822B57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sp>
        <p:nvSpPr>
          <p:cNvPr id="4" name="Objaśnienie: strzałka w górę 3">
            <a:extLst>
              <a:ext uri="{FF2B5EF4-FFF2-40B4-BE49-F238E27FC236}">
                <a16:creationId xmlns:a16="http://schemas.microsoft.com/office/drawing/2014/main" id="{E61254A9-0488-437D-83E6-1DA34C4D3689}"/>
              </a:ext>
            </a:extLst>
          </p:cNvPr>
          <p:cNvSpPr/>
          <p:nvPr/>
        </p:nvSpPr>
        <p:spPr>
          <a:xfrm>
            <a:off x="6858074" y="4548405"/>
            <a:ext cx="2376264" cy="1656184"/>
          </a:xfrm>
          <a:prstGeom prst="upArrowCallou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8528B36-4A97-4EC8-81BF-36C309E07F5A}"/>
              </a:ext>
            </a:extLst>
          </p:cNvPr>
          <p:cNvSpPr txBox="1"/>
          <p:nvPr/>
        </p:nvSpPr>
        <p:spPr>
          <a:xfrm>
            <a:off x="6966086" y="5147989"/>
            <a:ext cx="2160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Po kliknięciu zapisz na wskazanego maila otrzymujemy m.in. </a:t>
            </a:r>
            <a:r>
              <a:rPr lang="pl-PL" sz="1600" b="1" dirty="0"/>
              <a:t>prośbę o nadanie hasła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09543D8-6E80-416E-9D53-CDC1EAA3A010}"/>
              </a:ext>
            </a:extLst>
          </p:cNvPr>
          <p:cNvSpPr txBox="1"/>
          <p:nvPr/>
        </p:nvSpPr>
        <p:spPr>
          <a:xfrm>
            <a:off x="305346" y="323453"/>
            <a:ext cx="2892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KROK 1. LOGOWANIE</a:t>
            </a:r>
          </a:p>
        </p:txBody>
      </p:sp>
    </p:spTree>
    <p:extLst>
      <p:ext uri="{BB962C8B-B14F-4D97-AF65-F5344CB8AC3E}">
        <p14:creationId xmlns:p14="http://schemas.microsoft.com/office/powerpoint/2010/main" val="216826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3A5E89-AB6E-41D9-97B7-D3BE1F7A8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137"/>
            <a:ext cx="10691813" cy="5791399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id="{9FA9A387-5452-4069-BBF7-1DE524451AF7}"/>
              </a:ext>
            </a:extLst>
          </p:cNvPr>
          <p:cNvGrpSpPr/>
          <p:nvPr/>
        </p:nvGrpSpPr>
        <p:grpSpPr>
          <a:xfrm>
            <a:off x="7506146" y="3707829"/>
            <a:ext cx="2304256" cy="1323439"/>
            <a:chOff x="7546681" y="3514161"/>
            <a:chExt cx="2304256" cy="1323439"/>
          </a:xfrm>
        </p:grpSpPr>
        <p:sp>
          <p:nvSpPr>
            <p:cNvPr id="4" name="Objaśnienie: strzałka w lewo 3">
              <a:extLst>
                <a:ext uri="{FF2B5EF4-FFF2-40B4-BE49-F238E27FC236}">
                  <a16:creationId xmlns:a16="http://schemas.microsoft.com/office/drawing/2014/main" id="{9BE10881-E951-4B26-B502-871612B33796}"/>
                </a:ext>
              </a:extLst>
            </p:cNvPr>
            <p:cNvSpPr/>
            <p:nvPr/>
          </p:nvSpPr>
          <p:spPr>
            <a:xfrm>
              <a:off x="7546681" y="3563813"/>
              <a:ext cx="2304256" cy="1224136"/>
            </a:xfrm>
            <a:prstGeom prst="leftArrowCallou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C9EE6C81-0377-4117-8300-92726D182F3D}"/>
                </a:ext>
              </a:extLst>
            </p:cNvPr>
            <p:cNvSpPr txBox="1"/>
            <p:nvPr/>
          </p:nvSpPr>
          <p:spPr>
            <a:xfrm>
              <a:off x="8442250" y="3514161"/>
              <a:ext cx="12961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/>
                <a:t>Po zalogowaniu otrzymujemy </a:t>
              </a:r>
              <a:r>
                <a:rPr lang="pl-PL" sz="1600" b="1" dirty="0"/>
                <a:t>Regulamin do akceptacji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248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1086</TotalTime>
  <Words>458</Words>
  <Application>Microsoft Office PowerPoint</Application>
  <PresentationFormat>Niestandardowy</PresentationFormat>
  <Paragraphs>35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Wingdings</vt:lpstr>
      <vt:lpstr>Motyw pakietu Office</vt:lpstr>
      <vt:lpstr>Wniosek o dofinansowanie – praca w aplikacji WOD2021 </vt:lpstr>
      <vt:lpstr>https://wod.cst2021.gov.pl/ https://wod-szkol.cst2021.gov.pl/</vt:lpstr>
      <vt:lpstr>Szczegółowa instrukcja dostępna na stronie: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SEKCJA ZADANIA Projekt realizowany bez udziału partnerów  W Sekcji Zadania należy dodać wyłącznie jedno zadanie odpowiadające całemu zakresowi projektu.  Data rozpoczęcia i zakończenia zadania powinna odpowiadać okresowi realizacji projektu wskazanemu w Sekcji Informacje o projekcie.  W opisie i uzasadnieniu zadania należy zawrzeć główne informacje dotyczące zakresu rzeczowego projektu przygotowane w oparciu o rozdział 1.3 Studium wykonalności. </vt:lpstr>
      <vt:lpstr>Projekt realizowany z udziałem partnerów  W Sekcji Zadania w sytuacji realizacji projektu partnerskiego należy dla zakresu projektu realizowanego przez poszczególnych Partnerów dodać liczbę zadań tożsamą z liczbą Partnerów.  Data rozpoczęcia i zakończenia zadania dla każdego z Partnerów powinna odpowiadać okresowi realizacji całego projektu wskazanemu w Sekcji Informacje o projekcie.  W opisie i uzasadnieniu zadania należy zawrzeć główne informacje dotyczące zakresu rzeczowego realizowanego przez poszczególnych Partnerów, przygotowane w oparciu o rozdział 1.3 Studium wykonalności. </vt:lpstr>
      <vt:lpstr>Sekcja V Budżet projektu Wydatki w ramach projektu dodajemy oddzielnie dla każdego z Zadań, klikając DODAJ POZYCJĘ.  Nazwa kosztu i kategoria kosztu powinna zostać wypełnione korzystając z wskazanego katalogu.  </vt:lpstr>
      <vt:lpstr>Sekcja V Budżet projektu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UMWP</cp:lastModifiedBy>
  <cp:revision>77</cp:revision>
  <dcterms:created xsi:type="dcterms:W3CDTF">2022-06-22T09:40:44Z</dcterms:created>
  <dcterms:modified xsi:type="dcterms:W3CDTF">2023-11-07T12:47:29Z</dcterms:modified>
</cp:coreProperties>
</file>