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75" r:id="rId3"/>
    <p:sldId id="297" r:id="rId4"/>
    <p:sldId id="298" r:id="rId5"/>
    <p:sldId id="319" r:id="rId6"/>
    <p:sldId id="328" r:id="rId7"/>
    <p:sldId id="310" r:id="rId8"/>
    <p:sldId id="325" r:id="rId9"/>
    <p:sldId id="302" r:id="rId10"/>
    <p:sldId id="345" r:id="rId11"/>
    <p:sldId id="346" r:id="rId12"/>
    <p:sldId id="342" r:id="rId13"/>
    <p:sldId id="304" r:id="rId14"/>
    <p:sldId id="347" r:id="rId15"/>
    <p:sldId id="337" r:id="rId16"/>
    <p:sldId id="338" r:id="rId17"/>
    <p:sldId id="339" r:id="rId18"/>
    <p:sldId id="340" r:id="rId19"/>
    <p:sldId id="296" r:id="rId20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810" autoAdjust="0"/>
    <p:restoredTop sz="92047" autoAdjust="0"/>
  </p:normalViewPr>
  <p:slideViewPr>
    <p:cSldViewPr showGuides="1">
      <p:cViewPr varScale="1">
        <p:scale>
          <a:sx n="96" d="100"/>
          <a:sy n="96" d="100"/>
        </p:scale>
        <p:origin x="984" y="7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3D4F4439-89C3-4BA7-BDBA-3EFD8DD65DB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D81CC63-1EFD-4F23-8F6F-0FF6BC370EE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E38C1-F368-4B8E-B47C-7FA529B1D06A}" type="datetimeFigureOut">
              <a:rPr lang="pl-PL" smtClean="0"/>
              <a:t>2023-10-04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611D3D0-4CE3-4E63-ACDB-A3AD3289E77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6797660-37EF-43E9-B911-F5D902A4C00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D1CE18-5706-4F65-A887-91DBE246C6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06708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2023-10-04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1200" dirty="0">
                <a:latin typeface="+mn-lt"/>
              </a:rPr>
              <a:t>Projekty skierowane do osób fizycznych muszą obejmować osoby mające miejsce zamieszkania w rozumieniu ustawy z dnia 23 kwietnia 1964 r. Kodeks cywilny lub pracujące albo uczące się na terenie województwa pomorskiego.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9838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dirty="0">
                <a:highlight>
                  <a:srgbClr val="FFFF00"/>
                </a:highlight>
                <a:latin typeface="+mn-lt"/>
              </a:rPr>
              <a:t>Placówki, które w ramach swoich działań prowadzą do segregacji lub utrzymania segregacji jakiejkolwiek grupy </a:t>
            </a:r>
            <a:r>
              <a:rPr lang="pl-PL" sz="1200" dirty="0" err="1">
                <a:highlight>
                  <a:srgbClr val="FFFF00"/>
                </a:highlight>
                <a:latin typeface="+mn-lt"/>
              </a:rPr>
              <a:t>defaworyzowanej</a:t>
            </a:r>
            <a:r>
              <a:rPr lang="pl-PL" sz="1200" dirty="0">
                <a:highlight>
                  <a:srgbClr val="FFFF00"/>
                </a:highlight>
                <a:latin typeface="+mn-lt"/>
              </a:rPr>
              <a:t> i/lub zagrożonej wykluczeniem społecznym, nie będą wspierane w zakresie infrastruktury i wyposażenia. 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4822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Fundusze Europejsk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22160DB5-1EAD-4FBD-8F38-C81A13BC86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Tytuł 6">
            <a:extLst>
              <a:ext uri="{FF2B5EF4-FFF2-40B4-BE49-F238E27FC236}">
                <a16:creationId xmlns:a16="http://schemas.microsoft.com/office/drawing/2014/main" id="{66614A53-20B3-4B39-A3EF-0C99DA93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843" y="893817"/>
            <a:ext cx="8640381" cy="1080001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Fundusze Europejsk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pic>
        <p:nvPicPr>
          <p:cNvPr id="13" name="Obraz 12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6FCFA159-EADF-49BB-9E3A-21FD151919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13" name="Obraz 12" descr="Fundusze Europejskie&#10;&#10;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689" y="1282667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607082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C8C3AC-0971-4F08-8A44-AAB883D783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18" name="Obraz 17" descr="Fundusze Europejskie &#10;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1" y="4500561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sldNum="0" hdr="0" ftr="0" dt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Fundusze Europejskie dla Pomorza</a:t>
            </a:r>
            <a:br>
              <a:rPr lang="pl-PL" dirty="0"/>
            </a:br>
            <a:r>
              <a:rPr lang="pl-PL" dirty="0"/>
              <a:t>2021-2027</a:t>
            </a:r>
            <a:br>
              <a:rPr lang="pl-PL" dirty="0"/>
            </a:br>
            <a:r>
              <a:rPr lang="pl-PL" dirty="0"/>
              <a:t>Specyfika projektów w ramach Działania 5.8. Edukacja ogólna i zawodowa </a:t>
            </a:r>
            <a:r>
              <a:rPr lang="pl-PL" sz="2200" dirty="0"/>
              <a:t>(edukacja włączająca)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0F4B11A1-2445-C731-5567-0EBA6FAF89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5888" y="5508028"/>
            <a:ext cx="7920037" cy="433765"/>
          </a:xfrm>
        </p:spPr>
        <p:txBody>
          <a:bodyPr>
            <a:normAutofit fontScale="25000" lnSpcReduction="20000"/>
          </a:bodyPr>
          <a:lstStyle/>
          <a:p>
            <a:r>
              <a:rPr lang="pl-PL" sz="9600" dirty="0"/>
              <a:t>Gdańsk, 4 października 2023 rok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14" y="359835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WŁĄCZAJĄCA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uwarunkowania realizacji wsparcia (2 z 6)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619597"/>
            <a:ext cx="8640382" cy="547260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pl-PL" sz="2000" dirty="0">
                <a:latin typeface="+mn-lt"/>
              </a:rPr>
              <a:t>Realizowane będą działania wykorzystujące </a:t>
            </a:r>
            <a:r>
              <a:rPr lang="pl-PL" sz="2000" b="1" dirty="0">
                <a:latin typeface="+mn-lt"/>
              </a:rPr>
              <a:t>potencjał i doświadczenie poradni psychologiczno-pedagogicznych, placówek doskonalenia nauczycieli </a:t>
            </a:r>
            <a:r>
              <a:rPr lang="pl-PL" sz="2000" dirty="0">
                <a:latin typeface="+mn-lt"/>
              </a:rPr>
              <a:t>oraz </a:t>
            </a:r>
            <a:r>
              <a:rPr lang="pl-PL" sz="2000" b="1" dirty="0">
                <a:latin typeface="+mn-lt"/>
              </a:rPr>
              <a:t>szkół i placówek specjalnych w kształceniu i wspieraniu kadry systemu oświaty</a:t>
            </a:r>
            <a:r>
              <a:rPr lang="pl-PL" sz="2000" dirty="0">
                <a:latin typeface="+mn-lt"/>
              </a:rPr>
              <a:t>, np. w zakresie przygotowania metodycznego i mentalnego do pracy z uczniami o specjalnych potrzebach edukacyjnych, a także wspierające uczniów szkół specjalnych w przygotowaniu się do włączenia do edukacji ogólnodostępnej.</a:t>
            </a:r>
          </a:p>
          <a:p>
            <a:pPr marL="0" lvl="0" indent="0">
              <a:buNone/>
            </a:pPr>
            <a:endParaRPr lang="pl-PL" sz="2000" dirty="0">
              <a:latin typeface="+mn-lt"/>
            </a:endParaRPr>
          </a:p>
          <a:p>
            <a:pPr marL="0" indent="0">
              <a:buNone/>
            </a:pPr>
            <a:r>
              <a:rPr lang="pl-PL" sz="2000" dirty="0">
                <a:latin typeface="+mn-lt"/>
              </a:rPr>
              <a:t>Działania w ramach projektów powinny być oparte na takim rozumieniu edukacji włączającej, która zakłada wspólne kształcenie i wychowywanie </a:t>
            </a:r>
            <a:r>
              <a:rPr lang="pl-PL" sz="2000" b="1" dirty="0">
                <a:latin typeface="+mn-lt"/>
              </a:rPr>
              <a:t>wszystkich dzieci i uczniów</a:t>
            </a:r>
            <a:r>
              <a:rPr lang="pl-PL" sz="2000" dirty="0">
                <a:latin typeface="+mn-lt"/>
              </a:rPr>
              <a:t>, z uwzględnieniem zróżnicowania ich możliwości psychofizycznych, potrzeb edukacyjnych i rozwojowych, umożliwia im rozwój indywidualnego potencjału, a także zapewnia pełne i aktywne uczestnictwo w życiu szkoły/placówki oraz włączenie społeczne.</a:t>
            </a:r>
          </a:p>
          <a:p>
            <a:pPr marL="0" indent="0">
              <a:buNone/>
            </a:pPr>
            <a:endParaRPr lang="pl-PL" sz="2000" dirty="0">
              <a:latin typeface="+mn-lt"/>
            </a:endParaRPr>
          </a:p>
          <a:p>
            <a:pPr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240198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14" y="359835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WŁĄCZAJĄCA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uwarunkowania realizacji wsparcia (3 z 6)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14" y="1436993"/>
            <a:ext cx="8640382" cy="5367179"/>
          </a:xfrm>
        </p:spPr>
        <p:txBody>
          <a:bodyPr>
            <a:normAutofit fontScale="25000" lnSpcReduction="20000"/>
          </a:bodyPr>
          <a:lstStyle/>
          <a:p>
            <a:pPr marL="0" lvl="0" indent="0">
              <a:lnSpc>
                <a:spcPct val="120000"/>
              </a:lnSpc>
              <a:buNone/>
            </a:pPr>
            <a:r>
              <a:rPr lang="pl-PL" sz="7200" dirty="0">
                <a:latin typeface="+mn-lt"/>
              </a:rPr>
              <a:t>Wsparcie musi wynikać z przeprowadzonej </a:t>
            </a:r>
            <a:r>
              <a:rPr lang="pl-PL" sz="7200" b="1" dirty="0">
                <a:latin typeface="+mn-lt"/>
              </a:rPr>
              <a:t>diagnozy</a:t>
            </a:r>
            <a:r>
              <a:rPr lang="pl-PL" sz="7200" dirty="0">
                <a:latin typeface="+mn-lt"/>
              </a:rPr>
              <a:t> i może obejmować:</a:t>
            </a:r>
          </a:p>
          <a:p>
            <a:pPr lvl="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7200" dirty="0">
                <a:latin typeface="+mn-lt"/>
              </a:rPr>
              <a:t>zwiększenie dostępności do kadry specjalistycznej (m.in. psychologa, pedagoga, pedagoga specjalnego, logopedy, terapeuty pedagogicznego) na terenie szkoły;</a:t>
            </a:r>
          </a:p>
          <a:p>
            <a:pPr lvl="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7200" dirty="0">
                <a:latin typeface="+mn-lt"/>
              </a:rPr>
              <a:t>bezpośrednie wsparcie uczniów, w tym poprzez zapewnienie usług asystenckich dla uczniów oraz zapewnienie nauczycieli współorganizujących kształcenie; wsparcie kadr systemu oświaty w zakresie podnoszenia jakości edukacji włączającej;</a:t>
            </a:r>
          </a:p>
          <a:p>
            <a:pPr lvl="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7200" dirty="0">
                <a:latin typeface="+mn-lt"/>
              </a:rPr>
              <a:t>bezpośrednie wsparcie kadry zarządzającej szkołami/placówkami w zakresie organizacji edukacji włączającej;</a:t>
            </a:r>
          </a:p>
          <a:p>
            <a:pPr lvl="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7200" dirty="0">
                <a:latin typeface="+mn-lt"/>
              </a:rPr>
              <a:t>wspieranie działań integrujących dzieci ze szkół specjalnych z dziećmi ze szkół ogólnodostępnych oraz systemowych rozwiązań mających na celu przygotowanie uczniów z niepełnosprawnościami do życia społecznego oraz wzmacniających rodziców;</a:t>
            </a:r>
          </a:p>
          <a:p>
            <a:pPr lvl="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7200" dirty="0">
                <a:latin typeface="+mn-lt"/>
              </a:rPr>
              <a:t>szkolenia i wsparcie dla dyrektorów szkół w zakresie wdrażania edukacji włączającej;</a:t>
            </a:r>
          </a:p>
          <a:p>
            <a:pPr lvl="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sz="7200" dirty="0">
                <a:latin typeface="+mn-lt"/>
              </a:rPr>
              <a:t>kampanie informacyjne skierowane do rodziców i uczniów wyjaśniające ideę edukacji włączającej;</a:t>
            </a:r>
          </a:p>
          <a:p>
            <a:pPr>
              <a:buFont typeface="Arial" panose="020B0604020202020204" pitchFamily="34" charset="0"/>
              <a:buChar char="•"/>
            </a:pPr>
            <a:endParaRPr lang="pl-PL" sz="2000" dirty="0">
              <a:latin typeface="+mn-lt"/>
            </a:endParaRPr>
          </a:p>
          <a:p>
            <a:pPr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79012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0FCA42-2807-406A-8C0E-F28A583B7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539478"/>
            <a:ext cx="8640381" cy="1080119"/>
          </a:xfrm>
        </p:spPr>
        <p:txBody>
          <a:bodyPr/>
          <a:lstStyle/>
          <a:p>
            <a:r>
              <a:rPr lang="pl-PL" dirty="0">
                <a:latin typeface="+mn-lt"/>
              </a:rPr>
              <a:t>EDUKACJA WŁĄCZAJĄCA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uwarunkowania realizacji wsparcia (4 z 6)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B58C30-613C-4427-9CAF-32B64452C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3194" y="1691605"/>
            <a:ext cx="8640382" cy="5472090"/>
          </a:xfrm>
        </p:spPr>
        <p:txBody>
          <a:bodyPr>
            <a:normAutofit/>
          </a:bodyPr>
          <a:lstStyle/>
          <a:p>
            <a:pPr lvl="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dirty="0">
                <a:latin typeface="+mn-lt"/>
              </a:rPr>
              <a:t>wsparcie rodziców i opiekunów uczniów o specjalnych potrzebach rozwojowych i edukacyjnych oraz rozwijanie współpracy z rodzicami i opiekunami;</a:t>
            </a:r>
          </a:p>
          <a:p>
            <a:pPr lvl="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dirty="0">
                <a:latin typeface="+mn-lt"/>
              </a:rPr>
              <a:t> działania związane z wykorzystaniem wiedzy i umiejętności specjalistów z placówek specjalnych do wspierania kadr placówek ogólnodostępnych;</a:t>
            </a:r>
          </a:p>
          <a:p>
            <a:pPr lvl="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l-PL" dirty="0">
                <a:latin typeface="+mn-lt"/>
              </a:rPr>
              <a:t>wzmocnienie potencjału szkół ogólnodostępnych pod względem infrastruktury i wyposażenia, w tym adaptacji pomieszczeń w szkołach na miejsca wyciszenia i relaksu dla uczniów.</a:t>
            </a:r>
          </a:p>
          <a:p>
            <a:pPr marL="0" lvl="0" indent="0">
              <a:lnSpc>
                <a:spcPct val="120000"/>
              </a:lnSpc>
              <a:buNone/>
            </a:pPr>
            <a:endParaRPr lang="pl-PL" dirty="0">
              <a:latin typeface="+mn-lt"/>
            </a:endParaRPr>
          </a:p>
          <a:p>
            <a:pPr marL="0" indent="0">
              <a:buNone/>
            </a:pPr>
            <a:r>
              <a:rPr lang="pl-PL" sz="2000" dirty="0">
                <a:latin typeface="+mn-lt"/>
              </a:rPr>
              <a:t>Diagnoza potrzeb powinna być sporządzona w </a:t>
            </a:r>
            <a:r>
              <a:rPr lang="pl-PL" sz="2000" b="1" dirty="0">
                <a:latin typeface="+mn-lt"/>
              </a:rPr>
              <a:t>formie pisemnej</a:t>
            </a:r>
            <a:r>
              <a:rPr lang="pl-PL" sz="2000" dirty="0">
                <a:latin typeface="+mn-lt"/>
              </a:rPr>
              <a:t>, a wnioski z diagnozy wraz z przywołaniem danych wynikających z diagnozy oraz źródeł ich pozyskania powinny zostać zawarte we wniosku o dofinansowanie. </a:t>
            </a:r>
          </a:p>
        </p:txBody>
      </p:sp>
    </p:spTree>
    <p:extLst>
      <p:ext uri="{BB962C8B-B14F-4D97-AF65-F5344CB8AC3E}">
        <p14:creationId xmlns:p14="http://schemas.microsoft.com/office/powerpoint/2010/main" val="42575657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562" y="323453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WŁĄCZAJĄCA</a:t>
            </a:r>
            <a:br>
              <a:rPr lang="pl-PL" dirty="0">
                <a:latin typeface="+mn-lt"/>
              </a:rPr>
            </a:br>
            <a:r>
              <a:rPr lang="pl-PL" dirty="0"/>
              <a:t>- </a:t>
            </a:r>
            <a:r>
              <a:rPr lang="pl-PL" dirty="0">
                <a:latin typeface="+mn-lt"/>
              </a:rPr>
              <a:t>uwarunkowania realizacji wsparcia (5 z 6)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691605"/>
            <a:ext cx="8640382" cy="54006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pl-PL" sz="2000" dirty="0">
                <a:latin typeface="+mn-lt"/>
              </a:rPr>
              <a:t>Wsparcie w obszarze doskonalenia zawodowego nauczycieli/przedstawicieli kadry  szkół i placówek oświaty może odbywać się w szczególności poprzez:</a:t>
            </a:r>
          </a:p>
          <a:p>
            <a:pPr marL="0" lvl="0" indent="0">
              <a:buNone/>
            </a:pPr>
            <a:endParaRPr lang="pl-PL" sz="2000" dirty="0">
              <a:latin typeface="+mn-lt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kursy i szkolenia doskonalące,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studia podyplomowe,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staże i praktyki,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sieci współpracy i samokształcenia nauczycieli,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współpracę ze specjalistycznymi ośrodkami,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działania służące poprawie kompetencji lub kwalifikacji w zakresie m.in. pedagogiki specjalnej.</a:t>
            </a:r>
          </a:p>
          <a:p>
            <a:pPr marL="0" indent="0">
              <a:buNone/>
            </a:pPr>
            <a:endParaRPr lang="pl-PL" sz="20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598920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562" y="323453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WŁĄCZAJĄCA</a:t>
            </a:r>
            <a:br>
              <a:rPr lang="pl-PL" dirty="0">
                <a:latin typeface="+mn-lt"/>
              </a:rPr>
            </a:br>
            <a:r>
              <a:rPr lang="pl-PL" dirty="0"/>
              <a:t>- </a:t>
            </a:r>
            <a:r>
              <a:rPr lang="pl-PL" dirty="0">
                <a:latin typeface="+mn-lt"/>
              </a:rPr>
              <a:t>uwarunkowania realizacji wsparcia (6 z 6)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691605"/>
            <a:ext cx="8640382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>
                <a:latin typeface="+mn-lt"/>
              </a:rPr>
              <a:t>W ramach wsparcia należy położyć szczególny nacisk na </a:t>
            </a:r>
            <a:r>
              <a:rPr lang="pl-PL" sz="2000" b="1" dirty="0">
                <a:latin typeface="+mn-lt"/>
              </a:rPr>
              <a:t>skuteczne podnoszenie kompetencji zatrudnionych w szkołach specjalistów i nauczycieli </a:t>
            </a:r>
            <a:r>
              <a:rPr lang="pl-PL" sz="2000" dirty="0">
                <a:latin typeface="+mn-lt"/>
              </a:rPr>
              <a:t>w zakresie prowadzenia zajęć z uczniami szczególnie narażonymi na trudności w nauce, adaptacji lub zagrożonych niedostosowaniem społecznym. </a:t>
            </a:r>
          </a:p>
          <a:p>
            <a:pPr marL="0" lvl="0" indent="0">
              <a:buNone/>
            </a:pPr>
            <a:endParaRPr lang="pl-PL" sz="2000" dirty="0">
              <a:highlight>
                <a:srgbClr val="FFFF00"/>
              </a:highlight>
              <a:latin typeface="+mn-lt"/>
            </a:endParaRPr>
          </a:p>
          <a:p>
            <a:pPr marL="0" lvl="0" indent="0">
              <a:buNone/>
            </a:pPr>
            <a:r>
              <a:rPr lang="pl-PL" sz="2000" dirty="0">
                <a:latin typeface="+mn-lt"/>
              </a:rPr>
              <a:t>Rekomendowana jest realizacja projektów kompleksowych, łączących rozwój zawodowy kadr szkół z udzielaniem przez nich wsparcia uczniom jako projektów obejmujących łącznie i w logicznej sekwencji: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podnoszenie kompetencji zatrudnionych w szkołach specjalistów i nauczycieli,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stosowanie przez nich przyswojonej wiedzy w pracy z uczniami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uzyskiwanie bieżącej informacji zwrotnej od ekspertów (np. w ramach </a:t>
            </a:r>
            <a:r>
              <a:rPr lang="pl-PL" sz="2000" dirty="0" err="1">
                <a:latin typeface="+mn-lt"/>
              </a:rPr>
              <a:t>superwizji</a:t>
            </a:r>
            <a:r>
              <a:rPr lang="pl-PL" sz="2000" dirty="0">
                <a:latin typeface="+mn-lt"/>
              </a:rPr>
              <a:t> lub zespołów problemowych z elementami </a:t>
            </a:r>
            <a:r>
              <a:rPr lang="pl-PL" sz="2000" dirty="0" err="1">
                <a:latin typeface="+mn-lt"/>
              </a:rPr>
              <a:t>superwizji</a:t>
            </a:r>
            <a:r>
              <a:rPr lang="pl-PL" sz="2000" dirty="0">
                <a:latin typeface="+mn-lt"/>
              </a:rPr>
              <a:t>).</a:t>
            </a:r>
          </a:p>
          <a:p>
            <a:pPr marL="0" indent="0">
              <a:buNone/>
            </a:pPr>
            <a:endParaRPr lang="pl-PL" sz="2000" dirty="0">
              <a:solidFill>
                <a:srgbClr val="FF0000"/>
              </a:solidFill>
              <a:latin typeface="+mn-lt"/>
            </a:endParaRPr>
          </a:p>
          <a:p>
            <a:pPr marL="0" indent="0">
              <a:buNone/>
            </a:pPr>
            <a:endParaRPr lang="pl-PL" sz="20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412930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854" y="359835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WŁĄCZAJĄCA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WSKAŹNIKI MONITOROWANIA (1 z 4)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547589"/>
            <a:ext cx="8640382" cy="5832648"/>
          </a:xfrm>
        </p:spPr>
        <p:txBody>
          <a:bodyPr>
            <a:normAutofit fontScale="32500" lnSpcReduction="20000"/>
          </a:bodyPr>
          <a:lstStyle/>
          <a:p>
            <a:pPr marL="0" lvl="0" indent="0">
              <a:buNone/>
            </a:pPr>
            <a:r>
              <a:rPr lang="pl-PL" sz="6200" b="1" dirty="0">
                <a:latin typeface="+mn-lt"/>
              </a:rPr>
              <a:t>Obowiązkowo</a:t>
            </a:r>
            <a:r>
              <a:rPr lang="pl-PL" sz="6200" dirty="0">
                <a:latin typeface="+mn-lt"/>
              </a:rPr>
              <a:t> we wniosku o dofinansowanie projektu należy określić wartości docelowe dla poniższych wskaźników produktu i rezultatu bezpośredniego: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6200" b="1" dirty="0">
                <a:latin typeface="+mn-lt"/>
              </a:rPr>
              <a:t>Wskaźniki produktu:</a:t>
            </a:r>
            <a:endParaRPr lang="pl-PL" sz="6200" dirty="0">
              <a:latin typeface="+mn-lt"/>
            </a:endParaRPr>
          </a:p>
          <a:p>
            <a:pPr marL="802800">
              <a:spcBef>
                <a:spcPts val="551"/>
              </a:spcBef>
              <a:buFont typeface="Arial" panose="020B0604020202020204" pitchFamily="34" charset="0"/>
              <a:buChar char="•"/>
            </a:pPr>
            <a:r>
              <a:rPr lang="pl-PL" sz="6200" dirty="0">
                <a:latin typeface="+mn-lt"/>
              </a:rPr>
              <a:t>Liczba uczniów szkół i placówek systemu oświaty prowadzących  kształcenie ogólne objętych wsparciem (osoby);</a:t>
            </a:r>
          </a:p>
          <a:p>
            <a:pPr marL="802800">
              <a:spcBef>
                <a:spcPts val="551"/>
              </a:spcBef>
              <a:buFont typeface="Arial" panose="020B0604020202020204" pitchFamily="34" charset="0"/>
              <a:buChar char="•"/>
            </a:pPr>
            <a:r>
              <a:rPr lang="pl-PL" sz="6200" dirty="0">
                <a:latin typeface="+mn-lt"/>
              </a:rPr>
              <a:t>Liczba uczniów i słuchaczy szkół i placówek kształcenia zawodowego objętych wsparciem (osoby);</a:t>
            </a:r>
          </a:p>
          <a:p>
            <a:pPr marL="802800">
              <a:spcBef>
                <a:spcPts val="551"/>
              </a:spcBef>
              <a:buFont typeface="Arial" panose="020B0604020202020204" pitchFamily="34" charset="0"/>
              <a:buChar char="•"/>
            </a:pPr>
            <a:r>
              <a:rPr lang="pl-PL" sz="6200" dirty="0">
                <a:latin typeface="+mn-lt"/>
              </a:rPr>
              <a:t>Liczba przedstawicieli kadry szkół i placówek systemu oświaty objętych wsparciem (osoby);</a:t>
            </a:r>
          </a:p>
          <a:p>
            <a:pPr marL="802800">
              <a:spcBef>
                <a:spcPts val="551"/>
              </a:spcBef>
              <a:buFont typeface="Arial" panose="020B0604020202020204" pitchFamily="34" charset="0"/>
              <a:buChar char="•"/>
            </a:pPr>
            <a:r>
              <a:rPr lang="pl-PL" sz="6200" dirty="0">
                <a:latin typeface="+mn-lt"/>
              </a:rPr>
              <a:t>Liczba dzieci/uczniów o specjalnych potrzebach rozwojowych i edukacyjnych, objętych wsparciem (osoby).</a:t>
            </a:r>
          </a:p>
          <a:p>
            <a:pPr marL="252000" lvl="2" indent="-252000">
              <a:spcBef>
                <a:spcPts val="1202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6200" b="1" dirty="0">
                <a:latin typeface="+mn-lt"/>
              </a:rPr>
              <a:t>Wskaźniki rezultatu bezpośredniego:</a:t>
            </a:r>
            <a:endParaRPr lang="pl-PL" sz="6200" dirty="0">
              <a:latin typeface="+mn-lt"/>
            </a:endParaRPr>
          </a:p>
          <a:p>
            <a:pPr marL="788988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6200" dirty="0">
                <a:latin typeface="+mn-lt"/>
              </a:rPr>
              <a:t>Liczba uczniów, którzy nabyli kwalifikacje po opuszczeniu programu (osoby);</a:t>
            </a:r>
          </a:p>
          <a:p>
            <a:pPr marL="788988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6200" dirty="0">
                <a:latin typeface="+mn-lt"/>
              </a:rPr>
              <a:t>Liczba przedstawicieli kadry szkół i placówek systemu oświaty, którzy uzyskali kwalifikacje po opuszczeniu programu (osoby).</a:t>
            </a:r>
          </a:p>
          <a:p>
            <a:pPr marL="0" indent="0">
              <a:buNone/>
            </a:pPr>
            <a:endParaRPr lang="pl-PL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613987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23453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WŁĄCZAJĄCA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WSKAŹNIKI MONITOROWANIA (2 z 4)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547589"/>
            <a:ext cx="8640382" cy="5760640"/>
          </a:xfrm>
        </p:spPr>
        <p:txBody>
          <a:bodyPr>
            <a:normAutofit fontScale="55000" lnSpcReduction="20000"/>
          </a:bodyPr>
          <a:lstStyle/>
          <a:p>
            <a:pPr marL="0" lvl="0" indent="0">
              <a:buNone/>
            </a:pPr>
            <a:r>
              <a:rPr lang="pl-PL" sz="3600" b="1" dirty="0">
                <a:latin typeface="+mn-lt"/>
              </a:rPr>
              <a:t>W  zależności od specyfiki grupy docelowej i planowanych form wsparcia</a:t>
            </a:r>
            <a:r>
              <a:rPr lang="pl-PL" sz="3600" dirty="0">
                <a:latin typeface="+mn-lt"/>
              </a:rPr>
              <a:t>, </a:t>
            </a:r>
            <a:r>
              <a:rPr lang="pl-PL" sz="3600" b="1" dirty="0">
                <a:latin typeface="+mn-lt"/>
              </a:rPr>
              <a:t>Wnioskodawca zobligowany jest do wskazania </a:t>
            </a:r>
            <a:r>
              <a:rPr lang="pl-PL" sz="3600" dirty="0">
                <a:latin typeface="+mn-lt"/>
              </a:rPr>
              <a:t>we wniosku o dofinansowanie projektu </a:t>
            </a:r>
            <a:r>
              <a:rPr lang="pl-PL" sz="3600" b="1" dirty="0">
                <a:latin typeface="+mn-lt"/>
              </a:rPr>
              <a:t>adekwatnych wskaźników produktu i/lub rezultatu bezpośredniego</a:t>
            </a:r>
            <a:r>
              <a:rPr lang="pl-PL" sz="3600" dirty="0">
                <a:latin typeface="+mn-lt"/>
              </a:rPr>
              <a:t>, do osiągnięcia których przyczyni się realizacja projektu, w zakresie wskaźników: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3600" b="1" dirty="0">
                <a:latin typeface="+mn-lt"/>
              </a:rPr>
              <a:t>Wskaźnik produktu:</a:t>
            </a:r>
          </a:p>
          <a:p>
            <a:pPr marL="802800" lvl="2">
              <a:buFont typeface="Arial" panose="020B0604020202020204" pitchFamily="34" charset="0"/>
              <a:buChar char="•"/>
            </a:pPr>
            <a:r>
              <a:rPr lang="pl-PL" sz="3600" dirty="0">
                <a:latin typeface="+mn-lt"/>
              </a:rPr>
              <a:t>Liczba szkół i placówek systemu oświaty objętych wsparciem (podmioty);</a:t>
            </a:r>
          </a:p>
          <a:p>
            <a:pPr marL="802800" lvl="2">
              <a:buFont typeface="Arial" panose="020B0604020202020204" pitchFamily="34" charset="0"/>
              <a:buChar char="•"/>
            </a:pPr>
            <a:r>
              <a:rPr lang="pl-PL" sz="3600" dirty="0">
                <a:latin typeface="+mn-lt"/>
              </a:rPr>
              <a:t>Liczba dzieci lub uczniów o specjalnych potrzebach rozwojowych i edukacyjnych, którzy zostali objęci usługami asystenta (osoby);</a:t>
            </a:r>
          </a:p>
          <a:p>
            <a:pPr marL="802800" lvl="2">
              <a:buFont typeface="Arial" panose="020B0604020202020204" pitchFamily="34" charset="0"/>
              <a:buChar char="•"/>
            </a:pPr>
            <a:r>
              <a:rPr lang="pl-PL" sz="3600" dirty="0">
                <a:latin typeface="+mn-lt"/>
              </a:rPr>
              <a:t>Liczba obiektów edukacyjnych dostosowanych do potrzeb osób z niepełnosprawnościami (sztuki);</a:t>
            </a:r>
          </a:p>
          <a:p>
            <a:pPr marL="802800" lvl="2">
              <a:buFont typeface="Arial" panose="020B0604020202020204" pitchFamily="34" charset="0"/>
              <a:buChar char="•"/>
            </a:pPr>
            <a:r>
              <a:rPr lang="pl-PL" sz="3600" dirty="0">
                <a:latin typeface="+mn-lt"/>
              </a:rPr>
              <a:t>Liczba ogólnodostępnych szkół i placówek systemu oświaty objętych wsparciem w zakresie edukacji włączającej (sztuki);</a:t>
            </a:r>
          </a:p>
          <a:p>
            <a:pPr marL="802800" lvl="2">
              <a:buFont typeface="Arial" panose="020B0604020202020204" pitchFamily="34" charset="0"/>
              <a:buChar char="•"/>
            </a:pPr>
            <a:r>
              <a:rPr lang="pl-PL" sz="3600" dirty="0">
                <a:latin typeface="+mn-lt"/>
              </a:rPr>
              <a:t>Liczba uczniów uczestniczących w doradztwie zawodowym (osoby);</a:t>
            </a:r>
          </a:p>
          <a:p>
            <a:pPr marL="802800" lvl="2">
              <a:buFont typeface="Arial" panose="020B0604020202020204" pitchFamily="34" charset="0"/>
              <a:buChar char="•"/>
            </a:pPr>
            <a:r>
              <a:rPr lang="pl-PL" sz="3600" dirty="0">
                <a:latin typeface="+mn-lt"/>
              </a:rPr>
              <a:t>Liczba przedstawicieli kadr szkół i placówek systemu oświaty objętych wsparciem świadczonym przez szkoły ćwiczeń (osoby).</a:t>
            </a:r>
          </a:p>
          <a:p>
            <a:pPr marL="0" indent="0">
              <a:buNone/>
            </a:pPr>
            <a:endParaRPr lang="pl-PL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013557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95461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WŁĄCZAJĄCA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WSKAŹNIKI MONITOROWANIA (3 z 4)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547589"/>
            <a:ext cx="8640382" cy="5760640"/>
          </a:xfrm>
        </p:spPr>
        <p:txBody>
          <a:bodyPr>
            <a:normAutofit/>
          </a:bodyPr>
          <a:lstStyle/>
          <a:p>
            <a:pPr marL="0" lvl="0" indent="0">
              <a:spcBef>
                <a:spcPts val="551"/>
              </a:spcBef>
              <a:buNone/>
            </a:pPr>
            <a:endParaRPr lang="pl-PL" sz="2000" b="1" dirty="0">
              <a:latin typeface="+mn-lt"/>
            </a:endParaRPr>
          </a:p>
          <a:p>
            <a:pPr marL="0" lvl="0" indent="0">
              <a:spcBef>
                <a:spcPts val="551"/>
              </a:spcBef>
              <a:buNone/>
            </a:pPr>
            <a:r>
              <a:rPr lang="pl-PL" sz="2000" b="1" dirty="0">
                <a:latin typeface="+mn-lt"/>
              </a:rPr>
              <a:t>Wnioskodawca zobowiązany jest także do wykazania </a:t>
            </a:r>
            <a:r>
              <a:rPr lang="pl-PL" sz="2000" dirty="0">
                <a:latin typeface="+mn-lt"/>
              </a:rPr>
              <a:t>we wniosku o dofinansowanie projektu, a następnie do monitorowania na etapie realizacji projektu na podstawie składanych wniosków o płatność, poniższych wskaźników obowiązkowych (również w przypadku zerowej wartości docelowej): </a:t>
            </a:r>
          </a:p>
          <a:p>
            <a:pPr marL="0" lvl="0" indent="0">
              <a:spcBef>
                <a:spcPts val="551"/>
              </a:spcBef>
              <a:buNone/>
            </a:pPr>
            <a:endParaRPr lang="pl-PL" sz="2000" dirty="0">
              <a:latin typeface="+mn-lt"/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000" b="1" dirty="0">
                <a:latin typeface="+mn-lt"/>
              </a:rPr>
              <a:t>Wskaźniki produktu: </a:t>
            </a:r>
          </a:p>
          <a:p>
            <a:pPr marL="801688" lvl="2" indent="-2508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Liczba projektów, w których sfinansowano koszty racjonalnych usprawnień dla osób z niepełnosprawnościami (sztuki);</a:t>
            </a:r>
          </a:p>
          <a:p>
            <a:pPr marL="801688" lvl="2" indent="-2508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Liczba obiektów dostosowanych do potrzeb osób z niepełnosprawnościami (sztuki);</a:t>
            </a:r>
          </a:p>
          <a:p>
            <a:pPr marL="0" indent="0">
              <a:buNone/>
            </a:pPr>
            <a:endParaRPr lang="pl-PL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301236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908" y="256018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WŁĄCZAJĄCA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WSKAŹNIKI MONITOROWANIA (4 z 4)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547589"/>
            <a:ext cx="8640382" cy="5760640"/>
          </a:xfrm>
        </p:spPr>
        <p:txBody>
          <a:bodyPr>
            <a:normAutofit/>
          </a:bodyPr>
          <a:lstStyle/>
          <a:p>
            <a:pPr marL="434975" lvl="2" indent="-342900"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pl-PL" sz="2000" dirty="0">
              <a:latin typeface="+mn-lt"/>
            </a:endParaRPr>
          </a:p>
          <a:p>
            <a:pPr marL="434975" lvl="2" indent="-34290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inne wspólne </a:t>
            </a:r>
            <a:r>
              <a:rPr lang="pl-PL" sz="2000" b="1" dirty="0">
                <a:latin typeface="+mn-lt"/>
              </a:rPr>
              <a:t>Wskaźniki produktu</a:t>
            </a:r>
            <a:r>
              <a:rPr lang="pl-PL" sz="2000" dirty="0">
                <a:latin typeface="+mn-lt"/>
              </a:rPr>
              <a:t>: </a:t>
            </a:r>
          </a:p>
          <a:p>
            <a:pPr marL="801688" lvl="2" indent="-2508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Liczba osób z niepełnosprawnościami objętych wsparciem w programie (osoby);</a:t>
            </a:r>
          </a:p>
          <a:p>
            <a:pPr marL="801688" lvl="2" indent="-2508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Liczba osób z krajów trzecich objętych wsparciem w programie (osoby);</a:t>
            </a:r>
          </a:p>
          <a:p>
            <a:pPr marL="801688" lvl="2" indent="-2508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Liczba osób obcego pochodzenia objętych wsparciem w programie (osoby);</a:t>
            </a:r>
          </a:p>
          <a:p>
            <a:pPr marL="801688" lvl="2" indent="-2508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Liczba osób należących do mniejszości, w tym społeczności marginalizowanych takich jak Romowie, objętych wsparciem w programie (osoby);</a:t>
            </a:r>
          </a:p>
          <a:p>
            <a:pPr marL="801688" lvl="2" indent="-2508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Liczba osób w kryzysie bezdomności lub dotkniętych wykluczeniem z dostępu do mieszkań, objętych wsparciem w programie (osoby).</a:t>
            </a:r>
          </a:p>
          <a:p>
            <a:pPr marL="0" indent="0">
              <a:buNone/>
            </a:pPr>
            <a:endParaRPr lang="pl-PL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782706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29682" y="3851845"/>
            <a:ext cx="3744416" cy="709610"/>
          </a:xfrm>
        </p:spPr>
        <p:txBody>
          <a:bodyPr>
            <a:normAutofit/>
          </a:bodyPr>
          <a:lstStyle/>
          <a:p>
            <a:r>
              <a:rPr lang="pl-PL" sz="3600" dirty="0">
                <a:latin typeface="+mn-lt"/>
              </a:rPr>
              <a:t>Dziękuję za uwagę.</a:t>
            </a:r>
          </a:p>
        </p:txBody>
      </p:sp>
    </p:spTree>
    <p:extLst>
      <p:ext uri="{BB962C8B-B14F-4D97-AF65-F5344CB8AC3E}">
        <p14:creationId xmlns:p14="http://schemas.microsoft.com/office/powerpoint/2010/main" val="1277152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3458" y="395461"/>
            <a:ext cx="8352831" cy="792087"/>
          </a:xfrm>
        </p:spPr>
        <p:txBody>
          <a:bodyPr>
            <a:noAutofit/>
          </a:bodyPr>
          <a:lstStyle/>
          <a:p>
            <a:r>
              <a:rPr lang="pl-PL" dirty="0">
                <a:latin typeface="+mn-lt"/>
              </a:rPr>
              <a:t>EDUKACJA WŁĄCZAJĄCA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podstawowe informacje o naborze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prstClr val="black"/>
                </a:solidFill>
                <a:latin typeface="+mn-lt"/>
              </a:rPr>
              <a:t>Ogłoszenie naboru – </a:t>
            </a:r>
            <a:r>
              <a:rPr lang="pl-PL" sz="2000" b="1" dirty="0">
                <a:solidFill>
                  <a:prstClr val="black"/>
                </a:solidFill>
                <a:latin typeface="+mn-lt"/>
              </a:rPr>
              <a:t>14 września 2023 r.</a:t>
            </a:r>
            <a:endParaRPr lang="pl-PL" sz="2000" b="1" dirty="0">
              <a:latin typeface="+mn-lt"/>
            </a:endParaRPr>
          </a:p>
          <a:p>
            <a:pPr lvl="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prstClr val="black"/>
                </a:solidFill>
                <a:latin typeface="+mn-lt"/>
              </a:rPr>
              <a:t>Rozpoczęcie naboru – </a:t>
            </a:r>
            <a:r>
              <a:rPr lang="pl-PL" sz="2000" b="1" dirty="0">
                <a:solidFill>
                  <a:prstClr val="black"/>
                </a:solidFill>
                <a:latin typeface="+mn-lt"/>
              </a:rPr>
              <a:t>28 września 2023 r.</a:t>
            </a:r>
            <a:r>
              <a:rPr lang="pl-PL" sz="2000" dirty="0">
                <a:solidFill>
                  <a:prstClr val="black"/>
                </a:solidFill>
                <a:latin typeface="+mn-lt"/>
              </a:rPr>
              <a:t> </a:t>
            </a:r>
          </a:p>
          <a:p>
            <a:pPr lvl="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prstClr val="black"/>
                </a:solidFill>
                <a:latin typeface="+mn-lt"/>
              </a:rPr>
              <a:t>Zakończenie naboru – </a:t>
            </a:r>
            <a:r>
              <a:rPr lang="pl-PL" sz="2000" b="1" dirty="0">
                <a:solidFill>
                  <a:prstClr val="black"/>
                </a:solidFill>
                <a:latin typeface="+mn-lt"/>
              </a:rPr>
              <a:t>31 października 2023 r. </a:t>
            </a:r>
          </a:p>
          <a:p>
            <a:pPr lvl="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Alokacja (środki UE i budżetu państwa): </a:t>
            </a:r>
            <a:r>
              <a:rPr lang="pl-PL" sz="2000" b="1" dirty="0">
                <a:latin typeface="+mn-lt"/>
              </a:rPr>
              <a:t>109 978 258,82 PLN;</a:t>
            </a:r>
          </a:p>
          <a:p>
            <a:pPr lvl="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Wkład własny - </a:t>
            </a:r>
            <a:r>
              <a:rPr lang="pl-PL" sz="2000" b="1" dirty="0">
                <a:latin typeface="+mn-lt"/>
              </a:rPr>
              <a:t>5% wartości projektu;</a:t>
            </a:r>
          </a:p>
          <a:p>
            <a:pPr lvl="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Cross-</a:t>
            </a:r>
            <a:r>
              <a:rPr lang="pl-PL" sz="2000" dirty="0" err="1">
                <a:latin typeface="+mn-lt"/>
              </a:rPr>
              <a:t>financing</a:t>
            </a:r>
            <a:r>
              <a:rPr lang="pl-PL" sz="2000" dirty="0">
                <a:latin typeface="+mn-lt"/>
              </a:rPr>
              <a:t> – </a:t>
            </a:r>
            <a:r>
              <a:rPr lang="pl-PL" sz="2000" b="1" dirty="0">
                <a:latin typeface="+mn-lt"/>
              </a:rPr>
              <a:t>maksymalnie 40 % dofinansowania UE.</a:t>
            </a:r>
          </a:p>
          <a:p>
            <a:pPr lvl="0">
              <a:spcAft>
                <a:spcPts val="2400"/>
              </a:spcAft>
              <a:buFont typeface="Arial" panose="020B0604020202020204" pitchFamily="34" charset="0"/>
              <a:buChar char="•"/>
            </a:pPr>
            <a:endParaRPr lang="pl-PL" sz="2000" b="1" dirty="0">
              <a:latin typeface="+mn-lt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96039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908" y="179437"/>
            <a:ext cx="8640381" cy="1584176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WŁĄCZAJĄCA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podmioty uprawnione do składania wniosków o dofinansowanie projektów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402" y="1475581"/>
            <a:ext cx="8856887" cy="5832648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4400" dirty="0">
              <a:latin typeface="+mn-lt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4200" dirty="0">
                <a:latin typeface="+mn-lt"/>
              </a:rPr>
              <a:t>Do naboru, jako wnioskodawcy, mogą przystąpić </a:t>
            </a:r>
            <a:r>
              <a:rPr lang="pl-PL" sz="4200" b="1" dirty="0">
                <a:latin typeface="+mn-lt"/>
              </a:rPr>
              <a:t>organy prowadzące szkoły lub placówki systemu oświaty</a:t>
            </a:r>
            <a:r>
              <a:rPr lang="pl-PL" sz="4200" dirty="0">
                <a:latin typeface="+mn-lt"/>
              </a:rPr>
              <a:t> albo podmioty, które przed dniem podpisania umowy o dofinansowanie projektu uzyskają wpis do ewidencji prowadzonej przez właściwą jednostkę samorządu terytorialnego, w szczególności: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4200" dirty="0">
              <a:latin typeface="+mn-lt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4200" dirty="0">
                <a:latin typeface="+mn-lt"/>
              </a:rPr>
              <a:t>Administracja publiczna,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4200" dirty="0">
                <a:latin typeface="+mn-lt"/>
              </a:rPr>
              <a:t>Instytucje nauki i edukacji,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4200" dirty="0">
                <a:latin typeface="+mn-lt"/>
              </a:rPr>
              <a:t>Instytucje ochrony zdrowia,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4200" dirty="0">
                <a:latin typeface="+mn-lt"/>
              </a:rPr>
              <a:t>Instytucje wspierające biznes,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4200" dirty="0">
                <a:latin typeface="+mn-lt"/>
              </a:rPr>
              <a:t>Organizacje społeczne i związki wyznaniowe,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4200" dirty="0">
                <a:latin typeface="+mn-lt"/>
              </a:rPr>
              <a:t>Osoby fizyczne, 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4200" dirty="0">
                <a:latin typeface="+mn-lt"/>
              </a:rPr>
              <a:t>Partnerzy społeczni,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4200" dirty="0">
                <a:latin typeface="+mn-lt"/>
              </a:rPr>
              <a:t>Przedsiębiorstwa,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4200" dirty="0">
                <a:latin typeface="+mn-lt"/>
              </a:rPr>
              <a:t>Przedsiębiorstwa realizujące cele publiczne,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4200" dirty="0">
                <a:latin typeface="+mn-lt"/>
              </a:rPr>
              <a:t>Służby publiczne.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39313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5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WŁĄCZAJĄCA 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grupa docelowa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835621"/>
            <a:ext cx="8640382" cy="4824218"/>
          </a:xfrm>
        </p:spPr>
        <p:txBody>
          <a:bodyPr/>
          <a:lstStyle/>
          <a:p>
            <a:pPr>
              <a:spcAft>
                <a:spcPts val="1200"/>
              </a:spcAft>
              <a:buNone/>
              <a:defRPr/>
            </a:pPr>
            <a:r>
              <a:rPr lang="pl-PL" altLang="pl-PL" sz="2000" dirty="0">
                <a:latin typeface="+mn-lt"/>
              </a:rPr>
              <a:t>Wsparcie udzielane będzie następującym grupom: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l-PL" altLang="pl-PL" sz="2000" b="1" dirty="0">
                <a:latin typeface="+mn-lt"/>
              </a:rPr>
              <a:t>uczniowie </a:t>
            </a:r>
            <a:r>
              <a:rPr lang="pl-PL" altLang="pl-PL" sz="2000" dirty="0">
                <a:latin typeface="+mn-lt"/>
              </a:rPr>
              <a:t>szkół i placówek </a:t>
            </a:r>
            <a:r>
              <a:rPr lang="pl-PL" altLang="pl-PL" sz="2000" b="1" dirty="0">
                <a:latin typeface="+mn-lt"/>
              </a:rPr>
              <a:t>podstawowych;</a:t>
            </a:r>
            <a:endParaRPr lang="pl-PL" altLang="pl-PL" sz="2000" dirty="0">
              <a:latin typeface="+mn-lt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l-PL" altLang="pl-PL" sz="2000" b="1" dirty="0">
                <a:latin typeface="+mn-lt"/>
              </a:rPr>
              <a:t>uczniowie</a:t>
            </a:r>
            <a:r>
              <a:rPr lang="pl-PL" altLang="pl-PL" sz="2000" dirty="0">
                <a:latin typeface="+mn-lt"/>
              </a:rPr>
              <a:t> szkół i placówek </a:t>
            </a:r>
            <a:r>
              <a:rPr lang="pl-PL" altLang="pl-PL" sz="2000" b="1" dirty="0">
                <a:latin typeface="+mn-lt"/>
              </a:rPr>
              <a:t>ponadpodstawowych</a:t>
            </a:r>
            <a:r>
              <a:rPr lang="pl-PL" altLang="pl-PL" sz="2000" dirty="0">
                <a:latin typeface="+mn-lt"/>
              </a:rPr>
              <a:t>;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l-PL" sz="2000" b="1" dirty="0">
                <a:latin typeface="+mn-lt"/>
              </a:rPr>
              <a:t>nauczyciele; 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l-PL" sz="2000" b="1" dirty="0">
                <a:latin typeface="+mn-lt"/>
              </a:rPr>
              <a:t>psychologowie</a:t>
            </a:r>
            <a:r>
              <a:rPr lang="pl-PL" sz="2000" dirty="0">
                <a:latin typeface="+mn-lt"/>
              </a:rPr>
              <a:t> i </a:t>
            </a:r>
            <a:r>
              <a:rPr lang="pl-PL" sz="2000" b="1" dirty="0">
                <a:latin typeface="+mn-lt"/>
              </a:rPr>
              <a:t>pedagodzy </a:t>
            </a:r>
            <a:r>
              <a:rPr lang="pl-PL" sz="2000" dirty="0">
                <a:latin typeface="+mn-lt"/>
              </a:rPr>
              <a:t>wspierający uczniów;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l-PL" sz="2000" b="1" dirty="0">
                <a:latin typeface="+mn-lt"/>
              </a:rPr>
              <a:t>pracownicy</a:t>
            </a:r>
            <a:r>
              <a:rPr lang="pl-PL" sz="2000" dirty="0">
                <a:latin typeface="+mn-lt"/>
              </a:rPr>
              <a:t> systemu oświaty;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l-PL" sz="2000" b="1" dirty="0">
                <a:latin typeface="+mn-lt"/>
              </a:rPr>
              <a:t>dyrektorzy </a:t>
            </a:r>
            <a:r>
              <a:rPr lang="pl-PL" sz="2000" dirty="0">
                <a:latin typeface="+mn-lt"/>
              </a:rPr>
              <a:t>szkół i placówek oświatowych;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l-PL" sz="2000" b="1" dirty="0">
                <a:latin typeface="+mn-lt"/>
              </a:rPr>
              <a:t>rodzice i opiekunowie prawni </a:t>
            </a:r>
            <a:r>
              <a:rPr lang="pl-PL" sz="2000" dirty="0">
                <a:latin typeface="+mn-lt"/>
              </a:rPr>
              <a:t>dzieci i młodzieży.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4243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5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WŁĄCZAJĄCA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typ projektów 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691605"/>
            <a:ext cx="8640382" cy="49682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>
                <a:latin typeface="+mn-lt"/>
              </a:rPr>
              <a:t>Wdrażanie edukacji włączającej zakłada pomoc </a:t>
            </a:r>
            <a:r>
              <a:rPr lang="pl-PL" sz="2000" b="1" dirty="0">
                <a:latin typeface="+mn-lt"/>
              </a:rPr>
              <a:t>uczniom z niepełnosprawnościami, niedostosowanym społecznie, z zaburzeniami zachowania i emocji, z trudnościami w nauce oraz uczniom z doświadczeniem migracji (w tym repatriantom), </a:t>
            </a:r>
            <a:r>
              <a:rPr lang="pl-PL" sz="2000" dirty="0">
                <a:latin typeface="+mn-lt"/>
              </a:rPr>
              <a:t>w szczególności: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wsparcie </a:t>
            </a:r>
            <a:r>
              <a:rPr lang="pl-PL" sz="2000" b="1" dirty="0">
                <a:latin typeface="+mn-lt"/>
              </a:rPr>
              <a:t>dostępu do kadry psychologicznej </a:t>
            </a:r>
            <a:r>
              <a:rPr lang="pl-PL" sz="2000" dirty="0">
                <a:latin typeface="+mn-lt"/>
              </a:rPr>
              <a:t>na terenie szkoły;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wsparcie uczniów, w tym poprzez zapewnienie </a:t>
            </a:r>
            <a:r>
              <a:rPr lang="pl-PL" sz="2000" b="1" dirty="0">
                <a:latin typeface="+mn-lt"/>
              </a:rPr>
              <a:t>usług asystenckich</a:t>
            </a:r>
            <a:r>
              <a:rPr lang="pl-PL" sz="2000" dirty="0">
                <a:latin typeface="+mn-lt"/>
              </a:rPr>
              <a:t>;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pl-PL" sz="2000" b="1" dirty="0">
                <a:latin typeface="+mn-lt"/>
              </a:rPr>
              <a:t>wsparcie kadr systemu oświaty </a:t>
            </a:r>
            <a:r>
              <a:rPr lang="pl-PL" sz="2000" dirty="0">
                <a:latin typeface="+mn-lt"/>
              </a:rPr>
              <a:t>w zakresie podnoszenia jakości edukacji włączającej, w tym stosowania projektowania uniwersalnego i racjonalnych dostosowań w edukacji;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wspieranie działań, które </a:t>
            </a:r>
            <a:r>
              <a:rPr lang="pl-PL" sz="2000" b="1" dirty="0">
                <a:latin typeface="+mn-lt"/>
              </a:rPr>
              <a:t>integrowałyby dzieci ze szkół specjalnych z dziećmi ze szkół ogólnodostępnych</a:t>
            </a:r>
            <a:r>
              <a:rPr lang="pl-PL" sz="2000" dirty="0">
                <a:latin typeface="+mn-lt"/>
              </a:rPr>
              <a:t> oraz systemowych rozwiązań mających na celu upodmiotawianie uczniów z niepełnosprawnościami i wzmacniających rodziców.</a:t>
            </a:r>
          </a:p>
          <a:p>
            <a:pPr marL="0" lvl="0" indent="0">
              <a:buNone/>
            </a:pPr>
            <a:endParaRPr lang="pl-PL" sz="2000" b="1" dirty="0">
              <a:latin typeface="+mn-lt"/>
            </a:endParaRP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79456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179437"/>
            <a:ext cx="8640381" cy="1368152"/>
          </a:xfrm>
        </p:spPr>
        <p:txBody>
          <a:bodyPr>
            <a:normAutofit fontScale="90000"/>
          </a:bodyPr>
          <a:lstStyle/>
          <a:p>
            <a:r>
              <a:rPr lang="pl-PL" sz="3100" dirty="0">
                <a:latin typeface="+mn-lt"/>
              </a:rPr>
              <a:t>EDUKACJA WŁĄCZAJĄCA</a:t>
            </a:r>
            <a:br>
              <a:rPr lang="pl-PL" sz="3100" dirty="0">
                <a:latin typeface="+mn-lt"/>
              </a:rPr>
            </a:br>
            <a:r>
              <a:rPr lang="pl-PL" sz="3100" dirty="0">
                <a:latin typeface="+mn-lt"/>
              </a:rPr>
              <a:t>– kryteria zgodności z FEP 2021-2027 i dokumentami programowymi – specyficzne, obligatoryjne</a:t>
            </a:r>
            <a:br>
              <a:rPr lang="pl-PL" sz="3200" dirty="0">
                <a:latin typeface="+mn-lt"/>
              </a:rPr>
            </a:br>
            <a:br>
              <a:rPr lang="pl-PL" sz="3200" dirty="0">
                <a:latin typeface="+mn-lt"/>
              </a:rPr>
            </a:br>
            <a:endParaRPr lang="pl-PL" sz="3200" dirty="0">
              <a:latin typeface="+mn-lt"/>
            </a:endParaRP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394" y="1907629"/>
            <a:ext cx="8640382" cy="6516142"/>
          </a:xfrm>
        </p:spPr>
        <p:txBody>
          <a:bodyPr>
            <a:normAutofit/>
          </a:bodyPr>
          <a:lstStyle/>
          <a:p>
            <a:pPr marL="0" lvl="0" indent="0">
              <a:spcAft>
                <a:spcPts val="1200"/>
              </a:spcAft>
              <a:buNone/>
            </a:pPr>
            <a:r>
              <a:rPr lang="pl-PL" sz="2000" b="1" dirty="0">
                <a:latin typeface="+mn-lt"/>
              </a:rPr>
              <a:t>1. Zgodność ze szczegółowymi uwarunkowaniami określonymi dla Działania:</a:t>
            </a:r>
          </a:p>
          <a:p>
            <a:pPr marL="457200" lvl="0" indent="-4572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+mj-lt"/>
              <a:buAutoNum type="alphaLcPeriod"/>
            </a:pPr>
            <a:r>
              <a:rPr lang="pl-PL" dirty="0">
                <a:latin typeface="+mn-lt"/>
              </a:rPr>
              <a:t>czy w ramach projektu założono realizację wskaźnika rezultatu bezpośredniego </a:t>
            </a:r>
            <a:r>
              <a:rPr lang="pl-PL" b="1" dirty="0">
                <a:latin typeface="+mn-lt"/>
              </a:rPr>
              <a:t>Liczba przedstawicieli kadry szkół i placówek systemu oświaty, którzy uzyskali kwalifikacje po opuszczeniu programu</a:t>
            </a:r>
            <a:r>
              <a:rPr lang="pl-PL" dirty="0">
                <a:latin typeface="+mn-lt"/>
              </a:rPr>
              <a:t> na poziomie co najmniej 76% wartości wskaźnika produktu </a:t>
            </a:r>
            <a:r>
              <a:rPr lang="pl-PL" b="1" dirty="0">
                <a:latin typeface="+mn-lt"/>
              </a:rPr>
              <a:t>Liczba przedstawicieli kadry szkół i placówek systemu oświaty objętych wsparciem (jeśli dotyczy)</a:t>
            </a:r>
            <a:r>
              <a:rPr lang="pl-PL" dirty="0">
                <a:latin typeface="+mn-lt"/>
              </a:rPr>
              <a:t>?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pl-PL" sz="2000" b="1" dirty="0">
                <a:latin typeface="+mn-lt"/>
              </a:rPr>
              <a:t>2. Zgodność ze szczegółowymi uwarunkowaniami określonymi dla naboru: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eriod"/>
            </a:pPr>
            <a:r>
              <a:rPr lang="pl-PL" dirty="0">
                <a:latin typeface="+mn-lt"/>
              </a:rPr>
              <a:t>czy projekt został przygotowany w oparciu o diagnozę potrzeb w zakresie edukacji włączającej?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eriod"/>
            </a:pPr>
            <a:r>
              <a:rPr lang="pl-PL" dirty="0">
                <a:latin typeface="+mn-lt"/>
              </a:rPr>
              <a:t>czy w ramach projektu zostanie zapewniony dostęp do doradztwa zawodowego oraz jednocześnie czy jest ono wolne od stereotypów płciowych w wyborze ścieżek edukacyjnych i zawodowych, a także wspiera przełamywanie tych stereotypów?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eriod"/>
            </a:pPr>
            <a:r>
              <a:rPr lang="pl-PL" dirty="0">
                <a:latin typeface="+mn-lt"/>
              </a:rPr>
              <a:t>czy w ramach projektu zaplanowano udział uczniów z niepełnosprawnościami lub niedostosowanych społecznie (potwierdzone odpowiednim orzeczeniem) na poziomie co najmniej 50% liczby uczniów objętych wsparciem?</a:t>
            </a:r>
          </a:p>
          <a:p>
            <a:pPr marL="457200" indent="-457200">
              <a:spcAft>
                <a:spcPts val="1200"/>
              </a:spcAft>
              <a:buFont typeface="+mj-lt"/>
              <a:buAutoNum type="alphaLcPeriod"/>
            </a:pPr>
            <a:endParaRPr lang="pl-PL" dirty="0">
              <a:latin typeface="+mn-lt"/>
            </a:endParaRPr>
          </a:p>
          <a:p>
            <a:pPr marL="457200" indent="-457200">
              <a:spcAft>
                <a:spcPts val="1200"/>
              </a:spcAft>
              <a:buFont typeface="+mj-lt"/>
              <a:buAutoNum type="alphaLcPeriod"/>
            </a:pPr>
            <a:endParaRPr lang="pl-PL" dirty="0">
              <a:latin typeface="+mn-lt"/>
            </a:endParaRPr>
          </a:p>
          <a:p>
            <a:pPr marL="457200" lvl="0" indent="-457200">
              <a:spcAft>
                <a:spcPts val="1200"/>
              </a:spcAft>
              <a:buFont typeface="+mj-lt"/>
              <a:buAutoNum type="alphaLcPeriod"/>
            </a:pPr>
            <a:endParaRPr lang="pl-PL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07040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908" y="251445"/>
            <a:ext cx="8640381" cy="1475786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WŁĄCZAJĄCA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– kryteria strategiczne, Obszar C: Wartość dodana projektu, fakultatywne 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2051645"/>
            <a:ext cx="8640382" cy="4680002"/>
          </a:xfrm>
        </p:spPr>
        <p:txBody>
          <a:bodyPr>
            <a:normAutofit/>
          </a:bodyPr>
          <a:lstStyle/>
          <a:p>
            <a:pPr marL="0" lvl="0" indent="0">
              <a:spcAft>
                <a:spcPts val="1200"/>
              </a:spcAft>
              <a:buNone/>
            </a:pPr>
            <a:r>
              <a:rPr lang="pl-PL" sz="2000" b="1" dirty="0">
                <a:latin typeface="+mn-lt"/>
              </a:rPr>
              <a:t>1. Formuła współpracy</a:t>
            </a:r>
          </a:p>
          <a:p>
            <a:pPr marL="0" lvl="0" indent="0">
              <a:spcAft>
                <a:spcPts val="1200"/>
              </a:spcAft>
              <a:buNone/>
            </a:pPr>
            <a:r>
              <a:rPr lang="pl-PL" b="1" dirty="0">
                <a:latin typeface="+mn-lt"/>
              </a:rPr>
              <a:t>Ocenie podlega</a:t>
            </a:r>
            <a:r>
              <a:rPr lang="pl-PL" dirty="0">
                <a:latin typeface="+mn-lt"/>
              </a:rPr>
              <a:t> zastosowanie formuły współpracy, tj. czy projekt jest realizowany we współpracy organu prowadzącego z co najmniej jednym z następujących podmiotów: szkoły wyższe, organizacje pozarządowe, pracodawcy lub ich organizacje oraz inne instytucje działające na rzecz dziecka.</a:t>
            </a:r>
          </a:p>
          <a:p>
            <a:pPr marL="0" lvl="0" indent="0">
              <a:spcAft>
                <a:spcPts val="1200"/>
              </a:spcAft>
              <a:buNone/>
            </a:pPr>
            <a:r>
              <a:rPr lang="pl-PL" sz="2000" b="1" dirty="0">
                <a:latin typeface="+mn-lt"/>
              </a:rPr>
              <a:t>2. Potencjał instytucji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pl-PL" b="1" dirty="0">
                <a:latin typeface="+mn-lt"/>
              </a:rPr>
              <a:t>Ocenie podlega </a:t>
            </a:r>
            <a:r>
              <a:rPr lang="pl-PL" dirty="0">
                <a:latin typeface="+mn-lt"/>
              </a:rPr>
              <a:t>wykorzystanie potencjału instytucji, tj. czy projekt zakłada wykorzystania potencjału poradni psychologiczno-pedagogicznych, placówek doskonalenia nauczycieli, szkół i placówek specjalnych oraz szkół ogólnodostępnych.</a:t>
            </a:r>
          </a:p>
        </p:txBody>
      </p:sp>
    </p:spTree>
    <p:extLst>
      <p:ext uri="{BB962C8B-B14F-4D97-AF65-F5344CB8AC3E}">
        <p14:creationId xmlns:p14="http://schemas.microsoft.com/office/powerpoint/2010/main" val="3839364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7181" y="251445"/>
            <a:ext cx="8640381" cy="1368153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WŁĄCZAJĄCA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– kryteria strategiczne, Obszar D: Specyficzne ukierunkowanie projektu, fakultatywne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979638"/>
            <a:ext cx="8640382" cy="5328592"/>
          </a:xfrm>
        </p:spPr>
        <p:txBody>
          <a:bodyPr>
            <a:normAutofit/>
          </a:bodyPr>
          <a:lstStyle/>
          <a:p>
            <a:pPr marL="0" lv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pl-PL" sz="2000" b="1" dirty="0">
                <a:latin typeface="+mn-lt"/>
              </a:rPr>
              <a:t>1. Wykorzystanie zasobów lub modeli wypracowanych na poziomie centralnym</a:t>
            </a:r>
          </a:p>
          <a:p>
            <a:pPr marL="0" lv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pl-PL" b="1" dirty="0">
                <a:latin typeface="+mn-lt"/>
              </a:rPr>
              <a:t>Ocenie podlega </a:t>
            </a:r>
            <a:r>
              <a:rPr lang="pl-PL" dirty="0">
                <a:latin typeface="+mn-lt"/>
              </a:rPr>
              <a:t>czy w  ramach projektu zostaną wykorzystane zasoby dostępne na ZPE lub zostaną wdrożone poniższe modele wypracowane w ramach PO WER (adekwatnie do zakresu wsparcia):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dirty="0">
                <a:latin typeface="+mn-lt"/>
              </a:rPr>
              <a:t>„Przestrzeń Dostępnej Szkoły”;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>
                <a:latin typeface="+mn-lt"/>
              </a:rPr>
              <a:t>„Szkoły ćwiczeń”;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>
                <a:latin typeface="+mn-lt"/>
              </a:rPr>
              <a:t>„Asystent ucznia o specjalnych potrzebach edukacyjnych”;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>
                <a:latin typeface="+mn-lt"/>
              </a:rPr>
              <a:t>w zakresie doradztwa zawodowego.</a:t>
            </a:r>
          </a:p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2000" b="1" dirty="0">
                <a:latin typeface="+mn-lt"/>
              </a:rPr>
              <a:t>2. Krajowe Obszary Strategicznej Interwencji</a:t>
            </a:r>
          </a:p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l-PL" b="1" dirty="0">
                <a:latin typeface="+mn-lt"/>
              </a:rPr>
              <a:t>Ocenia podlega </a:t>
            </a:r>
            <a:r>
              <a:rPr lang="pl-PL" dirty="0">
                <a:latin typeface="+mn-lt"/>
              </a:rPr>
              <a:t>realizacja projektu na obszarze  miast średnich tracących funkcje społeczno-gospodarcze lub gmin zagrożonych trwałą marginalizacją. </a:t>
            </a:r>
          </a:p>
        </p:txBody>
      </p:sp>
    </p:spTree>
    <p:extLst>
      <p:ext uri="{BB962C8B-B14F-4D97-AF65-F5344CB8AC3E}">
        <p14:creationId xmlns:p14="http://schemas.microsoft.com/office/powerpoint/2010/main" val="1929554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14" y="359835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WŁĄCZAJĄCA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uwarunkowania realizacji wsparcia (1 z 6)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619597"/>
            <a:ext cx="8640382" cy="46800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>
                <a:latin typeface="+mn-lt"/>
              </a:rPr>
              <a:t>Działania powinny koncentrować się na dzieciach i uczniach z niepełnosprawnościami lub niedostosowanych społecznie (</a:t>
            </a:r>
            <a:r>
              <a:rPr lang="pl-PL" sz="2000" b="1" dirty="0">
                <a:latin typeface="+mn-lt"/>
              </a:rPr>
              <a:t>potwierdzone odpowiednim orzeczeniem</a:t>
            </a:r>
            <a:r>
              <a:rPr lang="pl-PL" sz="2000" dirty="0">
                <a:latin typeface="+mn-lt"/>
              </a:rPr>
              <a:t>) oraz powinny zapewnić im pełen dostęp do edukacji ogólnodostępnej, z właściwym wsparciem w ogólnodostępnej szkole lub placówce w zakresie specjalnych potrzeb psychofizycznych.</a:t>
            </a:r>
          </a:p>
          <a:p>
            <a:pPr marL="0" indent="0">
              <a:buNone/>
            </a:pPr>
            <a:endParaRPr lang="pl-PL" sz="2000" dirty="0">
              <a:latin typeface="+mn-lt"/>
            </a:endParaRPr>
          </a:p>
          <a:p>
            <a:pPr marL="0" indent="0">
              <a:buNone/>
            </a:pPr>
            <a:r>
              <a:rPr lang="pl-PL" sz="2000" b="1" dirty="0">
                <a:latin typeface="+mn-lt"/>
              </a:rPr>
              <a:t>Udział uczniów z niepełnosprawnościami lub niedostosowanych społecznie </a:t>
            </a:r>
            <a:r>
              <a:rPr lang="pl-PL" sz="2000" dirty="0">
                <a:latin typeface="+mn-lt"/>
              </a:rPr>
              <a:t>(potwierdzone odpowiednim orzeczeniem) musi wynosić </a:t>
            </a:r>
            <a:r>
              <a:rPr lang="pl-PL" sz="2000" b="1" dirty="0">
                <a:latin typeface="+mn-lt"/>
              </a:rPr>
              <a:t>co najmniej 50% liczby uczniów objętych wsparciem.</a:t>
            </a:r>
          </a:p>
          <a:p>
            <a:pPr marL="0" indent="0">
              <a:buNone/>
            </a:pPr>
            <a:endParaRPr lang="pl-PL" sz="2000" dirty="0">
              <a:latin typeface="+mn-lt"/>
            </a:endParaRP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610096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3551</TotalTime>
  <Words>1845</Words>
  <Application>Microsoft Office PowerPoint</Application>
  <PresentationFormat>Niestandardowy</PresentationFormat>
  <Paragraphs>139</Paragraphs>
  <Slides>19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4" baseType="lpstr">
      <vt:lpstr>Arial</vt:lpstr>
      <vt:lpstr>Calibri</vt:lpstr>
      <vt:lpstr>Open Sans</vt:lpstr>
      <vt:lpstr>Wingdings</vt:lpstr>
      <vt:lpstr>Motyw pakietu Office</vt:lpstr>
      <vt:lpstr>Fundusze Europejskie dla Pomorza 2021-2027 Specyfika projektów w ramach Działania 5.8. Edukacja ogólna i zawodowa (edukacja włączająca)</vt:lpstr>
      <vt:lpstr>EDUKACJA WŁĄCZAJĄCA - podstawowe informacje o naborze</vt:lpstr>
      <vt:lpstr>EDUKACJA WŁĄCZAJĄCA - podmioty uprawnione do składania wniosków o dofinansowanie projektów</vt:lpstr>
      <vt:lpstr>EDUKACJA WŁĄCZAJĄCA  - grupa docelowa</vt:lpstr>
      <vt:lpstr>EDUKACJA WŁĄCZAJĄCA - typ projektów </vt:lpstr>
      <vt:lpstr>EDUKACJA WŁĄCZAJĄCA – kryteria zgodności z FEP 2021-2027 i dokumentami programowymi – specyficzne, obligatoryjne  </vt:lpstr>
      <vt:lpstr>EDUKACJA WŁĄCZAJĄCA – kryteria strategiczne, Obszar C: Wartość dodana projektu, fakultatywne </vt:lpstr>
      <vt:lpstr>EDUKACJA WŁĄCZAJĄCA – kryteria strategiczne, Obszar D: Specyficzne ukierunkowanie projektu, fakultatywne</vt:lpstr>
      <vt:lpstr>EDUKACJA WŁĄCZAJĄCA - uwarunkowania realizacji wsparcia (1 z 6)</vt:lpstr>
      <vt:lpstr>EDUKACJA WŁĄCZAJĄCA - uwarunkowania realizacji wsparcia (2 z 6)</vt:lpstr>
      <vt:lpstr>EDUKACJA WŁĄCZAJĄCA - uwarunkowania realizacji wsparcia (3 z 6)</vt:lpstr>
      <vt:lpstr>EDUKACJA WŁĄCZAJĄCA - uwarunkowania realizacji wsparcia (4 z 6)</vt:lpstr>
      <vt:lpstr>EDUKACJA WŁĄCZAJĄCA - uwarunkowania realizacji wsparcia (5 z 6)</vt:lpstr>
      <vt:lpstr>EDUKACJA WŁĄCZAJĄCA - uwarunkowania realizacji wsparcia (6 z 6)</vt:lpstr>
      <vt:lpstr>EDUKACJA WŁĄCZAJĄCA - WSKAŹNIKI MONITOROWANIA (1 z 4)</vt:lpstr>
      <vt:lpstr>EDUKACJA WŁĄCZAJĄCA - WSKAŹNIKI MONITOROWANIA (2 z 4)</vt:lpstr>
      <vt:lpstr>EDUKACJA WŁĄCZAJĄCA - WSKAŹNIKI MONITOROWANIA (3 z 4)</vt:lpstr>
      <vt:lpstr>EDUKACJA WŁĄCZAJĄCA - WSKAŹNIKI MONITOROWANIA (4 z 4)</vt:lpstr>
      <vt:lpstr>Dziękuję za uwagę.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Cygert Piotr</cp:lastModifiedBy>
  <cp:revision>170</cp:revision>
  <cp:lastPrinted>2023-10-04T06:57:02Z</cp:lastPrinted>
  <dcterms:created xsi:type="dcterms:W3CDTF">2022-06-22T09:40:44Z</dcterms:created>
  <dcterms:modified xsi:type="dcterms:W3CDTF">2023-10-04T07:07:57Z</dcterms:modified>
</cp:coreProperties>
</file>