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69" r:id="rId3"/>
    <p:sldId id="283" r:id="rId4"/>
    <p:sldId id="377" r:id="rId5"/>
    <p:sldId id="378" r:id="rId6"/>
    <p:sldId id="376" r:id="rId7"/>
    <p:sldId id="374" r:id="rId8"/>
    <p:sldId id="288" r:id="rId9"/>
    <p:sldId id="289" r:id="rId10"/>
    <p:sldId id="290" r:id="rId11"/>
    <p:sldId id="291" r:id="rId12"/>
    <p:sldId id="292" r:id="rId13"/>
    <p:sldId id="293" r:id="rId14"/>
    <p:sldId id="324" r:id="rId15"/>
    <p:sldId id="320" r:id="rId16"/>
    <p:sldId id="375" r:id="rId17"/>
    <p:sldId id="380" r:id="rId18"/>
    <p:sldId id="379" r:id="rId19"/>
    <p:sldId id="321" r:id="rId20"/>
    <p:sldId id="372" r:id="rId21"/>
    <p:sldId id="381" r:id="rId22"/>
    <p:sldId id="384" r:id="rId23"/>
    <p:sldId id="382" r:id="rId24"/>
    <p:sldId id="373" r:id="rId25"/>
    <p:sldId id="260" r:id="rId26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69"/>
            <p14:sldId id="283"/>
            <p14:sldId id="377"/>
            <p14:sldId id="378"/>
            <p14:sldId id="376"/>
            <p14:sldId id="374"/>
            <p14:sldId id="288"/>
            <p14:sldId id="289"/>
            <p14:sldId id="290"/>
            <p14:sldId id="291"/>
            <p14:sldId id="292"/>
            <p14:sldId id="293"/>
            <p14:sldId id="324"/>
            <p14:sldId id="320"/>
            <p14:sldId id="375"/>
            <p14:sldId id="380"/>
            <p14:sldId id="379"/>
            <p14:sldId id="321"/>
            <p14:sldId id="372"/>
            <p14:sldId id="381"/>
            <p14:sldId id="384"/>
            <p14:sldId id="382"/>
            <p14:sldId id="37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  <p:cmAuthor id="3" name="Spanily Marta" initials="SM" lastIdx="1" clrIdx="2">
    <p:extLst>
      <p:ext uri="{19B8F6BF-5375-455C-9EA6-DF929625EA0E}">
        <p15:presenceInfo xmlns:p15="http://schemas.microsoft.com/office/powerpoint/2012/main" userId="S-1-5-21-352459600-126056257-345019615-6641" providerId="AD"/>
      </p:ext>
    </p:extLst>
  </p:cmAuthor>
  <p:cmAuthor id="4" name="Wilczyńska Aldona" initials="WA" lastIdx="0" clrIdx="3">
    <p:extLst>
      <p:ext uri="{19B8F6BF-5375-455C-9EA6-DF929625EA0E}">
        <p15:presenceInfo xmlns:p15="http://schemas.microsoft.com/office/powerpoint/2012/main" userId="S-1-5-21-352459600-126056257-345019615-8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0" autoAdjust="0"/>
  </p:normalViewPr>
  <p:slideViewPr>
    <p:cSldViewPr showGuides="1">
      <p:cViewPr varScale="1">
        <p:scale>
          <a:sx n="99" d="100"/>
          <a:sy n="99" d="100"/>
        </p:scale>
        <p:origin x="1440" y="7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64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03.10.2023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03.10.2023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pomorskie.eu/zobacz-ogloszenia-i-wyniki-naborow-wnioskow" TargetMode="External"/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dukacja.efs@pomorskie.eu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8136493" cy="1087764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 wyboru projektów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Spotkanie informacyjne dla wnioskodawców</a:t>
            </a:r>
          </a:p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Gdańsk, 4 października 2023 rok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4413B-AAE3-4311-84BF-EF88B269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oceny merytorycznej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CC763C-D97E-45A2-AC91-4E504623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043533"/>
            <a:ext cx="8856887" cy="59763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dirty="0"/>
              <a:t>Ocena merytoryczna:</a:t>
            </a:r>
          </a:p>
          <a:p>
            <a:pPr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wykonalności </a:t>
            </a:r>
            <a:r>
              <a:rPr lang="pl-PL" sz="2100" dirty="0"/>
              <a:t>oraz </a:t>
            </a:r>
            <a:r>
              <a:rPr lang="pl-PL" sz="2100" b="1" dirty="0"/>
              <a:t>zgodności z zasadami horyzontalnymi: </a:t>
            </a:r>
            <a:r>
              <a:rPr lang="pl-PL" sz="2100" dirty="0"/>
              <a:t>weryfikacja w systemie zerojedynkowym - podlegają uzupełnieniu/poprawie na etapie negocjacji</a:t>
            </a:r>
          </a:p>
          <a:p>
            <a:pPr lvl="0">
              <a:lnSpc>
                <a:spcPct val="120000"/>
              </a:lnSpc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strategiczne: </a:t>
            </a:r>
            <a:r>
              <a:rPr lang="pl-PL" sz="2100" dirty="0"/>
              <a:t>punktowy system oceny w ramach czterech obszarów A, B, C i D - nie podlegają uzupełnieniu/poprawie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l-PL" sz="2100" dirty="0">
                <a:solidFill>
                  <a:srgbClr val="000000"/>
                </a:solidFill>
              </a:rPr>
              <a:t>Maksymalna możliwa do uzyskania </a:t>
            </a:r>
            <a:r>
              <a:rPr lang="pl-PL" sz="2100" b="1" dirty="0">
                <a:solidFill>
                  <a:srgbClr val="000000"/>
                </a:solidFill>
              </a:rPr>
              <a:t>liczba punktów </a:t>
            </a:r>
            <a:r>
              <a:rPr lang="pl-PL" sz="2100" dirty="0">
                <a:solidFill>
                  <a:srgbClr val="000000"/>
                </a:solidFill>
              </a:rPr>
              <a:t>w ramach kryteriów strategicznych wynosi </a:t>
            </a:r>
            <a:r>
              <a:rPr lang="pl-PL" sz="2100" b="1" dirty="0">
                <a:solidFill>
                  <a:srgbClr val="000000"/>
                </a:solidFill>
              </a:rPr>
              <a:t>116 punktów</a:t>
            </a:r>
            <a:r>
              <a:rPr lang="pl-PL" sz="2100" dirty="0">
                <a:solidFill>
                  <a:srgbClr val="000000"/>
                </a:solidFill>
              </a:rPr>
              <a:t>, w tym: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000000"/>
                </a:solidFill>
              </a:rPr>
              <a:t>100</a:t>
            </a:r>
            <a:r>
              <a:rPr lang="pl-PL" sz="2100" dirty="0">
                <a:solidFill>
                  <a:srgbClr val="000000"/>
                </a:solidFill>
              </a:rPr>
              <a:t> punktów łącznie za ocenę Obszaru A i B - </a:t>
            </a:r>
            <a:r>
              <a:rPr lang="pl-PL" sz="2100" b="1" dirty="0">
                <a:solidFill>
                  <a:srgbClr val="000000"/>
                </a:solidFill>
              </a:rPr>
              <a:t>50 pkt. stanowi minimum punktowe</a:t>
            </a:r>
            <a:r>
              <a:rPr lang="pl-PL" sz="2100" dirty="0">
                <a:solidFill>
                  <a:srgbClr val="000000"/>
                </a:solidFill>
              </a:rPr>
              <a:t>,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000000"/>
                </a:solidFill>
              </a:rPr>
              <a:t>16</a:t>
            </a:r>
            <a:r>
              <a:rPr lang="pl-PL" sz="2100" dirty="0">
                <a:solidFill>
                  <a:srgbClr val="000000"/>
                </a:solidFill>
              </a:rPr>
              <a:t> punktów łącznie za ocenę Obszaru C i D.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C9C7D7-B570-4F13-97B8-A370B948B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2872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E52E4-F6F8-420D-AAD9-E7D1113D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oceny merytorycznej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65418-96E7-4FD6-A50B-C4638204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36" y="1259557"/>
            <a:ext cx="8640381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8400" b="1" dirty="0"/>
              <a:t>Pozytywna ocena merytoryczna: </a:t>
            </a:r>
            <a:r>
              <a:rPr lang="pl-PL" sz="8400" dirty="0"/>
              <a:t>spełnienie wszystkich kryteriów wykonalności i zgodności z zasadami horyzontalnymi oraz osiągnięcie </a:t>
            </a:r>
            <a:r>
              <a:rPr lang="pl-PL" sz="8400" b="1" dirty="0"/>
              <a:t>minimum punktowego (50 punktów za kryteria z Obszaru A i B) </a:t>
            </a:r>
            <a:r>
              <a:rPr lang="pl-PL" sz="8400" dirty="0"/>
              <a:t>+ kwalifikacja do etapu negocjacji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8400" b="1" dirty="0"/>
              <a:t>Negatywna ocena merytoryczna: </a:t>
            </a:r>
            <a:r>
              <a:rPr lang="pl-PL" sz="8400" dirty="0"/>
              <a:t>niespełnienie któregokolwiek z kryteriów wykonalności oraz zgodności z zasadami horyzontalnymi i/lub nieosiągnięcie wymaganego minimum punktowego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8400" b="1" dirty="0"/>
              <a:t>Uzupełnienie/poprawa wniosku: </a:t>
            </a:r>
            <a:r>
              <a:rPr lang="pl-PL" sz="8400" dirty="0"/>
              <a:t>wyłącznie na wezwanie ION w trakcie negocjacji w SOWA EFS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8400" dirty="0"/>
              <a:t>(szczegółowy opis w </a:t>
            </a:r>
            <a:r>
              <a:rPr lang="pl-PL" sz="8400" b="1" dirty="0"/>
              <a:t>pkt. 5.3 Regulaminu wyboru projektów</a:t>
            </a:r>
            <a:r>
              <a:rPr lang="pl-PL" sz="84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endParaRPr lang="pl-PL" sz="21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F5DB42-7BBB-4550-822E-21F089219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84335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6F63F-EE02-45C5-B207-64933193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negocjacji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623F68-CA7F-4607-9085-760123C3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971525"/>
            <a:ext cx="8784879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Negocjacje</a:t>
            </a:r>
            <a:r>
              <a:rPr lang="pl-PL" sz="2100" dirty="0"/>
              <a:t> obejmują kwestie wskazane w kartach oceny projektu w zakresie kryteriów wykonalności i zgodności z zasadami horyzontalnymi.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Warunki negocjacyjne </a:t>
            </a:r>
            <a:r>
              <a:rPr lang="pl-PL" sz="2100" dirty="0"/>
              <a:t>mogą objąć dodatkowe ustalenia podjęte już</a:t>
            </a:r>
            <a:br>
              <a:rPr lang="pl-PL" sz="2100" dirty="0"/>
            </a:br>
            <a:r>
              <a:rPr lang="pl-PL" sz="2100" dirty="0"/>
              <a:t>w toku negocjacji.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Pozytywne zakończenie negocjacji: </a:t>
            </a:r>
            <a:r>
              <a:rPr lang="pl-PL" sz="2100" dirty="0"/>
              <a:t>pozytywna ocena wniosku wraz z liczbą punktów uzyskanych w ramach oceny kryteriów strategicznych (etap oceny merytorycznej)</a:t>
            </a:r>
          </a:p>
          <a:p>
            <a:pPr marL="0" indent="0">
              <a:lnSpc>
                <a:spcPct val="120000"/>
              </a:lnSpc>
              <a:spcAft>
                <a:spcPts val="3000"/>
              </a:spcAft>
              <a:buNone/>
            </a:pPr>
            <a:r>
              <a:rPr lang="pl-PL" sz="2100" b="1" dirty="0"/>
              <a:t>Negatywne zakończenie negocjacji: </a:t>
            </a:r>
            <a:r>
              <a:rPr lang="pl-PL" sz="2100" dirty="0"/>
              <a:t>negatywna ocena z powodu niespełnienia warunków postawionych przez oceniających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pl-PL" sz="2100" dirty="0"/>
              <a:t>szczegółowy opis w </a:t>
            </a:r>
            <a:r>
              <a:rPr lang="pl-PL" sz="2100" b="1" dirty="0"/>
              <a:t>pkt. 5.4 Regulaminu wyboru projektów</a:t>
            </a:r>
            <a:r>
              <a:rPr lang="pl-PL" sz="21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1D86A-9734-4034-A770-2E6DC6EFE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3819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4FA34-E77B-4B17-BEC2-241813BE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Zatwierdzanie wyników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27F4B-446C-45E1-8B72-3C56A405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331565"/>
            <a:ext cx="9793088" cy="53282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b="1" dirty="0"/>
              <a:t>Zatwierdzenie wyników oceny projektów: </a:t>
            </a:r>
            <a:r>
              <a:rPr lang="pl-PL" dirty="0"/>
              <a:t>rozstrzygnięcie naboru przez Zarząd Województwa Pomorskiego po zakończeniu ostatniego etapu oceny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b="1" dirty="0"/>
              <a:t>Lista z wynikami oceny projektów: </a:t>
            </a:r>
            <a:r>
              <a:rPr lang="pl-PL" dirty="0"/>
              <a:t>publikacja na stronie</a:t>
            </a:r>
            <a:r>
              <a:rPr lang="pl-PL" u="sng" dirty="0"/>
              <a:t> </a:t>
            </a:r>
            <a:r>
              <a:rPr lang="pl-PL" u="sng" dirty="0">
                <a:hlinkClick r:id="rId2"/>
              </a:rPr>
              <a:t>FEP 2021-2027</a:t>
            </a:r>
            <a:r>
              <a:rPr lang="pl-PL" dirty="0"/>
              <a:t> (w zakładce </a:t>
            </a:r>
            <a:r>
              <a:rPr lang="pl-PL" u="sng" dirty="0">
                <a:hlinkClick r:id="rId3"/>
              </a:rPr>
              <a:t>Zobacz ogłoszenia i wyniki naborów wniosków</a:t>
            </a:r>
            <a:r>
              <a:rPr lang="pl-PL" dirty="0"/>
              <a:t>) oraz na Portalu Funduszy Europejskich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dirty="0"/>
              <a:t>Lista zawiera informacje o projektach wybranych do dofinansowania oraz ocenionych negatywnie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(szczegółowy opis w </a:t>
            </a:r>
            <a:r>
              <a:rPr lang="pl-PL" b="1" dirty="0"/>
              <a:t>pkt. 5.6 Regulaminu wyboru projektów</a:t>
            </a:r>
            <a:r>
              <a:rPr lang="pl-PL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D53BEE-4D98-4B97-A22C-F33CBE162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75640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(1)</a:t>
            </a:r>
            <a:r>
              <a:rPr lang="pl-PL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u="sng" dirty="0">
                <a:solidFill>
                  <a:schemeClr val="accent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https://sowa2021.efs.gov.pl</a:t>
            </a:r>
            <a:endParaRPr lang="pl-PL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4" name="Symbol zastępczy zawartości 3" descr="Zrzut ekranu s aplikacji SOWA EFS+ Zakładka Witamy w Systemie Obsługi Wniosków Aplikacyjnych EFS (SOWA EFS)">
            <a:extLst>
              <a:ext uri="{FF2B5EF4-FFF2-40B4-BE49-F238E27FC236}">
                <a16:creationId xmlns:a16="http://schemas.microsoft.com/office/drawing/2014/main" id="{2BAC875A-5896-4BAB-B7EC-269CDA21D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331565"/>
            <a:ext cx="9469437" cy="5431567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5501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(2)</a:t>
            </a:r>
          </a:p>
        </p:txBody>
      </p:sp>
      <p:pic>
        <p:nvPicPr>
          <p:cNvPr id="8" name="Symbol zastępczy zawartości 7" descr="Zrzut ekranu aplikacja SOWA EFS - okno Zarządzanie danymi">
            <a:extLst>
              <a:ext uri="{FF2B5EF4-FFF2-40B4-BE49-F238E27FC236}">
                <a16:creationId xmlns:a16="http://schemas.microsoft.com/office/drawing/2014/main" id="{13476858-185A-488A-850E-D4FDC3734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971525"/>
            <a:ext cx="10099762" cy="5670702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32063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CA24E8-0563-4C8E-B340-A0CC32BC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Wypełnianie wniosku – Instrukcje(3)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B2E5D4-EA0A-4B52-9CD6-8137870D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pl-PL" sz="2000" b="1" dirty="0"/>
          </a:p>
          <a:p>
            <a:pPr marL="0" indent="0">
              <a:spcAft>
                <a:spcPts val="1200"/>
              </a:spcAft>
              <a:buNone/>
            </a:pPr>
            <a:r>
              <a:rPr lang="pl-PL" sz="2000" b="1" dirty="0"/>
              <a:t>Instrukcja użytkownika SOWA EFS dla wnioskodawców/beneficjentów </a:t>
            </a:r>
            <a:r>
              <a:rPr lang="pl-PL" sz="2000" dirty="0"/>
              <a:t>znajduje się w zakładce Pomoc aplikacji SOWA EFS (</a:t>
            </a:r>
            <a:r>
              <a:rPr lang="pl-PL" sz="2000" u="sng" dirty="0">
                <a:hlinkClick r:id="rId2"/>
              </a:rPr>
              <a:t>https://sowa2021.efs.gov.pl</a:t>
            </a:r>
            <a:r>
              <a:rPr lang="pl-PL" sz="20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000" dirty="0"/>
              <a:t>Instrukcja jest możliwa do pobrania z poniższego linka po wejściu w zakładkę </a:t>
            </a:r>
            <a:r>
              <a:rPr lang="pl-PL" sz="2000" b="1" dirty="0"/>
              <a:t>POMOC.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000" dirty="0"/>
              <a:t>Link do instrukcji użytkownika SOWA EFS dla wnioskodawców/ beneficjentów (12.33 MB) - wersja 1.0 </a:t>
            </a:r>
            <a:r>
              <a:rPr lang="pl-PL" sz="2000" dirty="0">
                <a:solidFill>
                  <a:srgbClr val="FF0000"/>
                </a:solidFill>
              </a:rPr>
              <a:t>Aktualna!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/>
              <a:t>Instrukcja merytoryczna </a:t>
            </a:r>
            <a:r>
              <a:rPr lang="pl-PL" sz="2000" dirty="0"/>
              <a:t>wypełniania wniosku o dofinansowanie projektu z EFS+                w ramach programu Fundusze Europejskie dla Pomorza 2021-2027 stanowi załącznik nr 4 do Regulaminu wyboru projektów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AE1139-9B9D-4E22-963F-A0035D803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29472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38141-34ED-4F60-B6EF-069B41E8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Bank pomysłów(4)</a:t>
            </a:r>
            <a:endParaRPr lang="pl-PL" dirty="0"/>
          </a:p>
        </p:txBody>
      </p:sp>
      <p:pic>
        <p:nvPicPr>
          <p:cNvPr id="6" name="Symbol zastępczy zawartości 5" descr="Zrzut ekranu aplikacja SOWA EFS - okno bank pomysłów">
            <a:extLst>
              <a:ext uri="{FF2B5EF4-FFF2-40B4-BE49-F238E27FC236}">
                <a16:creationId xmlns:a16="http://schemas.microsoft.com/office/drawing/2014/main" id="{BC8AFDC7-94F3-4D74-BB84-9A9A4E36F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1187549"/>
            <a:ext cx="9793287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EF01AA-698E-4E5E-92E1-8CE03A00F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373623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D841A-B2B8-466C-B595-9A7C1DEC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Wsparcie techniczne(5)</a:t>
            </a:r>
            <a:endParaRPr lang="pl-PL" dirty="0"/>
          </a:p>
        </p:txBody>
      </p:sp>
      <p:pic>
        <p:nvPicPr>
          <p:cNvPr id="6" name="Symbol zastępczy zawartości 5" descr="Zrzut ekranu aplikacja SOWA EFS - okno wsparcie techniczne">
            <a:extLst>
              <a:ext uri="{FF2B5EF4-FFF2-40B4-BE49-F238E27FC236}">
                <a16:creationId xmlns:a16="http://schemas.microsoft.com/office/drawing/2014/main" id="{8D9F709A-1747-42F7-AB7C-031C2A3D4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115541"/>
            <a:ext cx="9793287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BE3353-0040-4214-9EBF-500B55F93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69621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(6)</a:t>
            </a:r>
          </a:p>
        </p:txBody>
      </p:sp>
      <p:pic>
        <p:nvPicPr>
          <p:cNvPr id="8" name="Symbol zastępczy zawartości 7" descr="Zrzut ekranu aplikacja SOWA EFS - okno Lista projektów organizacji wyszukaj po tytule FEMP.05.08-IZ.00-003/23">
            <a:extLst>
              <a:ext uri="{FF2B5EF4-FFF2-40B4-BE49-F238E27FC236}">
                <a16:creationId xmlns:a16="http://schemas.microsoft.com/office/drawing/2014/main" id="{04CC21C1-AF67-4B86-8BF1-54BFC6982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5" y="899517"/>
            <a:ext cx="9793088" cy="612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7899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Działanie 5.8. Edukacja ogólna i zawodowa(włączająca)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145" y="1187549"/>
            <a:ext cx="9107297" cy="5400599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buNone/>
            </a:pPr>
            <a:endParaRPr lang="pl-PL" sz="2000" b="1" dirty="0"/>
          </a:p>
          <a:p>
            <a:pPr marL="0" lvl="1" indent="0">
              <a:lnSpc>
                <a:spcPct val="100000"/>
              </a:lnSpc>
              <a:buNone/>
            </a:pPr>
            <a:r>
              <a:rPr lang="pl-PL" sz="2000" b="1" dirty="0"/>
              <a:t>Numer naboru: </a:t>
            </a:r>
            <a:r>
              <a:rPr lang="pl-PL" sz="2000" u="sng" dirty="0"/>
              <a:t>FEPM.05.08-IZ.00-003/23</a:t>
            </a:r>
          </a:p>
          <a:p>
            <a:pPr marL="0" lvl="1" indent="0">
              <a:lnSpc>
                <a:spcPct val="100000"/>
              </a:lnSpc>
              <a:buNone/>
            </a:pPr>
            <a:endParaRPr lang="pl-PL" sz="2000" b="1" dirty="0"/>
          </a:p>
          <a:p>
            <a:pPr marL="0" lvl="1" indent="0">
              <a:lnSpc>
                <a:spcPct val="100000"/>
              </a:lnSpc>
              <a:buNone/>
            </a:pPr>
            <a:r>
              <a:rPr lang="pl-PL" sz="2000" b="1" dirty="0"/>
              <a:t>Data ogłoszenia naboru: </a:t>
            </a:r>
            <a:r>
              <a:rPr lang="pl-PL" sz="2000" dirty="0"/>
              <a:t>14.09.2023 r.</a:t>
            </a:r>
          </a:p>
          <a:p>
            <a:pPr marL="0" lvl="1" indent="0">
              <a:lnSpc>
                <a:spcPct val="100000"/>
              </a:lnSpc>
              <a:buNone/>
            </a:pPr>
            <a:endParaRPr lang="pl-PL" sz="2000" dirty="0"/>
          </a:p>
          <a:p>
            <a:pPr marL="0" lvl="1" indent="0">
              <a:lnSpc>
                <a:spcPct val="100000"/>
              </a:lnSpc>
              <a:buNone/>
            </a:pPr>
            <a:r>
              <a:rPr lang="pl-PL" sz="2000" b="1" dirty="0"/>
              <a:t>Nabór wniosków: </a:t>
            </a:r>
            <a:r>
              <a:rPr lang="pl-PL" sz="2000" dirty="0"/>
              <a:t>28.09.2023 r. – 31.10.2023 r.</a:t>
            </a:r>
          </a:p>
          <a:p>
            <a:pPr marL="0" lvl="1" indent="0">
              <a:lnSpc>
                <a:spcPct val="100000"/>
              </a:lnSpc>
              <a:buNone/>
            </a:pPr>
            <a:endParaRPr lang="pl-PL" sz="20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/>
              <a:t>Planowany termin zakończenia postępowania: </a:t>
            </a:r>
            <a:r>
              <a:rPr lang="pl-PL" sz="2000" dirty="0"/>
              <a:t>marzec 2024 r.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/>
          </a:p>
          <a:p>
            <a:pPr marL="0" lvl="1" indent="0">
              <a:lnSpc>
                <a:spcPct val="150000"/>
              </a:lnSpc>
              <a:buNone/>
            </a:pPr>
            <a:r>
              <a:rPr lang="pl-PL" sz="2000" b="1" dirty="0"/>
              <a:t>Okres realizacji projektu: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pl-PL" sz="2000" dirty="0"/>
              <a:t>projekt</a:t>
            </a:r>
            <a:r>
              <a:rPr lang="pl-PL" sz="2000" b="1" dirty="0"/>
              <a:t> </a:t>
            </a:r>
            <a:r>
              <a:rPr lang="pl-PL" sz="2000" dirty="0"/>
              <a:t>może być realizowany od dnia ogłoszenia naboru, przy czym termin realizacji projektu </a:t>
            </a:r>
            <a:r>
              <a:rPr lang="pl-PL" sz="2000" b="1" dirty="0"/>
              <a:t>musi zakładać jego rozpoczęcie do końca III kwartału 2024 r. </a:t>
            </a:r>
            <a:r>
              <a:rPr lang="pl-PL" sz="2000" dirty="0"/>
              <a:t>oraz</a:t>
            </a:r>
            <a:r>
              <a:rPr lang="pl-PL" sz="2000" b="1" dirty="0"/>
              <a:t> zakończenie maksymalnie do września 2029 r.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pl-PL" sz="2000" b="1" dirty="0"/>
          </a:p>
          <a:p>
            <a:pPr marL="0" lvl="1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22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1F625-60C6-4306-BE1F-B2920AA9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(7)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410C8E-0E05-4089-9A80-7E88417CC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9" name="Symbol zastępczy zawartości 8" descr="Zrzut ekranu aplikacja SOWA EFS - okno wzór wniosku o dofinansowanie część 1">
            <a:extLst>
              <a:ext uri="{FF2B5EF4-FFF2-40B4-BE49-F238E27FC236}">
                <a16:creationId xmlns:a16="http://schemas.microsoft.com/office/drawing/2014/main" id="{93E4563D-4C47-4E07-BEA0-E8247555F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763613"/>
            <a:ext cx="9793287" cy="3812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24616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1F625-60C6-4306-BE1F-B2920AA9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(8)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410C8E-0E05-4089-9A80-7E88417CC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8" name="Symbol zastępczy zawartości 7" descr="Zrzut ekranu aplikacja SOWA EFS - okno wzór wniosku o dofinansowanie część 2">
            <a:extLst>
              <a:ext uri="{FF2B5EF4-FFF2-40B4-BE49-F238E27FC236}">
                <a16:creationId xmlns:a16="http://schemas.microsoft.com/office/drawing/2014/main" id="{F304D6E1-E772-4043-9707-FEC33F9C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1763613"/>
            <a:ext cx="9584646" cy="3458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1443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4D8402-B8B9-472A-9DA9-5728DC35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ZAŁĄCZNIKI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14DAB9B-5779-40FD-BDD1-07F1E3255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5525" y="1331565"/>
            <a:ext cx="8639674" cy="504040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D519F4-4BF7-4248-9761-B3E0C099C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386190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1F625-60C6-4306-BE1F-B2920AA9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(8)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410C8E-0E05-4089-9A80-7E88417CC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E1B8BC8-954B-4B81-B822-A3A32CC9EDB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dirty="0"/>
              <a:t>Przed wysłaniem wniosku pojawi się komunikat o Załącznikach z podpisem kwalifikowalnym- należy je dołączyć przed wysłaniem wniosku( - ZAŁ 1. 1 A)</a:t>
            </a:r>
          </a:p>
          <a:p>
            <a:pPr marL="0" indent="0">
              <a:buNone/>
            </a:pPr>
            <a:r>
              <a:rPr lang="pl-PL" dirty="0"/>
              <a:t> W przypadku Partnera brak komunikatu o załącznikach dla Partnera</a:t>
            </a:r>
          </a:p>
          <a:p>
            <a:r>
              <a:rPr lang="pl-PL" dirty="0"/>
              <a:t>Załącznik  1.     OŚWIADCZENIA O KRYTERIACH WYBORU</a:t>
            </a:r>
          </a:p>
          <a:p>
            <a:r>
              <a:rPr lang="pl-PL" dirty="0"/>
              <a:t>Załącznik  1 A - ZAPOZNANIE SIĘ Z REGULA MINEM</a:t>
            </a:r>
            <a:br>
              <a:rPr lang="pl-PL" dirty="0"/>
            </a:br>
            <a:r>
              <a:rPr lang="pl-PL" b="1" dirty="0"/>
              <a:t>8.13 SEKCJA W SOWIE DODAJ ZAŁACZNIKI </a:t>
            </a:r>
            <a:r>
              <a:rPr lang="pl-PL" dirty="0"/>
              <a:t>Dopuszczalne są pliki z rozszerzeniami </a:t>
            </a:r>
            <a:r>
              <a:rPr lang="pl-PL" dirty="0" err="1"/>
              <a:t>doc</a:t>
            </a:r>
            <a:r>
              <a:rPr lang="pl-PL" dirty="0"/>
              <a:t>, xls, </a:t>
            </a:r>
            <a:r>
              <a:rPr lang="pl-PL" dirty="0" err="1"/>
              <a:t>xlsx</a:t>
            </a:r>
            <a:r>
              <a:rPr lang="pl-PL" dirty="0"/>
              <a:t>, pdf, </a:t>
            </a:r>
            <a:r>
              <a:rPr lang="pl-PL" dirty="0" err="1"/>
              <a:t>docx</a:t>
            </a:r>
            <a:r>
              <a:rPr lang="pl-PL" dirty="0"/>
              <a:t>, </a:t>
            </a:r>
            <a:r>
              <a:rPr lang="pl-PL" dirty="0" err="1"/>
              <a:t>png</a:t>
            </a:r>
            <a:r>
              <a:rPr lang="pl-PL" dirty="0"/>
              <a:t>, "</a:t>
            </a:r>
            <a:r>
              <a:rPr lang="pl-PL" dirty="0" err="1"/>
              <a:t>pg</a:t>
            </a:r>
            <a:r>
              <a:rPr lang="pl-PL" dirty="0"/>
              <a:t>, txt, </a:t>
            </a:r>
            <a:r>
              <a:rPr lang="pl-PL" dirty="0" err="1"/>
              <a:t>xml</a:t>
            </a:r>
            <a:r>
              <a:rPr lang="pl-PL" dirty="0"/>
              <a:t>, mp4 oraz archiwa zip i 7z. Dopuszczalne są także pliki podpisane kwalifikowanym podpisem elektronicznym w formatach TSL, </a:t>
            </a:r>
            <a:r>
              <a:rPr lang="pl-PL" dirty="0" err="1"/>
              <a:t>XMLsig</a:t>
            </a:r>
            <a:r>
              <a:rPr lang="pl-PL" dirty="0"/>
              <a:t>, </a:t>
            </a:r>
            <a:r>
              <a:rPr lang="pl-PL" dirty="0" err="1"/>
              <a:t>XAdES</a:t>
            </a:r>
            <a:r>
              <a:rPr lang="pl-PL" dirty="0"/>
              <a:t>, </a:t>
            </a:r>
            <a:r>
              <a:rPr lang="pl-PL" dirty="0" err="1"/>
              <a:t>PadES</a:t>
            </a:r>
            <a:r>
              <a:rPr lang="pl-PL" dirty="0"/>
              <a:t>, </a:t>
            </a:r>
            <a:r>
              <a:rPr lang="pl-PL" dirty="0" err="1"/>
              <a:t>CadES</a:t>
            </a:r>
            <a:r>
              <a:rPr lang="pl-PL" dirty="0"/>
              <a:t>, ASIC, </a:t>
            </a:r>
            <a:r>
              <a:rPr lang="pl-PL" dirty="0" err="1"/>
              <a:t>XMLenc</a:t>
            </a:r>
            <a:r>
              <a:rPr lang="pl-PL" dirty="0"/>
              <a:t>. Maksymalny rozmiar każdego z dołączanych plików, w tym maksymalny rozmiar archiwum, to </a:t>
            </a:r>
            <a:r>
              <a:rPr lang="pl-PL" b="1" dirty="0"/>
              <a:t>5 MB</a:t>
            </a:r>
            <a:r>
              <a:rPr lang="pl-PL" dirty="0"/>
              <a:t>. Maksymalna wielkość wszystkich plików załączonych do wniosku to </a:t>
            </a:r>
            <a:r>
              <a:rPr lang="pl-PL" b="1" dirty="0"/>
              <a:t>35 MB</a:t>
            </a:r>
          </a:p>
        </p:txBody>
      </p:sp>
    </p:spTree>
    <p:extLst>
      <p:ext uri="{BB962C8B-B14F-4D97-AF65-F5344CB8AC3E}">
        <p14:creationId xmlns:p14="http://schemas.microsoft.com/office/powerpoint/2010/main" val="99159851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3FA50-223D-49E1-8D61-32122096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(9)</a:t>
            </a:r>
          </a:p>
        </p:txBody>
      </p:sp>
      <p:pic>
        <p:nvPicPr>
          <p:cNvPr id="6" name="Symbol zastępczy zawartości 5" descr="Zrzut ekranu aplikacja SOWA EFS - okno prześlij wniosek do instytucji">
            <a:extLst>
              <a:ext uri="{FF2B5EF4-FFF2-40B4-BE49-F238E27FC236}">
                <a16:creationId xmlns:a16="http://schemas.microsoft.com/office/drawing/2014/main" id="{9D92FF39-CD60-4384-90BD-4BA61528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913380"/>
            <a:ext cx="10081120" cy="6071235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2B4819-5062-435D-8587-5F68F56E1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393138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995861"/>
            <a:ext cx="7559675" cy="1080120"/>
          </a:xfrm>
        </p:spPr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065DC1-AB60-4A8A-B5E1-08E1316B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6696645" cy="648431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Sposób składania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74FF04-D197-4A8C-89CD-DDF97624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59" y="1187549"/>
            <a:ext cx="8928893" cy="58322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3600"/>
              </a:spcAft>
              <a:buNone/>
            </a:pPr>
            <a:r>
              <a:rPr lang="pl-PL" sz="2000" b="1" dirty="0"/>
              <a:t>Forma elektroniczna:</a:t>
            </a:r>
            <a:r>
              <a:rPr lang="pl-PL" sz="2000" dirty="0"/>
              <a:t> składanie wniosku oraz wymaganych załączników do wniosku odbywa się </a:t>
            </a:r>
            <a:r>
              <a:rPr lang="pl-PL" sz="2000" b="1" dirty="0"/>
              <a:t>wyłącznie</a:t>
            </a:r>
            <a:r>
              <a:rPr lang="pl-PL" sz="2000" dirty="0"/>
              <a:t> za pośrednictwem aplikacji SOWA EFS (</a:t>
            </a:r>
            <a:r>
              <a:rPr lang="pl-PL" sz="2000" u="sng" dirty="0">
                <a:hlinkClick r:id="rId2"/>
              </a:rPr>
              <a:t>https://sowa2021.efs.gov.pl</a:t>
            </a:r>
            <a:r>
              <a:rPr lang="pl-PL" sz="2000" dirty="0"/>
              <a:t>)</a:t>
            </a:r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000" b="1" dirty="0"/>
              <a:t>Wniosek złożony poza SOWA EFS: </a:t>
            </a:r>
            <a:r>
              <a:rPr lang="pl-PL" sz="2000" dirty="0"/>
              <a:t>brak rozpatrzenia</a:t>
            </a:r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000" b="1" dirty="0"/>
              <a:t>Formularz wniosku: </a:t>
            </a:r>
            <a:r>
              <a:rPr lang="pl-PL" sz="2000" dirty="0"/>
              <a:t>nie podpisuje się</a:t>
            </a:r>
            <a:endParaRPr lang="pl-PL" sz="2000" b="1" dirty="0"/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000" b="1" dirty="0"/>
              <a:t>Wymagane załączniki: </a:t>
            </a:r>
            <a:r>
              <a:rPr lang="pl-PL" sz="2000" dirty="0"/>
              <a:t>muszą być podpisane podpisem kwalifikowanym    </a:t>
            </a:r>
            <a:r>
              <a:rPr lang="pl-PL" sz="2000" b="1" dirty="0"/>
              <a:t>(Nie Profilem Zaufanym)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pl-PL" sz="2000" dirty="0"/>
              <a:t>(szczegółowy opis w </a:t>
            </a:r>
            <a:r>
              <a:rPr lang="pl-PL" sz="2000" b="1" dirty="0"/>
              <a:t>pkt. 1.8 Regulaminu wyboru projektów</a:t>
            </a:r>
            <a:r>
              <a:rPr lang="pl-PL" sz="20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271178-75F2-4AFA-89DA-FFD7D2AC7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97450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 fontScale="90000"/>
          </a:bodyPr>
          <a:lstStyle/>
          <a:p>
            <a:r>
              <a:rPr lang="pl-PL" dirty="0"/>
              <a:t>Wniosek o dofinansowanie –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8" name="Symbol zastępczy zawartości 7" descr="Tabela przedstawia wycinek z sekcji Dodatkowe informacje z formularza wniosku, który stanowi załącznik numer 31 do Regulaminu wyboru projektów. &#10;1 wiersz, Nazwa sekcji Dodatkowe informacje 2 wiersz, Kwalifikowalność wnioskodawcy/partnerów - zasada niedyskryminacji, uwaga Opisz kwestię zgodności z przepisami antydyskryminacyjnymi poprzez zadeklarowanie przestrzegania przepisów antydyskryminacyjnych, o których mowa w art. 9 ust. 3 rozporządzenia ogólnego. 3 wiersz, Typ projektu, uwaga Uzupełnij pole korzystając z listy rozwijalnej. Wybierz typ/typy projektów w ramach których realizujesz projekt. 4 wiersz, Zasada równości szans i niedyskryminacji, w tym dostępności dla osób z niepełnosprawnościami, uwaga Opisz w jaki sposób realizacja projektu będzie miała pozytywny wpływ na zasadę równości szans i niedyskryminacji, w tym dostępności dla osób z niepełnosprawnościami. 5 wiersz, Zasada równości kobiet i mężczyzn, uwaga Opisz, w jaki sposób w projekcie będą wyrównywane szanse tej z płci, która na podstawie analizy grupy docelowej jest w gorszym położeniu (o ile takie nierówności zostały zdiagnozowane w projekcie). 6 wiersz, Zasada zrównoważonego rozwoju, w tym zasada DNSH, uwaga Opisz, w jaki sposób działania realizowane w ramach projektu będą wpisywały się w zasadę zrównoważonego rozwoju oraz zasadę DNSH. 7 wiersz, Komplementarność projektu, uwaga Opisz związek projektu z innymi projektami/ przedsięwzięciami zgodnie z treścią kryterium „Komplementarność projektu”. 8 wiersz, Trwałość rezultatów projektu, uwaga Opisz, w jaki sposób zachowasz trwałość rezultatów projektu, z uwzględnieniem ich wpływu na obszar interwencji. 9 wiersz, Trwałość projektu, uwaga Jeśli planujesz wydatki w ramach cross-financingu, opisz jak zachowasz trwałość projektu. 10 wiersz, Lokalizacja na obszarze zabudowy wielorodzinnej, uwaga Wskaż numer uchwały zatwierdzającej MPZP, w którym wyznaczone zostały tereny zabudowy wielorodzinnej z dopuszczeniem usług wraz z precyzyjnym odwołaniem do paragrafu/załącznika. 11 wiersz, Zintegrowane Porozumienia Terytorialne, uwaga Wskaż czy zakres projektu został ujęty w ramach Zintegrowanego Porozumienia Terytorialnego dla właściwego obszaru funkcjonalnego.">
            <a:extLst>
              <a:ext uri="{FF2B5EF4-FFF2-40B4-BE49-F238E27FC236}">
                <a16:creationId xmlns:a16="http://schemas.microsoft.com/office/drawing/2014/main" id="{716A02CA-EBF0-49F2-BA84-8B698B53C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02" y="1043534"/>
            <a:ext cx="5199986" cy="5976304"/>
          </a:xfrm>
        </p:spPr>
      </p:pic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 fontScale="90000"/>
          </a:bodyPr>
          <a:lstStyle/>
          <a:p>
            <a:r>
              <a:rPr lang="pl-PL" dirty="0"/>
              <a:t>Wniosek o dofinansowanie – Dodatkowe informacje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13" name="Symbol zastępczy zawartości 12" descr="Tabela przedstawia kontynuacje wycinka z sekcji Dodatkowe informacje z formularza wniosku, który stanowi załącznik numer 31 do Regulaminu wyboru projektów. &#10;1 wiersz, Osoba/y uprawniona/e do reprezentowania Wnioskodawcy, uwaga Wskaż imię, nazwisko i stanowisko osoby uprawnionej do reprezentowania Wnioskodawcy zgodnie z wpisem do rejestru albo ewidencji właściwych dla formy organizacyjnej/pełnomocnictwem lub upoważnieniem.&#10;2 wiersz, Adres Elektronicznej Skrzynki Podawczej ePUAP, uwaga Wpisz adres Elektronicznej Skrzynki Podawczej ePUAP&#10;">
            <a:extLst>
              <a:ext uri="{FF2B5EF4-FFF2-40B4-BE49-F238E27FC236}">
                <a16:creationId xmlns:a16="http://schemas.microsoft.com/office/drawing/2014/main" id="{825C6970-1A2F-4D32-B095-13535327F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6" y="1835621"/>
            <a:ext cx="9793287" cy="2263632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6258DD7-7503-46BE-B36B-EE0310BA9ECB}"/>
              </a:ext>
            </a:extLst>
          </p:cNvPr>
          <p:cNvSpPr/>
          <p:nvPr/>
        </p:nvSpPr>
        <p:spPr>
          <a:xfrm>
            <a:off x="449362" y="4787949"/>
            <a:ext cx="97211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Ważne!!!</a:t>
            </a:r>
          </a:p>
          <a:p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Nazwa Wnioskodawcy i realizatora (partnera)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musi być zgodna z wpisem do rejestru albo ewidencją właściwą dla formy organizacyjnej.</a:t>
            </a:r>
          </a:p>
        </p:txBody>
      </p:sp>
    </p:spTree>
    <p:extLst>
      <p:ext uri="{BB962C8B-B14F-4D97-AF65-F5344CB8AC3E}">
        <p14:creationId xmlns:p14="http://schemas.microsoft.com/office/powerpoint/2010/main" val="422890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65B0C-B355-44FE-B2EF-49F2BD51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Wniosek o dofinansowanie - Załączniki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78ABB8-A8B4-4F0F-9EC3-B2CC8BBF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/>
              <a:t>Załączniki: </a:t>
            </a:r>
            <a:r>
              <a:rPr lang="pl-PL" sz="1800" dirty="0"/>
              <a:t>muszą być podpisane podpisem kwalifikowanym </a:t>
            </a:r>
            <a:r>
              <a:rPr lang="pl-PL" sz="1800" b="1" dirty="0"/>
              <a:t>przez osoby upoważnione do reprezentowania Wnioskodawcy/Partnera (Realizatora)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800" dirty="0"/>
              <a:t>Wzory załączników po pobraniu z </a:t>
            </a:r>
            <a:r>
              <a:rPr lang="pl-PL" sz="1800" b="1" dirty="0"/>
              <a:t>Regulaminu wyboru projektów (Załącznik nr 30a-30d)                  </a:t>
            </a:r>
            <a:r>
              <a:rPr lang="pl-PL" sz="1800" dirty="0"/>
              <a:t>i  podpisaniu podłącz do wniosku w aplikacji SOWA EFS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DFF07D-63DE-4B71-BC23-E7169672C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7" name="Obraz 6" descr="Tabela przedstawia wycinek z sekcji Załączniki z formularza wniosku, który stanowi załącznik numer 31 do Regulaminu wyboru projektów.&#10;1 wiersz, tytuł sekcji załączniki, 2 wiersz, kolumna 1 Nazwa załącznika: Oświadczenia Wnioskodawcy dotyczące kryteriów wyboru projektów.&#10;2 wiersz, kolumna 2 Załącznik będzie wymagany we wniosku&#10;3 wiersz, kolumna 1 Nazwa załącznika: Oświadczenia Partnera dotyczące kryteriów wyboru projektów. 3 wiersz, kolumna 2 puste pole&#10;4 wiersz, kolumna 1 Nazwa załącznika: Oświadczenie Wnioskodawcy dotyczące zapoznania się z Regulaminem wyboru projektów.&#10;4 wiersz, kolumna 2 Załącznik będzie wymagany we wniosku&#10;5 wiersz, kolumna 1 Nazwa załącznika: Oświadczenie Partnera dotyczące zapoznania się z Regulaminem wyboru projektów. 5 wiersz, kolumna 2 puste pole&#10;">
            <a:extLst>
              <a:ext uri="{FF2B5EF4-FFF2-40B4-BE49-F238E27FC236}">
                <a16:creationId xmlns:a16="http://schemas.microsoft.com/office/drawing/2014/main" id="{50656BAB-BA89-4638-8AD3-E0387423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5" y="2267669"/>
            <a:ext cx="7842270" cy="31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671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E5309E-7EC5-4E7A-823C-C3C3ACC9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Zasady komunikacji pomiędzy ION a wnioskodawcą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2110F7-788A-4940-B193-69039F277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b="1" dirty="0"/>
              <a:t>Korespondencja: </a:t>
            </a:r>
            <a:r>
              <a:rPr lang="pl-PL" sz="2300" dirty="0"/>
              <a:t>na etapie naboru oraz oceny wniosków odbywa się </a:t>
            </a:r>
            <a:r>
              <a:rPr lang="pl-PL" sz="2300" spc="180" dirty="0"/>
              <a:t>wyłącznie</a:t>
            </a:r>
            <a:r>
              <a:rPr lang="pl-PL" sz="2300" dirty="0"/>
              <a:t> drogą elektroniczną za pośrednictwem aplikacji SOWA EFS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b="1" dirty="0"/>
              <a:t>Uzupełnienie lub poprawa wniosku: </a:t>
            </a:r>
            <a:r>
              <a:rPr lang="pl-PL" sz="2300" dirty="0"/>
              <a:t>tylko na wezwanie ION</a:t>
            </a:r>
            <a:endParaRPr lang="pl-PL" sz="2300" b="1" dirty="0"/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b="1" dirty="0"/>
              <a:t>Wybór projektu do dofinansowania lub negatywna ocena:</a:t>
            </a:r>
            <a:r>
              <a:rPr lang="pl-PL" sz="2300" dirty="0"/>
              <a:t> przekazanie informacji w formie pisemnej lub elektronicznej</a:t>
            </a:r>
            <a:endParaRPr lang="pl-PL" sz="2300" b="1" dirty="0"/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b="1" dirty="0"/>
              <a:t>Pytania dotyczące naboru </a:t>
            </a:r>
            <a:r>
              <a:rPr lang="pl-PL" sz="2300" dirty="0"/>
              <a:t>(do dnia zakończenia naboru)</a:t>
            </a:r>
            <a:r>
              <a:rPr lang="pl-PL" sz="2300" b="1" dirty="0"/>
              <a:t>:</a:t>
            </a:r>
            <a:r>
              <a:rPr lang="pl-PL" sz="2300" dirty="0"/>
              <a:t> </a:t>
            </a:r>
            <a:r>
              <a:rPr lang="pl-PL" sz="2300" u="sng" dirty="0">
                <a:hlinkClick r:id="rId2"/>
              </a:rPr>
              <a:t>edukacja.efs@pomorskie.eu </a:t>
            </a:r>
            <a:endParaRPr lang="pl-PL" sz="2300" u="sng" dirty="0"/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dirty="0"/>
              <a:t>(szczegółowy opis w </a:t>
            </a:r>
            <a:r>
              <a:rPr lang="pl-PL" sz="2300" b="1" dirty="0"/>
              <a:t>pkt. 1.9 Regulaminu wyboru projektów</a:t>
            </a:r>
            <a:r>
              <a:rPr lang="pl-PL" sz="2300" dirty="0"/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9DA5BF-B63E-4D14-9D77-A1059A640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69851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CB71D-6899-4031-A677-E371D104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Ogólne zasady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F00B0A-C4AA-4864-ABD4-5D821E69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899517"/>
            <a:ext cx="9000903" cy="6300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100" dirty="0"/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dirty="0"/>
              <a:t>Ocena odbywa się w ramach </a:t>
            </a:r>
            <a:r>
              <a:rPr lang="pl-PL" sz="2100" b="1" dirty="0"/>
              <a:t>etapów:</a:t>
            </a:r>
            <a:endParaRPr lang="pl-PL" sz="2100" dirty="0"/>
          </a:p>
          <a:p>
            <a:pPr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oceny formalnej;</a:t>
            </a:r>
          </a:p>
          <a:p>
            <a:pPr lvl="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oceny merytorycznej;</a:t>
            </a:r>
          </a:p>
          <a:p>
            <a:pPr lvl="0">
              <a:lnSpc>
                <a:spcPct val="120000"/>
              </a:lnSpc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negocjacji.</a:t>
            </a:r>
          </a:p>
          <a:p>
            <a:pPr marL="0" lv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100" b="1" dirty="0"/>
              <a:t>Po każdym etapie oceny: </a:t>
            </a:r>
            <a:r>
              <a:rPr lang="pl-PL" sz="2100" dirty="0"/>
              <a:t>przekazanie informacji o wyniku oceny - negatywny wynik zawiera pouczenie o możliwości wniesienia protestu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100" dirty="0"/>
              <a:t>(szczegółowy opis w </a:t>
            </a:r>
            <a:r>
              <a:rPr lang="pl-PL" sz="2100" b="1" dirty="0"/>
              <a:t>pkt. 5.1 Regulaminu wyboru projektów</a:t>
            </a:r>
            <a:r>
              <a:rPr lang="pl-PL" sz="21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80C3FD-B85B-4AA5-A240-4C32D8135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333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CE438-EB6B-4DD8-8A30-850E7B27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 ceny formalnej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8C5-78EC-461F-AAED-F839E35E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8288" indent="-182563">
              <a:lnSpc>
                <a:spcPct val="130000"/>
              </a:lnSpc>
              <a:spcAft>
                <a:spcPts val="1800"/>
              </a:spcAft>
              <a:buNone/>
            </a:pPr>
            <a:r>
              <a:rPr lang="pl-PL" sz="2100" dirty="0"/>
              <a:t>Ocena formalna:</a:t>
            </a:r>
          </a:p>
          <a:p>
            <a:pPr>
              <a:lnSpc>
                <a:spcPct val="13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zerojedynkowe </a:t>
            </a:r>
            <a:r>
              <a:rPr lang="pl-PL" sz="2100" dirty="0"/>
              <a:t>– obligatoryjne,</a:t>
            </a:r>
          </a:p>
          <a:p>
            <a:pPr>
              <a:lnSpc>
                <a:spcPct val="133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kryterium specyficzne </a:t>
            </a:r>
            <a:r>
              <a:rPr lang="pl-PL" sz="2100" dirty="0"/>
              <a:t>– podlega uzupełnieniu/poprawie.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2100" b="1" dirty="0"/>
              <a:t>Uzupełnienie/poprawa wniosku w zakresie kryterium specyficznego: 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dirty="0"/>
              <a:t>wyłącznie na wezwanie ION w SOWA EFS</a:t>
            </a:r>
            <a:endParaRPr lang="pl-PL" sz="2100" b="1" dirty="0"/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Pozytywna ocena formalna: </a:t>
            </a:r>
            <a:r>
              <a:rPr lang="pl-PL" sz="2100" dirty="0"/>
              <a:t>spełnienie wszystkich kryteriów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Negatywna ocena formalna: </a:t>
            </a:r>
            <a:r>
              <a:rPr lang="pl-PL" sz="2100" dirty="0"/>
              <a:t>niespełnienie któregokolwiek kryterium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100" dirty="0"/>
              <a:t>(szczegółowy opis w </a:t>
            </a:r>
            <a:r>
              <a:rPr lang="pl-PL" sz="2100" b="1" dirty="0"/>
              <a:t>pkt. 5.2 Regulaminu wyboru projektów</a:t>
            </a:r>
            <a:r>
              <a:rPr lang="pl-PL" sz="2100" dirty="0"/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3B9846-E240-47BD-843A-BEC453A4B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07178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7807</TotalTime>
  <Words>1100</Words>
  <Application>Microsoft Office PowerPoint</Application>
  <PresentationFormat>Niestandardowy</PresentationFormat>
  <Paragraphs>132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Open Sans</vt:lpstr>
      <vt:lpstr>Wingdings</vt:lpstr>
      <vt:lpstr>Motyw pakietu Office</vt:lpstr>
      <vt:lpstr>System wyboru projektów</vt:lpstr>
      <vt:lpstr>Działanie 5.8. Edukacja ogólna i zawodowa(włączająca)</vt:lpstr>
      <vt:lpstr>Sposób składania wniosków</vt:lpstr>
      <vt:lpstr>Wniosek o dofinansowanie – Dodatkowe informacje (1 z 2)</vt:lpstr>
      <vt:lpstr>Wniosek o dofinansowanie – Dodatkowe informacje (2 z 2)</vt:lpstr>
      <vt:lpstr>Wniosek o dofinansowanie - Załączniki</vt:lpstr>
      <vt:lpstr>Zasady komunikacji pomiędzy ION a wnioskodawcą</vt:lpstr>
      <vt:lpstr>Ogólne zasady Oceny</vt:lpstr>
      <vt:lpstr>Etap ceny formalnej</vt:lpstr>
      <vt:lpstr>Etap oceny merytorycznej (1 z 2)</vt:lpstr>
      <vt:lpstr>Etap oceny merytorycznej (2 z 2)</vt:lpstr>
      <vt:lpstr>Etap negocjacji</vt:lpstr>
      <vt:lpstr>Zatwierdzanie wyników oceny</vt:lpstr>
      <vt:lpstr>System Obsługi Wniosków Aplikacyjnych (1) https://sowa2021.efs.gov.pl</vt:lpstr>
      <vt:lpstr>System Obsługi Wniosków Aplikacyjnych (2)</vt:lpstr>
      <vt:lpstr>Wypełnianie wniosku – Instrukcje(3)</vt:lpstr>
      <vt:lpstr>Bank pomysłów(4)</vt:lpstr>
      <vt:lpstr>Wsparcie techniczne(5)</vt:lpstr>
      <vt:lpstr>System Obsługi Wniosków Aplikacyjnych (6)</vt:lpstr>
      <vt:lpstr>System Obsługi Wniosków Aplikacyjnych (7)</vt:lpstr>
      <vt:lpstr>System Obsługi Wniosków Aplikacyjnych (8)</vt:lpstr>
      <vt:lpstr>ZAŁĄCZNIKI</vt:lpstr>
      <vt:lpstr>System Obsługi Wniosków Aplikacyjnych (8)</vt:lpstr>
      <vt:lpstr>System Obsługi Wniosków Aplikacyjnych (9)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Spanily Marta</cp:lastModifiedBy>
  <cp:revision>261</cp:revision>
  <cp:lastPrinted>2023-09-05T08:24:38Z</cp:lastPrinted>
  <dcterms:created xsi:type="dcterms:W3CDTF">2022-06-22T09:40:44Z</dcterms:created>
  <dcterms:modified xsi:type="dcterms:W3CDTF">2023-10-03T08:59:16Z</dcterms:modified>
</cp:coreProperties>
</file>