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38" r:id="rId3"/>
    <p:sldId id="319" r:id="rId4"/>
    <p:sldId id="335" r:id="rId5"/>
    <p:sldId id="339" r:id="rId6"/>
    <p:sldId id="329" r:id="rId7"/>
    <p:sldId id="342" r:id="rId8"/>
    <p:sldId id="333" r:id="rId9"/>
    <p:sldId id="330" r:id="rId10"/>
    <p:sldId id="331" r:id="rId11"/>
    <p:sldId id="337" r:id="rId12"/>
    <p:sldId id="332" r:id="rId13"/>
    <p:sldId id="334" r:id="rId14"/>
    <p:sldId id="327" r:id="rId15"/>
    <p:sldId id="310" r:id="rId16"/>
    <p:sldId id="311" r:id="rId17"/>
    <p:sldId id="325" r:id="rId18"/>
    <p:sldId id="340" r:id="rId19"/>
    <p:sldId id="260" r:id="rId20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3D349AE7-0566-4E1A-9979-84CDEBAA0DFD}">
          <p14:sldIdLst>
            <p14:sldId id="256"/>
            <p14:sldId id="338"/>
            <p14:sldId id="319"/>
            <p14:sldId id="335"/>
            <p14:sldId id="339"/>
            <p14:sldId id="329"/>
            <p14:sldId id="342"/>
            <p14:sldId id="333"/>
            <p14:sldId id="330"/>
            <p14:sldId id="331"/>
            <p14:sldId id="337"/>
            <p14:sldId id="332"/>
            <p14:sldId id="334"/>
            <p14:sldId id="327"/>
            <p14:sldId id="310"/>
            <p14:sldId id="311"/>
            <p14:sldId id="325"/>
            <p14:sldId id="340"/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  <p:cmAuthor id="2" name="Anna Bizub-Jechna" initials="ABJ" lastIdx="0" clrIdx="1">
    <p:extLst>
      <p:ext uri="{19B8F6BF-5375-455C-9EA6-DF929625EA0E}">
        <p15:presenceInfo xmlns:p15="http://schemas.microsoft.com/office/powerpoint/2012/main" userId="Anna Bizub-Jech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06" autoAdjust="0"/>
    <p:restoredTop sz="94700" autoAdjust="0"/>
  </p:normalViewPr>
  <p:slideViewPr>
    <p:cSldViewPr showGuides="1">
      <p:cViewPr varScale="1">
        <p:scale>
          <a:sx n="85" d="100"/>
          <a:sy n="85" d="100"/>
        </p:scale>
        <p:origin x="1416" y="90"/>
      </p:cViewPr>
      <p:guideLst>
        <p:guide orient="horz" pos="2381"/>
        <p:guide pos="3368"/>
      </p:guideLst>
    </p:cSldViewPr>
  </p:slideViewPr>
  <p:outlineViewPr>
    <p:cViewPr>
      <p:scale>
        <a:sx n="33" d="100"/>
        <a:sy n="33" d="100"/>
      </p:scale>
      <p:origin x="0" y="-347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229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21A9A485-EBF5-42AD-98E3-755A110E66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5665704-A950-48AE-90A2-31D78F6CBAF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433E338-55F1-4BE8-8E45-F49356974B9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250A9-4093-4B0E-9C97-0AAFA07775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6370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02.10.2023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7587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5547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43337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04691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88054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30278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48087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02786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17495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40676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9250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0302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0113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8416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6132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5929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085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8768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0590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613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02.10.2023</a:t>
            </a:fld>
            <a:endParaRPr lang="pl-PL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pic>
        <p:nvPicPr>
          <p:cNvPr id="12" name="Obraz 11" descr="Logo rocznicowe: 25 lat Samorządu Województwa Pomorskiego.">
            <a:extLst>
              <a:ext uri="{FF2B5EF4-FFF2-40B4-BE49-F238E27FC236}">
                <a16:creationId xmlns:a16="http://schemas.microsoft.com/office/drawing/2014/main" id="{EA3EF631-4EC4-4DF9-9F29-F25B4C6AE2E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094" y="460525"/>
            <a:ext cx="2406403" cy="117102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3FDB76B9-FC6C-44C1-A4FF-DBB958B8D7F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0A228201-59AA-470F-B779-D4FECA3DF137}"/>
              </a:ext>
            </a:extLst>
          </p:cNvPr>
          <p:cNvSpPr/>
          <p:nvPr userDrawn="1"/>
        </p:nvSpPr>
        <p:spPr>
          <a:xfrm>
            <a:off x="1025525" y="1983572"/>
            <a:ext cx="8640763" cy="4321274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C7D00171-EF30-4814-B375-246769FD4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 descr="Fundusze Europejskie">
            <a:extLst>
              <a:ext uri="{FF2B5EF4-FFF2-40B4-BE49-F238E27FC236}">
                <a16:creationId xmlns:a16="http://schemas.microsoft.com/office/drawing/2014/main" id="{2ABF63AC-8150-4C02-BE62-EBE0A03986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629EBDD-5340-4285-A47D-77B29466EF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85848" y="3411613"/>
            <a:ext cx="7920115" cy="1087764"/>
          </a:xfrm>
        </p:spPr>
        <p:txBody>
          <a:bodyPr anchor="t" anchorCtr="0">
            <a:normAutofit/>
          </a:bodyPr>
          <a:lstStyle>
            <a:lvl1pPr algn="ctr">
              <a:lnSpc>
                <a:spcPts val="4000"/>
              </a:lnSpc>
              <a:defRPr sz="3200"/>
            </a:lvl1pPr>
          </a:lstStyle>
          <a:p>
            <a:br>
              <a:rPr lang="pl-PL" dirty="0"/>
            </a:br>
            <a:endParaRPr lang="en-US" dirty="0"/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E2649279-68AC-4F54-A880-75A79D7385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1C169691-7357-4DDF-8437-CEB5E8C7275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69B9B22B-67E4-4504-8A58-6D72DCD7A2A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0BC155C9-2974-4950-B840-0E7ABDF714B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C1C9A51C-3E9A-43B3-865C-E0B79CE15EF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AE3D26F0-CB23-476D-84AC-833FF583534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02C74DC5-C335-4B67-9BCD-34D60F57C6C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0F174CC1-CE15-4868-A9EE-2844EB32D55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580C7992-BAEE-4176-9AF5-42DA24B7599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BA86516E-B5E1-4DB3-981D-6523926A2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709B0195-39FE-4DB2-9F58-C6258A41F18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06B4110B-C953-4485-B94D-302AD469CBD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28" name="Obraz 27" descr="Ciąg 4 logotypów: Fundusze Europejskie dla Pomorza, Rzeczpospolita Polska, Dofinansowane przez Unię Europejską, Urząd Marszałkowski Województwa Pomorskiego ">
            <a:extLst>
              <a:ext uri="{FF2B5EF4-FFF2-40B4-BE49-F238E27FC236}">
                <a16:creationId xmlns:a16="http://schemas.microsoft.com/office/drawing/2014/main" id="{7E3F8DBC-0D86-4A87-B80E-1209AC8C45A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sia 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5" y="1983572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Tekst: Fundusze Europejsk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24" name="Obraz 23" descr="Ciąg 4 logotypów: Fundusze Europejskie dla Pomorza, Rzeczpospolita Polska, Dofinansowane przez Unię Europejską, Urząd Marszałkowski Województwa Pomorskiego">
            <a:extLst>
              <a:ext uri="{FF2B5EF4-FFF2-40B4-BE49-F238E27FC236}">
                <a16:creationId xmlns:a16="http://schemas.microsoft.com/office/drawing/2014/main" id="{435F0698-B762-4CA8-B4E7-F5A60425786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444" y="539750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02.10.2023</a:t>
            </a:fld>
            <a:endParaRPr lang="pl-PL" dirty="0"/>
          </a:p>
        </p:txBody>
      </p:sp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0CF3E933-1DA6-403F-9323-5B318B9943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825749" y="4500563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sia tytuł i merytory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715" y="359838"/>
            <a:ext cx="8640381" cy="68369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362" y="1403573"/>
            <a:ext cx="9793088" cy="5256266"/>
          </a:xfrm>
        </p:spPr>
        <p:txBody>
          <a:bodyPr>
            <a:normAutofit/>
          </a:bodyPr>
          <a:lstStyle>
            <a:lvl1pPr marL="251986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957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Ø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9929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ü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ia tytuł i dwa elementy z podpis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819" y="345258"/>
            <a:ext cx="8640381" cy="108000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0762" y="1778358"/>
            <a:ext cx="4140000" cy="4320178"/>
          </a:xfrm>
        </p:spPr>
        <p:txBody>
          <a:bodyPr>
            <a:normAutofit/>
          </a:bodyPr>
          <a:lstStyle>
            <a:lvl1pPr marL="251986" indent="-251986"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957" indent="-251986"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74CE953C-0D1D-449C-A99B-D805C859EC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0762" y="6534368"/>
            <a:ext cx="3671887" cy="575469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pl-P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200" y="1778358"/>
            <a:ext cx="4140000" cy="4320178"/>
          </a:xfrm>
        </p:spPr>
        <p:txBody>
          <a:bodyPr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buFont typeface="Arial" panose="020B0604020202020204" pitchFamily="34" charset="0"/>
              <a:buChar char="•"/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buFont typeface="Wingdings" panose="05000000000000000000" pitchFamily="2" charset="2"/>
              <a:buChar char="Ø"/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2pPr>
            <a:lvl3pPr indent="-251986" algn="l" defTabSz="1007943" rtl="0" eaLnBrk="1" latinLnBrk="0" hangingPunct="1">
              <a:lnSpc>
                <a:spcPts val="2400"/>
              </a:lnSpc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9" name="Symbol zastępczy tekstu 8">
            <a:extLst>
              <a:ext uri="{FF2B5EF4-FFF2-40B4-BE49-F238E27FC236}">
                <a16:creationId xmlns:a16="http://schemas.microsoft.com/office/drawing/2014/main" id="{4657F920-DA82-443B-99CE-F255DB7F0F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10002" y="6570087"/>
            <a:ext cx="2590800" cy="5397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ia tytuł i dwa elementy do porówna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819" y="345258"/>
            <a:ext cx="8640381" cy="108000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0762" y="1778358"/>
            <a:ext cx="4140000" cy="4320178"/>
          </a:xfrm>
        </p:spPr>
        <p:txBody>
          <a:bodyPr>
            <a:normAutofit/>
          </a:bodyPr>
          <a:lstStyle>
            <a:lvl1pPr marL="251986" indent="-251986"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957" indent="-251986"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200" y="1778358"/>
            <a:ext cx="4140000" cy="4320178"/>
          </a:xfrm>
        </p:spPr>
        <p:txBody>
          <a:bodyPr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buFont typeface="Arial" panose="020B0604020202020204" pitchFamily="34" charset="0"/>
              <a:buChar char="•"/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buFont typeface="Wingdings" panose="05000000000000000000" pitchFamily="2" charset="2"/>
              <a:buChar char="Ø"/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2pPr>
            <a:lvl3pPr indent="-251986" algn="l" defTabSz="1007943" rtl="0" eaLnBrk="1" latinLnBrk="0" hangingPunct="1">
              <a:lnSpc>
                <a:spcPts val="2400"/>
              </a:lnSpc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4018904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7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41" r:id="rId7"/>
    <p:sldLayoutId id="2147483726" r:id="rId8"/>
    <p:sldLayoutId id="2147483740" r:id="rId9"/>
    <p:sldLayoutId id="2147483723" r:id="rId10"/>
    <p:sldLayoutId id="2147483728" r:id="rId11"/>
  </p:sldLayoutIdLst>
  <p:transition spd="slow">
    <p:push dir="u"/>
  </p:transition>
  <p:hf hdr="0" ftr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51986" indent="-251986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13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4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9929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5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93">
          <p15:clr>
            <a:srgbClr val="F26B43"/>
          </p15:clr>
        </p15:guide>
        <p15:guide id="2" pos="419">
          <p15:clr>
            <a:srgbClr val="F26B43"/>
          </p15:clr>
        </p15:guide>
        <p15:guide id="3" pos="646">
          <p15:clr>
            <a:srgbClr val="F26B43"/>
          </p15:clr>
        </p15:guide>
        <p15:guide id="4" pos="873">
          <p15:clr>
            <a:srgbClr val="F26B43"/>
          </p15:clr>
        </p15:guide>
        <p15:guide id="5" pos="1100">
          <p15:clr>
            <a:srgbClr val="F26B43"/>
          </p15:clr>
        </p15:guide>
        <p15:guide id="6" pos="1327">
          <p15:clr>
            <a:srgbClr val="F26B43"/>
          </p15:clr>
        </p15:guide>
        <p15:guide id="7" pos="1553">
          <p15:clr>
            <a:srgbClr val="F26B43"/>
          </p15:clr>
        </p15:guide>
        <p15:guide id="8" pos="1780">
          <p15:clr>
            <a:srgbClr val="F26B43"/>
          </p15:clr>
        </p15:guide>
        <p15:guide id="9" pos="2007">
          <p15:clr>
            <a:srgbClr val="F26B43"/>
          </p15:clr>
        </p15:guide>
        <p15:guide id="10" pos="2234">
          <p15:clr>
            <a:srgbClr val="F26B43"/>
          </p15:clr>
        </p15:guide>
        <p15:guide id="11" pos="2460">
          <p15:clr>
            <a:srgbClr val="F26B43"/>
          </p15:clr>
        </p15:guide>
        <p15:guide id="12" pos="2687">
          <p15:clr>
            <a:srgbClr val="F26B43"/>
          </p15:clr>
        </p15:guide>
        <p15:guide id="13" pos="2914">
          <p15:clr>
            <a:srgbClr val="F26B43"/>
          </p15:clr>
        </p15:guide>
        <p15:guide id="14" pos="3141">
          <p15:clr>
            <a:srgbClr val="F26B43"/>
          </p15:clr>
        </p15:guide>
        <p15:guide id="15" pos="3368">
          <p15:clr>
            <a:srgbClr val="F26B43"/>
          </p15:clr>
        </p15:guide>
        <p15:guide id="16" pos="3594">
          <p15:clr>
            <a:srgbClr val="F26B43"/>
          </p15:clr>
        </p15:guide>
        <p15:guide id="17" pos="3821">
          <p15:clr>
            <a:srgbClr val="F26B43"/>
          </p15:clr>
        </p15:guide>
        <p15:guide id="18" pos="4048">
          <p15:clr>
            <a:srgbClr val="F26B43"/>
          </p15:clr>
        </p15:guide>
        <p15:guide id="19" pos="4275">
          <p15:clr>
            <a:srgbClr val="F26B43"/>
          </p15:clr>
        </p15:guide>
        <p15:guide id="20" pos="4501">
          <p15:clr>
            <a:srgbClr val="F26B43"/>
          </p15:clr>
        </p15:guide>
        <p15:guide id="21" pos="4728">
          <p15:clr>
            <a:srgbClr val="F26B43"/>
          </p15:clr>
        </p15:guide>
        <p15:guide id="22" pos="4955">
          <p15:clr>
            <a:srgbClr val="F26B43"/>
          </p15:clr>
        </p15:guide>
        <p15:guide id="23" pos="5182">
          <p15:clr>
            <a:srgbClr val="F26B43"/>
          </p15:clr>
        </p15:guide>
        <p15:guide id="24" pos="5408">
          <p15:clr>
            <a:srgbClr val="F26B43"/>
          </p15:clr>
        </p15:guide>
        <p15:guide id="25" pos="5635">
          <p15:clr>
            <a:srgbClr val="F26B43"/>
          </p15:clr>
        </p15:guide>
        <p15:guide id="26" pos="5862">
          <p15:clr>
            <a:srgbClr val="F26B43"/>
          </p15:clr>
        </p15:guide>
        <p15:guide id="27" pos="6089">
          <p15:clr>
            <a:srgbClr val="F26B43"/>
          </p15:clr>
        </p15:guide>
        <p15:guide id="28" pos="6316">
          <p15:clr>
            <a:srgbClr val="F26B43"/>
          </p15:clr>
        </p15:guide>
        <p15:guide id="29" pos="6542">
          <p15:clr>
            <a:srgbClr val="F26B43"/>
          </p15:clr>
        </p15:guide>
        <p15:guide id="30" orient="horz" pos="113">
          <p15:clr>
            <a:srgbClr val="F26B43"/>
          </p15:clr>
        </p15:guide>
        <p15:guide id="31" orient="horz" pos="340">
          <p15:clr>
            <a:srgbClr val="F26B43"/>
          </p15:clr>
        </p15:guide>
        <p15:guide id="32" orient="horz" pos="567">
          <p15:clr>
            <a:srgbClr val="F26B43"/>
          </p15:clr>
        </p15:guide>
        <p15:guide id="33" orient="horz" pos="794">
          <p15:clr>
            <a:srgbClr val="F26B43"/>
          </p15:clr>
        </p15:guide>
        <p15:guide id="34" orient="horz" pos="1020">
          <p15:clr>
            <a:srgbClr val="F26B43"/>
          </p15:clr>
        </p15:guide>
        <p15:guide id="35" orient="horz" pos="1247">
          <p15:clr>
            <a:srgbClr val="F26B43"/>
          </p15:clr>
        </p15:guide>
        <p15:guide id="36" orient="horz" pos="1474">
          <p15:clr>
            <a:srgbClr val="F26B43"/>
          </p15:clr>
        </p15:guide>
        <p15:guide id="37" orient="horz" pos="1701">
          <p15:clr>
            <a:srgbClr val="F26B43"/>
          </p15:clr>
        </p15:guide>
        <p15:guide id="38" orient="horz" pos="1927">
          <p15:clr>
            <a:srgbClr val="F26B43"/>
          </p15:clr>
        </p15:guide>
        <p15:guide id="39" orient="horz" pos="2154">
          <p15:clr>
            <a:srgbClr val="F26B43"/>
          </p15:clr>
        </p15:guide>
        <p15:guide id="40" orient="horz" pos="2381">
          <p15:clr>
            <a:srgbClr val="F26B43"/>
          </p15:clr>
        </p15:guide>
        <p15:guide id="41" orient="horz" pos="2608">
          <p15:clr>
            <a:srgbClr val="F26B43"/>
          </p15:clr>
        </p15:guide>
        <p15:guide id="42" orient="horz" pos="2835">
          <p15:clr>
            <a:srgbClr val="F26B43"/>
          </p15:clr>
        </p15:guide>
        <p15:guide id="43" orient="horz" pos="3061">
          <p15:clr>
            <a:srgbClr val="F26B43"/>
          </p15:clr>
        </p15:guide>
        <p15:guide id="44" orient="horz" pos="3288">
          <p15:clr>
            <a:srgbClr val="F26B43"/>
          </p15:clr>
        </p15:guide>
        <p15:guide id="45" orient="horz" pos="3515">
          <p15:clr>
            <a:srgbClr val="F26B43"/>
          </p15:clr>
        </p15:guide>
        <p15:guide id="46" orient="horz" pos="3742">
          <p15:clr>
            <a:srgbClr val="F26B43"/>
          </p15:clr>
        </p15:guide>
        <p15:guide id="47" orient="horz" pos="3968">
          <p15:clr>
            <a:srgbClr val="F26B43"/>
          </p15:clr>
        </p15:guide>
        <p15:guide id="48" orient="horz" pos="4195">
          <p15:clr>
            <a:srgbClr val="F26B43"/>
          </p15:clr>
        </p15:guide>
        <p15:guide id="49" orient="horz" pos="4422">
          <p15:clr>
            <a:srgbClr val="F26B43"/>
          </p15:clr>
        </p15:guide>
        <p15:guide id="50" orient="horz" pos="464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726208F-D6F7-1381-5132-3B60A6BFE7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Fundusze Europejskie </a:t>
            </a:r>
            <a:br>
              <a:rPr lang="pl-PL" dirty="0"/>
            </a:br>
            <a:r>
              <a:rPr lang="pl-PL" dirty="0"/>
              <a:t>dla Pomorza 2021- 2027 </a:t>
            </a:r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0F4B11A1-2445-C731-5567-0EBA6FAF8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5821" y="4157991"/>
            <a:ext cx="7920037" cy="1800200"/>
          </a:xfrm>
        </p:spPr>
        <p:txBody>
          <a:bodyPr>
            <a:normAutofit/>
          </a:bodyPr>
          <a:lstStyle/>
          <a:p>
            <a:pPr>
              <a:lnSpc>
                <a:spcPts val="3600"/>
              </a:lnSpc>
              <a:spcBef>
                <a:spcPts val="1800"/>
              </a:spcBef>
            </a:pPr>
            <a:endParaRPr lang="pl-PL" sz="3200" dirty="0"/>
          </a:p>
          <a:p>
            <a:pPr>
              <a:lnSpc>
                <a:spcPts val="3600"/>
              </a:lnSpc>
              <a:spcBef>
                <a:spcPts val="1800"/>
              </a:spcBef>
            </a:pPr>
            <a:r>
              <a:rPr lang="pl-PL" sz="3200" dirty="0"/>
              <a:t>Informacja i promocja </a:t>
            </a:r>
          </a:p>
          <a:p>
            <a:pPr>
              <a:lnSpc>
                <a:spcPct val="160000"/>
              </a:lnSpc>
            </a:pPr>
            <a:r>
              <a:rPr lang="pl-PL" sz="2000" b="0" dirty="0"/>
              <a:t>Gdańsk, </a:t>
            </a:r>
            <a:r>
              <a:rPr lang="pl-PL" sz="2000" b="0"/>
              <a:t>4 października </a:t>
            </a:r>
            <a:r>
              <a:rPr lang="pl-PL" sz="2000" b="0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06168229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526" y="481556"/>
            <a:ext cx="9544708" cy="1080001"/>
          </a:xfrm>
        </p:spPr>
        <p:txBody>
          <a:bodyPr>
            <a:normAutofit/>
          </a:bodyPr>
          <a:lstStyle/>
          <a:p>
            <a:r>
              <a:rPr lang="pl-PL" dirty="0"/>
              <a:t>Obowiązki dotyczące oznaczania miejsca projektu – cd.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1331" y="1021557"/>
            <a:ext cx="9091648" cy="3456384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spcAft>
                <a:spcPts val="1800"/>
              </a:spcAft>
              <a:buNone/>
            </a:pPr>
            <a:r>
              <a:rPr lang="pl-PL" sz="3100" dirty="0"/>
              <a:t>2. Umieszczenie w miejscu realizacji projektu przynajmniej jednego </a:t>
            </a:r>
            <a:r>
              <a:rPr lang="pl-PL" sz="3100" b="1" dirty="0"/>
              <a:t>trwałego plakatu o minimalnym formacie A3</a:t>
            </a:r>
            <a:r>
              <a:rPr lang="pl-PL" sz="3100" dirty="0"/>
              <a:t> </a:t>
            </a:r>
            <a:br>
              <a:rPr lang="pl-PL" sz="3100" dirty="0"/>
            </a:br>
            <a:r>
              <a:rPr lang="pl-PL" sz="3100" dirty="0"/>
              <a:t>lub podobnej wielkości elektronicznego wyświetlacza, podkreślającego fakt otrzymania dofinansowania z UE </a:t>
            </a:r>
            <a:br>
              <a:rPr lang="pl-PL" sz="3100" dirty="0"/>
            </a:br>
            <a:r>
              <a:rPr lang="pl-PL" sz="3100" dirty="0"/>
              <a:t>(jeśli projekt nie wymaga umieszczenia tablicy informacyjnej)</a:t>
            </a:r>
            <a:endParaRPr lang="pl-PL" dirty="0"/>
          </a:p>
          <a:p>
            <a:pPr marL="0" indent="0">
              <a:spcAft>
                <a:spcPts val="1800"/>
              </a:spcAft>
              <a:buNone/>
            </a:pPr>
            <a:r>
              <a:rPr lang="pl-PL" dirty="0"/>
              <a:t>	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10</a:t>
            </a:fld>
            <a:endParaRPr lang="pl-PL" dirty="0"/>
          </a:p>
        </p:txBody>
      </p:sp>
      <p:pic>
        <p:nvPicPr>
          <p:cNvPr id="8" name="Symbol zastępczy zawartości 7" descr="Wzór plakatu A3&#10;">
            <a:extLst>
              <a:ext uri="{FF2B5EF4-FFF2-40B4-BE49-F238E27FC236}">
                <a16:creationId xmlns:a16="http://schemas.microsoft.com/office/drawing/2014/main" id="{AA0CF01F-FE4E-444C-8679-3B25DAE393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633" y="4045713"/>
            <a:ext cx="4680521" cy="3310772"/>
          </a:xfrm>
        </p:spPr>
      </p:pic>
    </p:spTree>
    <p:extLst>
      <p:ext uri="{BB962C8B-B14F-4D97-AF65-F5344CB8AC3E}">
        <p14:creationId xmlns:p14="http://schemas.microsoft.com/office/powerpoint/2010/main" val="79880964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26" y="358123"/>
            <a:ext cx="9544708" cy="1080001"/>
          </a:xfrm>
        </p:spPr>
        <p:txBody>
          <a:bodyPr>
            <a:normAutofit/>
          </a:bodyPr>
          <a:lstStyle/>
          <a:p>
            <a:r>
              <a:rPr lang="pl-PL" dirty="0"/>
              <a:t>Obowiązki dotyczące umieszczenia informacji na oficjalnej stronie i w mediach społecznościowych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5426" y="1763613"/>
            <a:ext cx="9091648" cy="4032448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70000"/>
              </a:lnSpc>
              <a:spcAft>
                <a:spcPts val="1800"/>
              </a:spcAft>
              <a:buNone/>
            </a:pPr>
            <a:r>
              <a:rPr lang="pl-PL" sz="3200" dirty="0"/>
              <a:t>3. Umieszczenie krótkiego opisu projektu na oficjalnej stronie internetowej, jeśli ją posiadasz i </a:t>
            </a:r>
            <a:r>
              <a:rPr lang="pl-PL" sz="3200" b="1" dirty="0"/>
              <a:t>na stronach mediów społecznościowych</a:t>
            </a:r>
            <a:r>
              <a:rPr lang="pl-PL" sz="3200" dirty="0"/>
              <a:t>, </a:t>
            </a:r>
            <a:br>
              <a:rPr lang="pl-PL" sz="3200" dirty="0"/>
            </a:br>
            <a:r>
              <a:rPr lang="pl-PL" sz="3200" dirty="0"/>
              <a:t>(w uwzględnieniu odpowiedniego zestawienia znaków i hasztagów #</a:t>
            </a:r>
            <a:r>
              <a:rPr lang="pl-PL" sz="3200" dirty="0" err="1"/>
              <a:t>FunduszeUE</a:t>
            </a:r>
            <a:r>
              <a:rPr lang="pl-PL" sz="3200" dirty="0"/>
              <a:t> lub #</a:t>
            </a:r>
            <a:r>
              <a:rPr lang="pl-PL" sz="3200" dirty="0" err="1"/>
              <a:t>FunduszeEuropejskie</a:t>
            </a:r>
            <a:r>
              <a:rPr lang="pl-PL" sz="3200" dirty="0"/>
              <a:t>)</a:t>
            </a:r>
          </a:p>
          <a:p>
            <a:pPr marL="0" indent="0" algn="ctr">
              <a:lnSpc>
                <a:spcPct val="170000"/>
              </a:lnSpc>
              <a:spcAft>
                <a:spcPts val="1800"/>
              </a:spcAft>
              <a:buNone/>
            </a:pPr>
            <a:r>
              <a:rPr lang="pl-PL" sz="3200" b="1" dirty="0">
                <a:solidFill>
                  <a:srgbClr val="FF0000"/>
                </a:solidFill>
              </a:rPr>
              <a:t>Jeżeli nie posiadasz profilu w mediach społecznościowych, </a:t>
            </a:r>
            <a:br>
              <a:rPr lang="pl-PL" sz="3200" b="1" dirty="0">
                <a:solidFill>
                  <a:srgbClr val="FF0000"/>
                </a:solidFill>
              </a:rPr>
            </a:br>
            <a:r>
              <a:rPr lang="pl-PL" sz="3200" b="1" dirty="0">
                <a:solidFill>
                  <a:srgbClr val="FF0000"/>
                </a:solidFill>
              </a:rPr>
              <a:t>musisz go założyć! </a:t>
            </a:r>
          </a:p>
          <a:p>
            <a:pPr marL="0" indent="0">
              <a:spcAft>
                <a:spcPts val="1800"/>
              </a:spcAft>
              <a:buNone/>
            </a:pPr>
            <a:endParaRPr lang="pl-PL" sz="4400" dirty="0"/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03899158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21" y="539834"/>
            <a:ext cx="8640381" cy="863739"/>
          </a:xfrm>
        </p:spPr>
        <p:txBody>
          <a:bodyPr>
            <a:normAutofit fontScale="90000"/>
          </a:bodyPr>
          <a:lstStyle/>
          <a:p>
            <a:r>
              <a:rPr lang="pl-PL" dirty="0"/>
              <a:t>Jakie informacje w ramach opisu projektu </a:t>
            </a:r>
            <a:br>
              <a:rPr lang="pl-PL" dirty="0"/>
            </a:br>
            <a:r>
              <a:rPr lang="pl-PL" dirty="0"/>
              <a:t>na stronie internetowej i w mediach społecznościowych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221" y="1619597"/>
            <a:ext cx="9397044" cy="5688632"/>
          </a:xfrm>
        </p:spPr>
        <p:txBody>
          <a:bodyPr>
            <a:normAutofit fontScale="55000" lnSpcReduction="20000"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pl-PL" sz="3300" dirty="0"/>
              <a:t>a) </a:t>
            </a:r>
            <a:r>
              <a:rPr lang="pl-PL" sz="3300" b="1" dirty="0">
                <a:solidFill>
                  <a:srgbClr val="FF0000"/>
                </a:solidFill>
              </a:rPr>
              <a:t>tytuł Projektu (maks. 150 znaków) - im krótszy i zgrabniejszy, tym łatwej będzie </a:t>
            </a:r>
            <a:br>
              <a:rPr lang="pl-PL" sz="3300" b="1" dirty="0">
                <a:solidFill>
                  <a:srgbClr val="FF0000"/>
                </a:solidFill>
              </a:rPr>
            </a:br>
            <a:r>
              <a:rPr lang="pl-PL" sz="3300" b="1" dirty="0">
                <a:solidFill>
                  <a:srgbClr val="FF0000"/>
                </a:solidFill>
              </a:rPr>
              <a:t>o nim mówić</a:t>
            </a:r>
            <a:r>
              <a:rPr lang="pl-PL" sz="3300" dirty="0"/>
              <a:t>,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sz="3300" dirty="0"/>
              <a:t>b) podkreślenie faktu otrzymania wsparcia finansowego z Unii Europejskiej przez zamieszczenie znaku Funduszy Europejskich, barw Rzeczypospolitej Polskiej i znaku Unii Europejskiej,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sz="3300" dirty="0"/>
              <a:t>c) zadania, działania, które będą realizowane w ramach Projektu (opis, co zostanie zrobione, zakupione itp.),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sz="3300" dirty="0"/>
              <a:t>d) grupy docelowe (do kogo skierowany jest Projekt, kto z niego skorzysta),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sz="3300" dirty="0"/>
              <a:t>e) cel lub cele Projektu,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sz="3300" dirty="0"/>
              <a:t>f) efekty, rezultaty Projektu (jeśli opis zadań, działań nie zawiera opisu efektów, rezultatów),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sz="3300" dirty="0"/>
              <a:t>g) wartość Projektu (całkowity koszt Projektu), 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sz="3300" dirty="0"/>
              <a:t>h) wysokość wkładu Funduszy Europejskich,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sz="3300" dirty="0"/>
              <a:t>i) hasztagi #</a:t>
            </a:r>
            <a:r>
              <a:rPr lang="pl-PL" sz="3300" dirty="0" err="1"/>
              <a:t>FunduszeUE</a:t>
            </a:r>
            <a:r>
              <a:rPr lang="pl-PL" sz="3300" dirty="0"/>
              <a:t> lub #</a:t>
            </a:r>
            <a:r>
              <a:rPr lang="pl-PL" sz="3300" dirty="0" err="1"/>
              <a:t>FunduszeEuropejskie</a:t>
            </a:r>
            <a:r>
              <a:rPr lang="pl-PL" sz="3300" dirty="0"/>
              <a:t>,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dirty="0"/>
              <a:t>	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35311464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386" y="539478"/>
            <a:ext cx="8640381" cy="1008112"/>
          </a:xfrm>
        </p:spPr>
        <p:txBody>
          <a:bodyPr>
            <a:normAutofit fontScale="90000"/>
          </a:bodyPr>
          <a:lstStyle/>
          <a:p>
            <a:r>
              <a:rPr lang="pl-PL" dirty="0"/>
              <a:t>Obowiązki dotyczące informowania o ważnych etapach projektu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02" y="1547589"/>
            <a:ext cx="9217024" cy="52565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/>
              <a:t>4. Projekt o znaczeniu strategicznym lub którego </a:t>
            </a:r>
            <a:r>
              <a:rPr lang="pl-PL" b="1" dirty="0"/>
              <a:t>całkowity koszt przekracza 10 mln euro</a:t>
            </a:r>
            <a:r>
              <a:rPr lang="pl-PL" dirty="0"/>
              <a:t>, </a:t>
            </a:r>
            <a:r>
              <a:rPr lang="pl-PL" b="1" dirty="0">
                <a:solidFill>
                  <a:srgbClr val="FF0000"/>
                </a:solidFill>
              </a:rPr>
              <a:t>obowiązek</a:t>
            </a:r>
            <a:r>
              <a:rPr lang="pl-PL" dirty="0">
                <a:solidFill>
                  <a:srgbClr val="FF0000"/>
                </a:solidFill>
              </a:rPr>
              <a:t> </a:t>
            </a:r>
            <a:r>
              <a:rPr lang="pl-PL" b="1" dirty="0">
                <a:solidFill>
                  <a:srgbClr val="FF0000"/>
                </a:solidFill>
              </a:rPr>
              <a:t>zorganizowania wydarzenia lub działania informacyjno-promocyjnego</a:t>
            </a:r>
            <a:r>
              <a:rPr lang="pl-PL" dirty="0"/>
              <a:t> w ważnym momencie realizacji projektu, oraz włączenia w te działania przedstawicieli Komisji Europejskiej (KE) i Instytucji Zarządzającej (IZ) w odpowiednim terminie, na co najmniej 4 tygodnie przed planowaną datą wydarzenia,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5. Projekt, którego </a:t>
            </a:r>
            <a:r>
              <a:rPr lang="pl-PL" b="1" dirty="0"/>
              <a:t>całkowity koszt przekracza 5 mln euro </a:t>
            </a:r>
          </a:p>
          <a:p>
            <a:pPr marL="0" indent="0">
              <a:buNone/>
            </a:pPr>
            <a:r>
              <a:rPr lang="pl-PL" dirty="0"/>
              <a:t>Informacja dla IZ (14 dni przed) o:</a:t>
            </a:r>
          </a:p>
          <a:p>
            <a:pPr marL="0" indent="0">
              <a:buNone/>
            </a:pPr>
            <a:r>
              <a:rPr lang="pl-PL" dirty="0"/>
              <a:t>	- planowanych wydarzeniach informacyjno-promocyjnych,</a:t>
            </a:r>
          </a:p>
          <a:p>
            <a:pPr marL="0" indent="0">
              <a:buNone/>
            </a:pPr>
            <a:r>
              <a:rPr lang="pl-PL" dirty="0"/>
              <a:t>	- innych planowanych wydarzeniach i istotnych okolicznościach związanych z realizacją Projektu, które mogą mieć znaczenie dla opinii publicznej i mogą służyć budowaniu marki FE.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86392327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386" y="539478"/>
            <a:ext cx="8640381" cy="1008112"/>
          </a:xfrm>
        </p:spPr>
        <p:txBody>
          <a:bodyPr>
            <a:normAutofit/>
          </a:bodyPr>
          <a:lstStyle/>
          <a:p>
            <a:r>
              <a:rPr lang="pl-PL" dirty="0"/>
              <a:t>Inne obowiązki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378" y="539478"/>
            <a:ext cx="9865096" cy="673216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pl-PL" dirty="0"/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pl-PL" dirty="0"/>
              <a:t> Dokumentowanie działań informacyjnych i promocyjnych prowadzonych      w projekcie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pl-PL" dirty="0"/>
              <a:t> Terminowe wprowadzanie aktualnych danych do wyszukiwarki wsparcia        dla potencjalnych beneficjentów i uczestników projektów, dostępnej na Portalu Funduszy Europejskich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pl-PL" dirty="0"/>
              <a:t> Udostępnianie utworów związanych z komunikacją i widocznością </a:t>
            </a:r>
            <a:br>
              <a:rPr lang="pl-PL" dirty="0"/>
            </a:br>
            <a:r>
              <a:rPr lang="pl-PL" dirty="0"/>
              <a:t>(np. zdjęcia, filmy) powstałych w ramach Projektu wraz z nieodpłatną </a:t>
            </a:r>
            <a:br>
              <a:rPr lang="pl-PL" dirty="0"/>
            </a:br>
            <a:r>
              <a:rPr lang="pl-PL" dirty="0"/>
              <a:t>i niewyłączną licencją do ich korzystania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pl-PL" dirty="0"/>
              <a:t> Zorganizowanie, na każdą prośbę Instytucji Zarządzającej, wspólnego wydarzenia informacyjno-promocyjnego dla mediów 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pl-PL" dirty="0"/>
              <a:t> Udzielenia pomocy w przygotowaniu wydarzenia medialnego na żądanie ministra właściwego ds. rozwoju regionalnego 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45871472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11D10F-4F19-45EB-86C6-F69BCCB3B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Gdzie znajdują się informacje</a:t>
            </a:r>
          </a:p>
        </p:txBody>
      </p:sp>
      <p:pic>
        <p:nvPicPr>
          <p:cNvPr id="4" name="Symbol zastępczy zawartości 3" descr="Zrzut ekranu strony rpo.pomorskie.eu z oznaczoną zakładką Fundusze Europejskie 2021-2027">
            <a:extLst>
              <a:ext uri="{FF2B5EF4-FFF2-40B4-BE49-F238E27FC236}">
                <a16:creationId xmlns:a16="http://schemas.microsoft.com/office/drawing/2014/main" id="{603D600F-C077-44DD-B7E4-62828932434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135" y="885258"/>
            <a:ext cx="8299747" cy="6098331"/>
          </a:xfrm>
        </p:spPr>
      </p:pic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BFDD0BD-3611-4391-9763-92C811FC13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30776240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11D10F-4F19-45EB-86C6-F69BCCB3B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Strona internetowa – Fundusze Europejskie </a:t>
            </a:r>
            <a:br>
              <a:rPr lang="pl-PL" dirty="0"/>
            </a:br>
            <a:r>
              <a:rPr lang="pl-PL" dirty="0"/>
              <a:t>dla Pomorza 2021-2027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BFDD0BD-3611-4391-9763-92C811FC13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16</a:t>
            </a:fld>
            <a:endParaRPr lang="pl-PL" dirty="0"/>
          </a:p>
        </p:txBody>
      </p:sp>
      <p:pic>
        <p:nvPicPr>
          <p:cNvPr id="6" name="Symbol zastępczy zawartości 5" descr="Skan strony internetowe rpo.pomorskie.eu. Zaznaczone w czerwonym kółku - Poznaj zasady promowania projektów FEP 2021-2027">
            <a:extLst>
              <a:ext uri="{FF2B5EF4-FFF2-40B4-BE49-F238E27FC236}">
                <a16:creationId xmlns:a16="http://schemas.microsoft.com/office/drawing/2014/main" id="{06286947-3852-4DCB-90DB-A9F039CCC12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657" y="1259557"/>
            <a:ext cx="6336704" cy="6151476"/>
          </a:xfrm>
        </p:spPr>
      </p:pic>
    </p:spTree>
    <p:extLst>
      <p:ext uri="{BB962C8B-B14F-4D97-AF65-F5344CB8AC3E}">
        <p14:creationId xmlns:p14="http://schemas.microsoft.com/office/powerpoint/2010/main" val="1120334801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11D10F-4F19-45EB-86C6-F69BCCB3B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Poznaj zasady promowania projektów</a:t>
            </a:r>
          </a:p>
        </p:txBody>
      </p:sp>
      <p:pic>
        <p:nvPicPr>
          <p:cNvPr id="5" name="Symbol zastępczy zawartości 4" descr="Widok strony internetowej - poznaj zasady promowania projektów FEP 2021-2027">
            <a:extLst>
              <a:ext uri="{FF2B5EF4-FFF2-40B4-BE49-F238E27FC236}">
                <a16:creationId xmlns:a16="http://schemas.microsoft.com/office/drawing/2014/main" id="{BBBDF3CD-22F9-44A2-B101-1CFC5551BB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554" y="1043533"/>
            <a:ext cx="6619192" cy="5903365"/>
          </a:xfrm>
        </p:spPr>
      </p:pic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BFDD0BD-3611-4391-9763-92C811FC13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10740575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776F66-DDA6-4BCA-9008-02EE9D4B8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Podsumowanie 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A6CF0E9-BED1-4EFA-B96B-9E029493A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l-PL" sz="2800" dirty="0"/>
              <a:t>tytuł Projektu (maks. 150 znaków) - im krótszy </a:t>
            </a:r>
            <a:br>
              <a:rPr lang="pl-PL" sz="2800" dirty="0"/>
            </a:br>
            <a:r>
              <a:rPr lang="pl-PL" sz="2800" dirty="0"/>
              <a:t>i zgrabniejszy, tym łatwej będzie o nim mówić,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l-PL" sz="2800" dirty="0"/>
              <a:t>w formie naklejek oznaczamy produkty, sprzęty, itp. powstałe lub zakupione w ramach projektu,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l-PL" sz="2800" dirty="0"/>
              <a:t>obowiązkowy profil w mediach społecznościowych.</a:t>
            </a:r>
          </a:p>
          <a:p>
            <a:pPr marL="0" indent="0">
              <a:lnSpc>
                <a:spcPct val="200000"/>
              </a:lnSpc>
              <a:buNone/>
            </a:pPr>
            <a:endParaRPr lang="pl-PL" sz="2400" dirty="0"/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endParaRPr lang="pl-PL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l-PL" sz="2400" dirty="0"/>
          </a:p>
          <a:p>
            <a:pPr marL="457200" indent="-457200">
              <a:buFont typeface="+mj-lt"/>
              <a:buAutoNum type="arabicPeriod"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F1A6564-FD9B-4356-B3C1-567C4400C3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653451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0CD17717-5751-F730-50BD-CBB39F5763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3498" y="3347789"/>
            <a:ext cx="7559675" cy="1728192"/>
          </a:xfrm>
        </p:spPr>
        <p:txBody>
          <a:bodyPr>
            <a:normAutofit fontScale="90000"/>
          </a:bodyPr>
          <a:lstStyle/>
          <a:p>
            <a:pPr>
              <a:lnSpc>
                <a:spcPts val="5500"/>
              </a:lnSpc>
            </a:pPr>
            <a:r>
              <a:rPr lang="pl-PL" dirty="0"/>
              <a:t>Informowanie o Funduszach Europejskich odbywa się z poszanowaniem wartości </a:t>
            </a:r>
            <a:br>
              <a:rPr lang="pl-PL" dirty="0"/>
            </a:br>
            <a:r>
              <a:rPr lang="pl-PL" dirty="0"/>
              <a:t>Unii Europejskiej i zasad horyzontalnych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2599481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7762CBCA-6581-4A96-91A1-41E7427F5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 rozpoznawalności</a:t>
            </a:r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18035698-B519-4F08-86FD-0A6DF41BB2A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99707042"/>
              </p:ext>
            </p:extLst>
          </p:nvPr>
        </p:nvGraphicFramePr>
        <p:xfrm>
          <a:off x="1024819" y="3639274"/>
          <a:ext cx="8640380" cy="153376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56792">
                  <a:extLst>
                    <a:ext uri="{9D8B030D-6E8A-4147-A177-3AD203B41FA5}">
                      <a16:colId xmlns:a16="http://schemas.microsoft.com/office/drawing/2014/main" val="1620179136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613005099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1775530644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460697612"/>
                    </a:ext>
                  </a:extLst>
                </a:gridCol>
                <a:gridCol w="1582988">
                  <a:extLst>
                    <a:ext uri="{9D8B030D-6E8A-4147-A177-3AD203B41FA5}">
                      <a16:colId xmlns:a16="http://schemas.microsoft.com/office/drawing/2014/main" val="2849475095"/>
                    </a:ext>
                  </a:extLst>
                </a:gridCol>
              </a:tblGrid>
              <a:tr h="766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effectLst/>
                        </a:rPr>
                        <a:t>2014</a:t>
                      </a:r>
                      <a:endParaRPr lang="pl-PL" sz="3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29539" marR="295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effectLst/>
                        </a:rPr>
                        <a:t>2016</a:t>
                      </a:r>
                      <a:endParaRPr lang="pl-PL" sz="3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29539" marR="295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effectLst/>
                        </a:rPr>
                        <a:t>2018</a:t>
                      </a:r>
                      <a:endParaRPr lang="pl-PL" sz="3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29539" marR="295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effectLst/>
                        </a:rPr>
                        <a:t>2020</a:t>
                      </a:r>
                      <a:endParaRPr lang="pl-PL" sz="3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29539" marR="295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effectLst/>
                        </a:rPr>
                        <a:t>2022</a:t>
                      </a:r>
                      <a:endParaRPr lang="pl-PL" sz="3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29539" marR="29539" marT="0" marB="0" anchor="ctr"/>
                </a:tc>
                <a:extLst>
                  <a:ext uri="{0D108BD9-81ED-4DB2-BD59-A6C34878D82A}">
                    <a16:rowId xmlns:a16="http://schemas.microsoft.com/office/drawing/2014/main" val="3169527121"/>
                  </a:ext>
                </a:extLst>
              </a:tr>
              <a:tr h="766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>
                          <a:effectLst/>
                        </a:rPr>
                        <a:t>90%</a:t>
                      </a:r>
                      <a:endParaRPr lang="pl-PL" sz="320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29539" marR="295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effectLst/>
                        </a:rPr>
                        <a:t>87%</a:t>
                      </a:r>
                      <a:endParaRPr lang="pl-PL" sz="3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29539" marR="295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effectLst/>
                        </a:rPr>
                        <a:t>87%</a:t>
                      </a:r>
                      <a:endParaRPr lang="pl-PL" sz="3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29539" marR="295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effectLst/>
                        </a:rPr>
                        <a:t>83%</a:t>
                      </a:r>
                      <a:endParaRPr lang="pl-PL" sz="3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29539" marR="295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effectLst/>
                        </a:rPr>
                        <a:t>74%</a:t>
                      </a:r>
                      <a:endParaRPr lang="pl-PL" sz="3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29539" marR="29539" marT="0" marB="0" anchor="ctr"/>
                </a:tc>
                <a:extLst>
                  <a:ext uri="{0D108BD9-81ED-4DB2-BD59-A6C34878D82A}">
                    <a16:rowId xmlns:a16="http://schemas.microsoft.com/office/drawing/2014/main" val="2321224813"/>
                  </a:ext>
                </a:extLst>
              </a:tr>
            </a:tbl>
          </a:graphicData>
        </a:graphic>
      </p:graphicFrame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9EE41F72-6EDF-44BE-A176-B883DCFE37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4818" y="1619748"/>
            <a:ext cx="8640381" cy="1872057"/>
          </a:xfrm>
        </p:spPr>
        <p:txBody>
          <a:bodyPr>
            <a:normAutofit fontScale="77500" lnSpcReduction="20000"/>
          </a:bodyPr>
          <a:lstStyle/>
          <a:p>
            <a:endParaRPr lang="pl-PL" b="1" dirty="0"/>
          </a:p>
          <a:p>
            <a:pPr marL="0" indent="0">
              <a:lnSpc>
                <a:spcPct val="150000"/>
              </a:lnSpc>
              <a:buNone/>
            </a:pPr>
            <a:r>
              <a:rPr lang="pl-PL" sz="3200" b="1" dirty="0"/>
              <a:t>Odsetek mieszkańców Polski, deklarujących znajomość pojęcia "Fundusze Europejskie" lub "Fundusze Unijne" </a:t>
            </a:r>
          </a:p>
        </p:txBody>
      </p:sp>
      <p:sp>
        <p:nvSpPr>
          <p:cNvPr id="10" name="Symbol zastępczy tekstu 9">
            <a:extLst>
              <a:ext uri="{FF2B5EF4-FFF2-40B4-BE49-F238E27FC236}">
                <a16:creationId xmlns:a16="http://schemas.microsoft.com/office/drawing/2014/main" id="{D37BCC58-C740-4128-9296-8EA2E4BD8A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37414" y="5273524"/>
            <a:ext cx="8857592" cy="791076"/>
          </a:xfrm>
        </p:spPr>
        <p:txBody>
          <a:bodyPr>
            <a:normAutofit/>
          </a:bodyPr>
          <a:lstStyle/>
          <a:p>
            <a:r>
              <a:rPr lang="pl-PL" sz="1400" b="1" dirty="0"/>
              <a:t>Badania rozpoznawalności i wiedzy o Funduszach Europejskich w społeczeństwie polskim. Edycja 2022 </a:t>
            </a:r>
            <a:endParaRPr lang="pl-PL" sz="14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F827B51-96D8-465C-BC85-5402B2B4C6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0551490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21" y="539834"/>
            <a:ext cx="8640381" cy="864099"/>
          </a:xfrm>
        </p:spPr>
        <p:txBody>
          <a:bodyPr>
            <a:noAutofit/>
          </a:bodyPr>
          <a:lstStyle/>
          <a:p>
            <a:r>
              <a:rPr lang="pl-PL" dirty="0"/>
              <a:t>NOWOŚĆ w zakresie obowiązków i wymagań dotyczących promocji  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512" y="1619597"/>
            <a:ext cx="8855798" cy="5184576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endParaRPr lang="pl-PL" sz="2400" dirty="0">
              <a:solidFill>
                <a:srgbClr val="FF0000"/>
              </a:solidFill>
            </a:endParaRPr>
          </a:p>
          <a:p>
            <a:pPr marL="0" indent="0">
              <a:spcAft>
                <a:spcPts val="1800"/>
              </a:spcAft>
              <a:buNone/>
            </a:pPr>
            <a:r>
              <a:rPr lang="pl-PL" sz="2400" b="1" dirty="0">
                <a:solidFill>
                  <a:srgbClr val="FF0000"/>
                </a:solidFill>
              </a:rPr>
              <a:t>Korekta finansowa do 3% </a:t>
            </a:r>
            <a:r>
              <a:rPr lang="pl-PL" sz="2400" dirty="0"/>
              <a:t>za niezgodność z wymogami –  </a:t>
            </a:r>
            <a:br>
              <a:rPr lang="pl-PL" sz="2400" dirty="0"/>
            </a:br>
            <a:r>
              <a:rPr lang="pl-PL" sz="2400" dirty="0"/>
              <a:t>załącznik do umowy „Wykaz pomniejszenia wartości dofinansowania Projektu w zakresie obowiązków promocyjnych”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sz="2400" b="1" dirty="0"/>
              <a:t>Pomniejszenie dofinansowania w przypadku nie wypełnienia i/lub nieprawidłowego wywiązywania się z realizacji obowiązku informacji i promocji projektu w zakresie wsparcia Funduszy Europejskich.</a:t>
            </a:r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6015755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21" y="539834"/>
            <a:ext cx="8640381" cy="863739"/>
          </a:xfrm>
        </p:spPr>
        <p:txBody>
          <a:bodyPr>
            <a:normAutofit fontScale="90000"/>
          </a:bodyPr>
          <a:lstStyle/>
          <a:p>
            <a:r>
              <a:rPr lang="pl-PL" dirty="0"/>
              <a:t>Z jakich dokumentów wynikają wymagania związane</a:t>
            </a:r>
            <a:br>
              <a:rPr lang="pl-PL" dirty="0"/>
            </a:br>
            <a:r>
              <a:rPr lang="pl-PL" dirty="0"/>
              <a:t>z informacją i promocją? 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221" y="1720357"/>
            <a:ext cx="9397044" cy="5443856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pl-PL" dirty="0"/>
              <a:t>Rozporządzenie ogólne (w tym Załącznik IX do rozporządzenia ogólnego),</a:t>
            </a:r>
          </a:p>
          <a:p>
            <a:pPr>
              <a:spcAft>
                <a:spcPts val="1800"/>
              </a:spcAft>
            </a:pPr>
            <a:r>
              <a:rPr lang="pl-PL" dirty="0"/>
              <a:t>Strategia komunikacji,</a:t>
            </a:r>
          </a:p>
          <a:p>
            <a:pPr>
              <a:spcAft>
                <a:spcPts val="1800"/>
              </a:spcAft>
            </a:pPr>
            <a:r>
              <a:rPr lang="pl-PL" dirty="0"/>
              <a:t>Wytyczne dotyczące informacji i promocji Funduszy Europejskich </a:t>
            </a:r>
            <a:br>
              <a:rPr lang="pl-PL" dirty="0"/>
            </a:br>
            <a:r>
              <a:rPr lang="pl-PL" dirty="0"/>
              <a:t>na lata 2021-2027,</a:t>
            </a:r>
          </a:p>
          <a:p>
            <a:pPr>
              <a:spcAft>
                <a:spcPts val="1800"/>
              </a:spcAft>
            </a:pPr>
            <a:r>
              <a:rPr lang="pl-PL" dirty="0"/>
              <a:t>Księga Tożsamości Wizualnej marki Fundusze Europejskie 2021-2027,</a:t>
            </a:r>
          </a:p>
          <a:p>
            <a:pPr>
              <a:spcAft>
                <a:spcPts val="1800"/>
              </a:spcAft>
            </a:pPr>
            <a:r>
              <a:rPr lang="pl-PL" b="1" dirty="0"/>
              <a:t>Podręcznik wnioskodawcy i beneficjenta Funduszy Europejskich </a:t>
            </a:r>
            <a:br>
              <a:rPr lang="pl-PL" b="1" dirty="0"/>
            </a:br>
            <a:r>
              <a:rPr lang="pl-PL" b="1" dirty="0"/>
              <a:t>na lata 2021-2027 w zakresie informacji i promocji,</a:t>
            </a:r>
          </a:p>
          <a:p>
            <a:pPr>
              <a:spcAft>
                <a:spcPts val="1800"/>
              </a:spcAft>
            </a:pPr>
            <a:r>
              <a:rPr lang="pl-PL" dirty="0"/>
              <a:t>Obowiązki informacyjne beneficjenta (załącznik do Umowy </a:t>
            </a:r>
            <a:br>
              <a:rPr lang="pl-PL" dirty="0"/>
            </a:br>
            <a:r>
              <a:rPr lang="pl-PL" dirty="0"/>
              <a:t>o dofinansowanie projektu).</a:t>
            </a:r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5471972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E4B1B6-3969-419C-AE6E-9DDD95582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Obowiązki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137325E-5F84-4704-804F-3C6CBF880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529" y="1403552"/>
            <a:ext cx="9793088" cy="5256266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l-PL" sz="3200" dirty="0">
                <a:latin typeface="+mn-lt"/>
              </a:rPr>
              <a:t>dotyczące oznaczania działań i dokumentów, wyposażenia i miejsca projektu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l-PL" sz="3200" dirty="0">
                <a:latin typeface="+mn-lt"/>
              </a:rPr>
              <a:t>dotyczące informowania na oficjalnej stronie                     i w mediach społecznościowych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l-PL" sz="3200" dirty="0">
                <a:latin typeface="+mn-lt"/>
              </a:rPr>
              <a:t>dotyczące organizacji wydarzenia </a:t>
            </a:r>
          </a:p>
          <a:p>
            <a:pPr marL="0" indent="0">
              <a:buNone/>
            </a:pPr>
            <a:endParaRPr lang="pl-PL" sz="2400" dirty="0"/>
          </a:p>
          <a:p>
            <a:pPr marL="457200" indent="-457200">
              <a:buFont typeface="+mj-lt"/>
              <a:buAutoNum type="arabicPeriod"/>
            </a:pPr>
            <a:endParaRPr lang="pl-PL" dirty="0"/>
          </a:p>
          <a:p>
            <a:pPr marL="457200" indent="-457200">
              <a:buFont typeface="+mj-lt"/>
              <a:buAutoNum type="arabicPeriod"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F2A91EA-902E-4878-A702-1DB5E614B1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739048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382" y="516054"/>
            <a:ext cx="8909847" cy="1065421"/>
          </a:xfrm>
        </p:spPr>
        <p:txBody>
          <a:bodyPr>
            <a:normAutofit fontScale="90000"/>
          </a:bodyPr>
          <a:lstStyle/>
          <a:p>
            <a:r>
              <a:rPr lang="pl-PL" dirty="0"/>
              <a:t>Obowiązki dotyczące oznaczania działań i dokumentów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7382" y="1331565"/>
            <a:ext cx="8443576" cy="5054819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pl-PL" dirty="0"/>
              <a:t>W okresie realizacji Projektu, beneficjent jest zobowiązany do:  </a:t>
            </a:r>
          </a:p>
          <a:p>
            <a:pPr marL="0" indent="0">
              <a:lnSpc>
                <a:spcPct val="150000"/>
              </a:lnSpc>
              <a:spcAft>
                <a:spcPts val="1800"/>
              </a:spcAft>
              <a:buNone/>
            </a:pPr>
            <a:r>
              <a:rPr lang="pl-PL" dirty="0"/>
              <a:t>1. umieszczania w widoczny sposób znaku Funduszy Europejskich, znaku barw Rzeczypospolitej Polskiej (jeśli dotyczy; wersja </a:t>
            </a:r>
            <a:r>
              <a:rPr lang="pl-PL" dirty="0" err="1"/>
              <a:t>pełnokolorowa</a:t>
            </a:r>
            <a:r>
              <a:rPr lang="pl-PL" dirty="0"/>
              <a:t>) i znaku Unii Europejskiej na:</a:t>
            </a:r>
          </a:p>
          <a:p>
            <a:pPr>
              <a:spcAft>
                <a:spcPts val="1800"/>
              </a:spcAft>
            </a:pPr>
            <a:r>
              <a:rPr lang="pl-PL" dirty="0"/>
              <a:t>działaniach informacyjnych i promocyjnych,</a:t>
            </a:r>
          </a:p>
          <a:p>
            <a:pPr>
              <a:spcAft>
                <a:spcPts val="1800"/>
              </a:spcAft>
            </a:pPr>
            <a:r>
              <a:rPr lang="pl-PL" dirty="0"/>
              <a:t>dokumentach i materiałach podawanych do wiadomości publicznej,</a:t>
            </a:r>
          </a:p>
          <a:p>
            <a:pPr>
              <a:spcAft>
                <a:spcPts val="1800"/>
              </a:spcAft>
            </a:pPr>
            <a:r>
              <a:rPr lang="pl-PL" dirty="0"/>
              <a:t>dokumentach i materiałach dla osób i podmiotów uczestniczących w projekcie,</a:t>
            </a:r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973835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382" y="516054"/>
            <a:ext cx="8909847" cy="1065421"/>
          </a:xfrm>
        </p:spPr>
        <p:txBody>
          <a:bodyPr>
            <a:normAutofit/>
          </a:bodyPr>
          <a:lstStyle/>
          <a:p>
            <a:r>
              <a:rPr lang="pl-PL" dirty="0"/>
              <a:t>Jakie znaki graficzne należy umieścić?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4229" y="1331565"/>
            <a:ext cx="9483353" cy="5544615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endParaRPr lang="pl-PL" dirty="0"/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  <a:p>
            <a:pPr lvl="1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pl-PL" dirty="0"/>
              <a:t> Nie ma obowiązku zamieszczania dodatkowej informacji słownej </a:t>
            </a:r>
            <a:br>
              <a:rPr lang="pl-PL" dirty="0"/>
            </a:br>
            <a:r>
              <a:rPr lang="pl-PL" dirty="0"/>
              <a:t>o programie oraz o funduszu współfinansującym projekt. </a:t>
            </a:r>
          </a:p>
          <a:p>
            <a:pPr lvl="1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pl-PL" dirty="0"/>
              <a:t> Zestaw znaków zawiera wszystkie niezbędne informacje.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7</a:t>
            </a:fld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345E7EC-D2C8-487C-94F1-670F562AEA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281" y="2555701"/>
            <a:ext cx="9047248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01013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779" y="440693"/>
            <a:ext cx="8640381" cy="1080001"/>
          </a:xfrm>
        </p:spPr>
        <p:txBody>
          <a:bodyPr>
            <a:normAutofit/>
          </a:bodyPr>
          <a:lstStyle/>
          <a:p>
            <a:r>
              <a:rPr lang="pl-PL" sz="2500" dirty="0"/>
              <a:t>Obowiązki dotyczące oznaczania wyposażenia</a:t>
            </a:r>
          </a:p>
        </p:txBody>
      </p:sp>
      <p:sp>
        <p:nvSpPr>
          <p:cNvPr id="3" name="Symbol zastępczy zawartości 2" descr="Dwa wzory naklejek &#10;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8779" y="1187549"/>
            <a:ext cx="9163656" cy="345638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70000"/>
              </a:lnSpc>
              <a:spcAft>
                <a:spcPts val="1800"/>
              </a:spcAft>
              <a:buNone/>
            </a:pPr>
            <a:r>
              <a:rPr lang="pl-PL" sz="7200" dirty="0"/>
              <a:t>Naklejki należy umieścić na produktach, sprzętach, pojazdach, aparaturze itp. </a:t>
            </a:r>
            <a:br>
              <a:rPr lang="pl-PL" sz="7200" dirty="0"/>
            </a:br>
            <a:r>
              <a:rPr lang="pl-PL" sz="7200" dirty="0"/>
              <a:t>powstałych lub zakupionych w ramach projektu (np. na środkach i pomocach dydaktycznych jak tablice).</a:t>
            </a:r>
          </a:p>
          <a:p>
            <a:pPr lvl="1">
              <a:lnSpc>
                <a:spcPct val="120000"/>
              </a:lnSpc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l-PL" sz="7200" dirty="0"/>
              <a:t>Naklejki muszą znajdować się w dobrze widocznym miejscu,</a:t>
            </a:r>
          </a:p>
          <a:p>
            <a:pPr lvl="1">
              <a:lnSpc>
                <a:spcPct val="120000"/>
              </a:lnSpc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l-PL" sz="7200" dirty="0"/>
              <a:t>Naklejek nie umieszczamy na przedmiotach użytku codziennego </a:t>
            </a:r>
            <a:br>
              <a:rPr lang="pl-PL" sz="7200" dirty="0"/>
            </a:br>
            <a:r>
              <a:rPr lang="pl-PL" sz="7200" dirty="0"/>
              <a:t>i takich, których znaczenie ma charakter pomocniczy / dodatkowy,</a:t>
            </a:r>
          </a:p>
          <a:p>
            <a:pPr lvl="1">
              <a:lnSpc>
                <a:spcPct val="120000"/>
              </a:lnSpc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l-PL" sz="7200" dirty="0">
                <a:ea typeface="Open Sans" panose="020B0606030504020204" pitchFamily="34" charset="0"/>
              </a:rPr>
              <a:t>Obowiązują wzory naklejek.</a:t>
            </a:r>
            <a:endParaRPr lang="pl-PL" sz="7200" dirty="0"/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8</a:t>
            </a:fld>
            <a:endParaRPr lang="pl-PL" dirty="0"/>
          </a:p>
        </p:txBody>
      </p:sp>
      <p:pic>
        <p:nvPicPr>
          <p:cNvPr id="9" name="Symbol zastępczy zawartości 8" descr="Wzór naklejek">
            <a:extLst>
              <a:ext uri="{FF2B5EF4-FFF2-40B4-BE49-F238E27FC236}">
                <a16:creationId xmlns:a16="http://schemas.microsoft.com/office/drawing/2014/main" id="{4253F28A-47E9-40F6-A2EE-5D5712CB581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94" y="4757957"/>
            <a:ext cx="9687023" cy="2441880"/>
          </a:xfrm>
        </p:spPr>
      </p:pic>
    </p:spTree>
    <p:extLst>
      <p:ext uri="{BB962C8B-B14F-4D97-AF65-F5344CB8AC3E}">
        <p14:creationId xmlns:p14="http://schemas.microsoft.com/office/powerpoint/2010/main" val="106403636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21" y="539834"/>
            <a:ext cx="8640381" cy="863739"/>
          </a:xfrm>
        </p:spPr>
        <p:txBody>
          <a:bodyPr>
            <a:normAutofit/>
          </a:bodyPr>
          <a:lstStyle/>
          <a:p>
            <a:r>
              <a:rPr lang="pl-PL" dirty="0"/>
              <a:t>Obowiązki dotyczące oznaczania miejsca projektu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221" y="1619597"/>
            <a:ext cx="9397044" cy="4968552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pl-PL" dirty="0"/>
              <a:t>1. Umieszczenie </a:t>
            </a:r>
            <a:r>
              <a:rPr lang="pl-PL" b="1" dirty="0"/>
              <a:t>w widocznym miejscu </a:t>
            </a:r>
            <a:r>
              <a:rPr lang="pl-PL" dirty="0"/>
              <a:t>realizacji projektu </a:t>
            </a:r>
            <a:r>
              <a:rPr lang="pl-PL" b="1" dirty="0"/>
              <a:t>trwałej tablicy informacyjnej </a:t>
            </a:r>
            <a:r>
              <a:rPr lang="pl-PL" dirty="0"/>
              <a:t>podkreślającej fakt otrzymania dofinansowania z UE, niezwłocznie po rozpoczęciu fizycznej realizacji projektu (jeśli dotyczy)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u="sng" dirty="0"/>
              <a:t>Obowiązek postawienia tablicy – gdy spełnione są łącznie dwa warunki:</a:t>
            </a:r>
          </a:p>
          <a:p>
            <a:pPr marL="0" indent="0" algn="ctr">
              <a:spcAft>
                <a:spcPts val="1800"/>
              </a:spcAft>
              <a:buNone/>
            </a:pPr>
            <a:endParaRPr lang="pl-PL" b="1" dirty="0"/>
          </a:p>
          <a:p>
            <a:pPr marL="0" indent="0" algn="ctr">
              <a:spcAft>
                <a:spcPts val="1800"/>
              </a:spcAft>
              <a:buNone/>
            </a:pPr>
            <a:r>
              <a:rPr lang="pl-PL" b="1" dirty="0"/>
              <a:t>Projekt obejmuje prace budowlane, działania w zakresie infrastruktury, inwestycje rzeczowe lub zakup sprzętu,</a:t>
            </a:r>
          </a:p>
          <a:p>
            <a:pPr marL="0" indent="0" algn="ctr">
              <a:spcAft>
                <a:spcPts val="1800"/>
              </a:spcAft>
              <a:buNone/>
            </a:pPr>
            <a:r>
              <a:rPr lang="pl-PL" sz="6500" b="1" dirty="0"/>
              <a:t>+</a:t>
            </a:r>
          </a:p>
          <a:p>
            <a:pPr marL="0" indent="0" algn="ctr">
              <a:spcAft>
                <a:spcPts val="1800"/>
              </a:spcAft>
              <a:buNone/>
            </a:pPr>
            <a:r>
              <a:rPr lang="pl-PL" b="1" dirty="0"/>
              <a:t>Całkowity koszt projektu przekracza: 100 tys. euro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2222653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TM04033921[[fn=Damaszek]]</Template>
  <TotalTime>7835</TotalTime>
  <Words>1040</Words>
  <Application>Microsoft Office PowerPoint</Application>
  <PresentationFormat>Niestandardowy</PresentationFormat>
  <Paragraphs>137</Paragraphs>
  <Slides>19</Slides>
  <Notes>19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5" baseType="lpstr">
      <vt:lpstr>Arial</vt:lpstr>
      <vt:lpstr>Calibri</vt:lpstr>
      <vt:lpstr>Century Gothic</vt:lpstr>
      <vt:lpstr>Open Sans</vt:lpstr>
      <vt:lpstr>Wingdings</vt:lpstr>
      <vt:lpstr>Motyw pakietu Office</vt:lpstr>
      <vt:lpstr>Fundusze Europejskie  dla Pomorza 2021- 2027 </vt:lpstr>
      <vt:lpstr>Wyniki badania rozpoznawalności</vt:lpstr>
      <vt:lpstr>NOWOŚĆ w zakresie obowiązków i wymagań dotyczących promocji   </vt:lpstr>
      <vt:lpstr>Z jakich dokumentów wynikają wymagania związane z informacją i promocją?  </vt:lpstr>
      <vt:lpstr>Obowiązki </vt:lpstr>
      <vt:lpstr>Obowiązki dotyczące oznaczania działań i dokumentów </vt:lpstr>
      <vt:lpstr>Jakie znaki graficzne należy umieścić? </vt:lpstr>
      <vt:lpstr>Obowiązki dotyczące oznaczania wyposażenia</vt:lpstr>
      <vt:lpstr>Obowiązki dotyczące oznaczania miejsca projektu</vt:lpstr>
      <vt:lpstr>Obowiązki dotyczące oznaczania miejsca projektu – cd.</vt:lpstr>
      <vt:lpstr>Obowiązki dotyczące umieszczenia informacji na oficjalnej stronie i w mediach społecznościowych</vt:lpstr>
      <vt:lpstr>Jakie informacje w ramach opisu projektu  na stronie internetowej i w mediach społecznościowych</vt:lpstr>
      <vt:lpstr>Obowiązki dotyczące informowania o ważnych etapach projektu </vt:lpstr>
      <vt:lpstr>Inne obowiązki </vt:lpstr>
      <vt:lpstr> Gdzie znajdują się informacje</vt:lpstr>
      <vt:lpstr>Strona internetowa – Fundusze Europejskie  dla Pomorza 2021-2027</vt:lpstr>
      <vt:lpstr>Poznaj zasady promowania projektów</vt:lpstr>
      <vt:lpstr>Podsumowanie </vt:lpstr>
      <vt:lpstr>Informowanie o Funduszach Europejskich odbywa się z poszanowaniem wartości  Unii Europejskiej i zasad horyzontalnych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Anna Bizub-jechna</dc:creator>
  <cp:keywords>Polityki horyzontalne</cp:keywords>
  <cp:lastModifiedBy>Skibińska Joanna</cp:lastModifiedBy>
  <cp:revision>252</cp:revision>
  <dcterms:created xsi:type="dcterms:W3CDTF">2022-06-22T09:40:44Z</dcterms:created>
  <dcterms:modified xsi:type="dcterms:W3CDTF">2023-10-02T13:32:24Z</dcterms:modified>
</cp:coreProperties>
</file>