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0"/>
  </p:notesMasterIdLst>
  <p:sldIdLst>
    <p:sldId id="256" r:id="rId2"/>
    <p:sldId id="275" r:id="rId3"/>
    <p:sldId id="436" r:id="rId4"/>
    <p:sldId id="334" r:id="rId5"/>
    <p:sldId id="335" r:id="rId6"/>
    <p:sldId id="339" r:id="rId7"/>
    <p:sldId id="336" r:id="rId8"/>
    <p:sldId id="337" r:id="rId9"/>
    <p:sldId id="480" r:id="rId10"/>
    <p:sldId id="340" r:id="rId11"/>
    <p:sldId id="315" r:id="rId12"/>
    <p:sldId id="475" r:id="rId13"/>
    <p:sldId id="350" r:id="rId14"/>
    <p:sldId id="429" r:id="rId15"/>
    <p:sldId id="428" r:id="rId16"/>
    <p:sldId id="437" r:id="rId17"/>
    <p:sldId id="435" r:id="rId18"/>
    <p:sldId id="320" r:id="rId19"/>
    <p:sldId id="438" r:id="rId20"/>
    <p:sldId id="439" r:id="rId21"/>
    <p:sldId id="341" r:id="rId22"/>
    <p:sldId id="345" r:id="rId23"/>
    <p:sldId id="343" r:id="rId24"/>
    <p:sldId id="294" r:id="rId25"/>
    <p:sldId id="440" r:id="rId26"/>
    <p:sldId id="477" r:id="rId27"/>
    <p:sldId id="328" r:id="rId28"/>
    <p:sldId id="325" r:id="rId29"/>
    <p:sldId id="420" r:id="rId30"/>
    <p:sldId id="285" r:id="rId31"/>
    <p:sldId id="441" r:id="rId32"/>
    <p:sldId id="470" r:id="rId33"/>
    <p:sldId id="473" r:id="rId34"/>
    <p:sldId id="469" r:id="rId35"/>
    <p:sldId id="286" r:id="rId36"/>
    <p:sldId id="474" r:id="rId37"/>
    <p:sldId id="482" r:id="rId38"/>
    <p:sldId id="447" r:id="rId39"/>
    <p:sldId id="276" r:id="rId40"/>
    <p:sldId id="471" r:id="rId41"/>
    <p:sldId id="296" r:id="rId42"/>
    <p:sldId id="295" r:id="rId43"/>
    <p:sldId id="472" r:id="rId44"/>
    <p:sldId id="333" r:id="rId45"/>
    <p:sldId id="332" r:id="rId46"/>
    <p:sldId id="331" r:id="rId47"/>
    <p:sldId id="481" r:id="rId48"/>
    <p:sldId id="260" r:id="rId49"/>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3D349AE7-0566-4E1A-9979-84CDEBAA0DFD}">
          <p14:sldIdLst>
            <p14:sldId id="256"/>
            <p14:sldId id="275"/>
          </p14:sldIdLst>
        </p14:section>
        <p14:section name="Sekcja bez tytułu" id="{E443A1D2-C32E-449A-BE6E-DF03884907F6}">
          <p14:sldIdLst>
            <p14:sldId id="436"/>
            <p14:sldId id="334"/>
            <p14:sldId id="335"/>
            <p14:sldId id="339"/>
            <p14:sldId id="336"/>
            <p14:sldId id="337"/>
            <p14:sldId id="480"/>
            <p14:sldId id="340"/>
            <p14:sldId id="315"/>
            <p14:sldId id="475"/>
            <p14:sldId id="350"/>
            <p14:sldId id="429"/>
            <p14:sldId id="428"/>
            <p14:sldId id="437"/>
            <p14:sldId id="435"/>
            <p14:sldId id="320"/>
            <p14:sldId id="438"/>
            <p14:sldId id="439"/>
            <p14:sldId id="341"/>
            <p14:sldId id="345"/>
            <p14:sldId id="343"/>
            <p14:sldId id="294"/>
            <p14:sldId id="440"/>
            <p14:sldId id="477"/>
            <p14:sldId id="328"/>
            <p14:sldId id="325"/>
            <p14:sldId id="420"/>
            <p14:sldId id="285"/>
            <p14:sldId id="441"/>
            <p14:sldId id="470"/>
            <p14:sldId id="473"/>
            <p14:sldId id="469"/>
            <p14:sldId id="286"/>
            <p14:sldId id="474"/>
            <p14:sldId id="482"/>
            <p14:sldId id="447"/>
            <p14:sldId id="276"/>
            <p14:sldId id="471"/>
            <p14:sldId id="296"/>
            <p14:sldId id="295"/>
            <p14:sldId id="472"/>
            <p14:sldId id="333"/>
            <p14:sldId id="332"/>
            <p14:sldId id="331"/>
            <p14:sldId id="481"/>
            <p14:sldId id="260"/>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0" autoAdjust="0"/>
    <p:restoredTop sz="86471" autoAdjust="0"/>
  </p:normalViewPr>
  <p:slideViewPr>
    <p:cSldViewPr showGuides="1">
      <p:cViewPr varScale="1">
        <p:scale>
          <a:sx n="67" d="100"/>
          <a:sy n="67" d="100"/>
        </p:scale>
        <p:origin x="1493" y="62"/>
      </p:cViewPr>
      <p:guideLst>
        <p:guide orient="horz" pos="2381"/>
        <p:guide pos="3368"/>
      </p:guideLst>
    </p:cSldViewPr>
  </p:slideViewPr>
  <p:outlineViewPr>
    <p:cViewPr>
      <p:scale>
        <a:sx n="33" d="100"/>
        <a:sy n="33" d="100"/>
      </p:scale>
      <p:origin x="0" y="-46987"/>
    </p:cViewPr>
  </p:outlineViewPr>
  <p:notesTextViewPr>
    <p:cViewPr>
      <p:scale>
        <a:sx n="1" d="1"/>
        <a:sy n="1" d="1"/>
      </p:scale>
      <p:origin x="0" y="0"/>
    </p:cViewPr>
  </p:notesText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03.10.2023</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14</a:t>
            </a:fld>
            <a:endParaRPr lang="pl-PL"/>
          </a:p>
        </p:txBody>
      </p:sp>
    </p:spTree>
    <p:extLst>
      <p:ext uri="{BB962C8B-B14F-4D97-AF65-F5344CB8AC3E}">
        <p14:creationId xmlns:p14="http://schemas.microsoft.com/office/powerpoint/2010/main" val="2019058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03.10.2023</a:t>
            </a:fld>
            <a:endParaRPr lang="pl-PL" dirty="0"/>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pic>
        <p:nvPicPr>
          <p:cNvPr id="12" name="Obraz 11" descr="Logo rocznicowe: 25 lat Samorządu Województwa Pomorskiego.">
            <a:extLst>
              <a:ext uri="{FF2B5EF4-FFF2-40B4-BE49-F238E27FC236}">
                <a16:creationId xmlns:a16="http://schemas.microsoft.com/office/drawing/2014/main" id="{EA3EF631-4EC4-4DF9-9F29-F25B4C6AE2E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39094" y="460525"/>
            <a:ext cx="2406403" cy="1171024"/>
          </a:xfrm>
          <a:prstGeom prst="rect">
            <a:avLst/>
          </a:prstGeom>
        </p:spPr>
      </p:pic>
      <p:pic>
        <p:nvPicPr>
          <p:cNvPr id="6" name="Obraz 5">
            <a:extLst>
              <a:ext uri="{FF2B5EF4-FFF2-40B4-BE49-F238E27FC236}">
                <a16:creationId xmlns:a16="http://schemas.microsoft.com/office/drawing/2014/main" id="{3FDB76B9-FC6C-44C1-A4FF-DBB958B8D7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spTree>
    <p:extLst>
      <p:ext uri="{BB962C8B-B14F-4D97-AF65-F5344CB8AC3E}">
        <p14:creationId xmlns:p14="http://schemas.microsoft.com/office/powerpoint/2010/main" val="4255767286"/>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0A228201-59AA-470F-B779-D4FECA3DF137}"/>
              </a:ext>
              <a:ext uri="{C183D7F6-B498-43B3-948B-1728B52AA6E4}">
                <adec:decorative xmlns:adec="http://schemas.microsoft.com/office/drawing/2017/decorative" val="1"/>
              </a:ext>
            </a:extLst>
          </p:cNvPr>
          <p:cNvSpPr/>
          <p:nvPr userDrawn="1"/>
        </p:nvSpPr>
        <p:spPr>
          <a:xfrm>
            <a:off x="1033757" y="1975274"/>
            <a:ext cx="8640763" cy="432127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C7D00171-EF30-4814-B375-246769FD4B15}"/>
              </a:ext>
              <a:ext uri="{C183D7F6-B498-43B3-948B-1728B52AA6E4}">
                <adec:decorative xmlns:adec="http://schemas.microsoft.com/office/drawing/2017/decorative" val="1"/>
              </a:ext>
            </a:extLst>
          </p:cNvPr>
          <p:cNvSpPr/>
          <p:nvPr userDrawn="1"/>
        </p:nvSpPr>
        <p:spPr>
          <a:xfrm>
            <a:off x="0" y="-71333"/>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descr="Tekst Fundusze Europejskie">
            <a:extLst>
              <a:ext uri="{FF2B5EF4-FFF2-40B4-BE49-F238E27FC236}">
                <a16:creationId xmlns:a16="http://schemas.microsoft.com/office/drawing/2014/main" id="{2ABF63AC-8150-4C02-BE62-EBE0A0398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14" name="Title 1">
            <a:extLst>
              <a:ext uri="{FF2B5EF4-FFF2-40B4-BE49-F238E27FC236}">
                <a16:creationId xmlns:a16="http://schemas.microsoft.com/office/drawing/2014/main" id="{1629EBDD-5340-4285-A47D-77B29466EFE4}"/>
              </a:ext>
            </a:extLst>
          </p:cNvPr>
          <p:cNvSpPr>
            <a:spLocks noGrp="1"/>
          </p:cNvSpPr>
          <p:nvPr>
            <p:ph type="ctrTitle" hasCustomPrompt="1"/>
          </p:nvPr>
        </p:nvSpPr>
        <p:spPr>
          <a:xfrm>
            <a:off x="1385848" y="3411613"/>
            <a:ext cx="7920115" cy="1087764"/>
          </a:xfrm>
        </p:spPr>
        <p:txBody>
          <a:bodyPr anchor="t" anchorCtr="0">
            <a:normAutofit/>
          </a:bodyPr>
          <a:lstStyle>
            <a:lvl1pPr algn="ctr">
              <a:lnSpc>
                <a:spcPts val="4000"/>
              </a:lnSpc>
              <a:defRPr sz="3600">
                <a:latin typeface="+mn-lt"/>
              </a:defRPr>
            </a:lvl1pPr>
          </a:lstStyle>
          <a:p>
            <a:br>
              <a:rPr lang="pl-PL" dirty="0"/>
            </a:br>
            <a:endParaRPr lang="en-US" dirty="0"/>
          </a:p>
        </p:txBody>
      </p:sp>
      <p:pic>
        <p:nvPicPr>
          <p:cNvPr id="16" name="Obraz 15">
            <a:extLst>
              <a:ext uri="{FF2B5EF4-FFF2-40B4-BE49-F238E27FC236}">
                <a16:creationId xmlns:a16="http://schemas.microsoft.com/office/drawing/2014/main" id="{E2649279-68AC-4F54-A880-75A79D7385CD}"/>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1C169691-7357-4DDF-8437-CEB5E8C7275F}"/>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8" name="Obraz 17">
            <a:extLst>
              <a:ext uri="{FF2B5EF4-FFF2-40B4-BE49-F238E27FC236}">
                <a16:creationId xmlns:a16="http://schemas.microsoft.com/office/drawing/2014/main" id="{69B9B22B-67E4-4504-8A58-6D72DCD7A2AE}"/>
              </a:ext>
              <a:ext uri="{C183D7F6-B498-43B3-948B-1728B52AA6E4}">
                <adec:decorative xmlns:adec="http://schemas.microsoft.com/office/drawing/2017/decorative" val="1"/>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19" name="Obraz 18">
            <a:extLst>
              <a:ext uri="{FF2B5EF4-FFF2-40B4-BE49-F238E27FC236}">
                <a16:creationId xmlns:a16="http://schemas.microsoft.com/office/drawing/2014/main" id="{0BC155C9-2974-4950-B840-0E7ABDF714B1}"/>
              </a:ext>
              <a:ext uri="{C183D7F6-B498-43B3-948B-1728B52AA6E4}">
                <adec:decorative xmlns:adec="http://schemas.microsoft.com/office/drawing/2017/decorative" val="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0" name="Obraz 19">
            <a:extLst>
              <a:ext uri="{FF2B5EF4-FFF2-40B4-BE49-F238E27FC236}">
                <a16:creationId xmlns:a16="http://schemas.microsoft.com/office/drawing/2014/main" id="{C1C9A51C-3E9A-43B3-865C-E0B79CE15EF8}"/>
              </a:ext>
              <a:ext uri="{C183D7F6-B498-43B3-948B-1728B52AA6E4}">
                <adec:decorative xmlns:adec="http://schemas.microsoft.com/office/drawing/2017/decorative" val="1"/>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1" name="Obraz 20">
            <a:extLst>
              <a:ext uri="{FF2B5EF4-FFF2-40B4-BE49-F238E27FC236}">
                <a16:creationId xmlns:a16="http://schemas.microsoft.com/office/drawing/2014/main" id="{AE3D26F0-CB23-476D-84AC-833FF583534C}"/>
              </a:ext>
              <a:ext uri="{C183D7F6-B498-43B3-948B-1728B52AA6E4}">
                <adec:decorative xmlns:adec="http://schemas.microsoft.com/office/drawing/2017/decorative" val="1"/>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2" name="Obraz 21">
            <a:extLst>
              <a:ext uri="{FF2B5EF4-FFF2-40B4-BE49-F238E27FC236}">
                <a16:creationId xmlns:a16="http://schemas.microsoft.com/office/drawing/2014/main" id="{02C74DC5-C335-4B67-9BCD-34D60F57C6C6}"/>
              </a:ext>
              <a:ext uri="{C183D7F6-B498-43B3-948B-1728B52AA6E4}">
                <adec:decorative xmlns:adec="http://schemas.microsoft.com/office/drawing/2017/decorative" val="1"/>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3" name="Obraz 22">
            <a:extLst>
              <a:ext uri="{FF2B5EF4-FFF2-40B4-BE49-F238E27FC236}">
                <a16:creationId xmlns:a16="http://schemas.microsoft.com/office/drawing/2014/main" id="{0F174CC1-CE15-4868-A9EE-2844EB32D55C}"/>
              </a:ext>
              <a:ext uri="{C183D7F6-B498-43B3-948B-1728B52AA6E4}">
                <adec:decorative xmlns:adec="http://schemas.microsoft.com/office/drawing/2017/decorative" val="1"/>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24" name="Obraz 23">
            <a:extLst>
              <a:ext uri="{FF2B5EF4-FFF2-40B4-BE49-F238E27FC236}">
                <a16:creationId xmlns:a16="http://schemas.microsoft.com/office/drawing/2014/main" id="{580C7992-BAEE-4176-9AF5-42DA24B7599A}"/>
              </a:ext>
              <a:ext uri="{C183D7F6-B498-43B3-948B-1728B52AA6E4}">
                <adec:decorative xmlns:adec="http://schemas.microsoft.com/office/drawing/2017/decorative" val="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25" name="Obraz 24">
            <a:extLst>
              <a:ext uri="{FF2B5EF4-FFF2-40B4-BE49-F238E27FC236}">
                <a16:creationId xmlns:a16="http://schemas.microsoft.com/office/drawing/2014/main" id="{BA86516E-B5E1-4DB3-981D-6523926A2A17}"/>
              </a:ext>
              <a:ext uri="{C183D7F6-B498-43B3-948B-1728B52AA6E4}">
                <adec:decorative xmlns:adec="http://schemas.microsoft.com/office/drawing/2017/decorative" val="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26" name="Obraz 25">
            <a:extLst>
              <a:ext uri="{FF2B5EF4-FFF2-40B4-BE49-F238E27FC236}">
                <a16:creationId xmlns:a16="http://schemas.microsoft.com/office/drawing/2014/main" id="{709B0195-39FE-4DB2-9F58-C6258A41F180}"/>
              </a:ext>
              <a:ext uri="{C183D7F6-B498-43B3-948B-1728B52AA6E4}">
                <adec:decorative xmlns:adec="http://schemas.microsoft.com/office/drawing/2017/decorative" val="1"/>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27" name="Obraz 26">
            <a:extLst>
              <a:ext uri="{FF2B5EF4-FFF2-40B4-BE49-F238E27FC236}">
                <a16:creationId xmlns:a16="http://schemas.microsoft.com/office/drawing/2014/main" id="{06B4110B-C953-4485-B94D-302AD469CBD4}"/>
              </a:ext>
              <a:ext uri="{C183D7F6-B498-43B3-948B-1728B52AA6E4}">
                <adec:decorative xmlns:adec="http://schemas.microsoft.com/office/drawing/2017/decorative" val="1"/>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8" name="Obraz 27" descr="Ciąg 4 logotypów: Fundusze Europejskie dla Pomorza, Rzeczpospolita Polska, Dofinansowane przez Unię Europejską, Urząd Marszałkowski Województwa Pomorskiego ">
            <a:extLst>
              <a:ext uri="{FF2B5EF4-FFF2-40B4-BE49-F238E27FC236}">
                <a16:creationId xmlns:a16="http://schemas.microsoft.com/office/drawing/2014/main" id="{7E3F8DBC-0D86-4A87-B80E-1209AC8C45A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spTree>
    <p:extLst>
      <p:ext uri="{BB962C8B-B14F-4D97-AF65-F5344CB8AC3E}">
        <p14:creationId xmlns:p14="http://schemas.microsoft.com/office/powerpoint/2010/main" val="278508470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kst i 1 foto">
    <p:spTree>
      <p:nvGrpSpPr>
        <p:cNvPr id="1" name=""/>
        <p:cNvGrpSpPr/>
        <p:nvPr/>
      </p:nvGrpSpPr>
      <p:grpSpPr>
        <a:xfrm>
          <a:off x="0" y="0"/>
          <a:ext cx="0" cy="0"/>
          <a:chOff x="0" y="0"/>
          <a:chExt cx="0" cy="0"/>
        </a:xfrm>
      </p:grpSpPr>
      <p:sp>
        <p:nvSpPr>
          <p:cNvPr id="2" name="Title 1"/>
          <p:cNvSpPr>
            <a:spLocks noGrp="1"/>
          </p:cNvSpPr>
          <p:nvPr>
            <p:ph type="title"/>
          </p:nvPr>
        </p:nvSpPr>
        <p:spPr>
          <a:xfrm>
            <a:off x="1024819" y="345258"/>
            <a:ext cx="8640381" cy="1080001"/>
          </a:xfrm>
        </p:spPr>
        <p:txBody>
          <a:bodyPr/>
          <a:lstStyle>
            <a:lvl1pPr>
              <a:defRPr>
                <a:latin typeface="Arial" panose="020B0604020202020204" pitchFamily="34" charset="0"/>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6137994" y="1475581"/>
            <a:ext cx="4320480" cy="5328592"/>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7" name="Symbol zastępczy tekstu 6">
            <a:extLst>
              <a:ext uri="{FF2B5EF4-FFF2-40B4-BE49-F238E27FC236}">
                <a16:creationId xmlns:a16="http://schemas.microsoft.com/office/drawing/2014/main" id="{74CE953C-0D1D-449C-A99B-D805C859EC5C}"/>
              </a:ext>
            </a:extLst>
          </p:cNvPr>
          <p:cNvSpPr>
            <a:spLocks noGrp="1"/>
          </p:cNvSpPr>
          <p:nvPr>
            <p:ph type="body" sz="quarter" idx="11"/>
          </p:nvPr>
        </p:nvSpPr>
        <p:spPr>
          <a:xfrm>
            <a:off x="161330" y="1475581"/>
            <a:ext cx="5688632" cy="5544256"/>
          </a:xfrm>
        </p:spPr>
        <p:txBody>
          <a:bodyPr>
            <a:normAutofit/>
          </a:bodyPr>
          <a:lstStyle>
            <a:lvl1pPr>
              <a:lnSpc>
                <a:spcPct val="114000"/>
              </a:lnSpc>
              <a:spcBef>
                <a:spcPts val="0"/>
              </a:spcBef>
              <a:spcAft>
                <a:spcPts val="1200"/>
              </a:spcAft>
              <a:defRPr sz="2200">
                <a:latin typeface="Arial" panose="020B0604020202020204" pitchFamily="34" charset="0"/>
                <a:cs typeface="Arial" panose="020B0604020202020204" pitchFamily="34" charset="0"/>
              </a:defRPr>
            </a:lvl1pPr>
            <a:lvl2pPr>
              <a:lnSpc>
                <a:spcPct val="114000"/>
              </a:lnSpc>
              <a:spcBef>
                <a:spcPts val="0"/>
              </a:spcBef>
              <a:spcAft>
                <a:spcPts val="1200"/>
              </a:spcAft>
              <a:defRPr sz="2200">
                <a:latin typeface="Arial" panose="020B0604020202020204" pitchFamily="34" charset="0"/>
                <a:cs typeface="Arial" panose="020B0604020202020204" pitchFamily="34" charset="0"/>
              </a:defRPr>
            </a:lvl2pPr>
            <a:lvl3pPr>
              <a:lnSpc>
                <a:spcPct val="114000"/>
              </a:lnSpc>
              <a:spcBef>
                <a:spcPts val="0"/>
              </a:spcBef>
              <a:spcAft>
                <a:spcPts val="1200"/>
              </a:spcAft>
              <a:defRPr sz="2200">
                <a:latin typeface="Arial" panose="020B0604020202020204" pitchFamily="34" charset="0"/>
                <a:cs typeface="Arial" panose="020B0604020202020204" pitchFamily="34" charset="0"/>
              </a:defRPr>
            </a:lvl3pPr>
            <a:lvl4pPr>
              <a:lnSpc>
                <a:spcPct val="114000"/>
              </a:lnSpc>
              <a:spcBef>
                <a:spcPts val="0"/>
              </a:spcBef>
              <a:spcAft>
                <a:spcPts val="1200"/>
              </a:spcAft>
              <a:defRPr sz="2200">
                <a:latin typeface="Arial" panose="020B0604020202020204" pitchFamily="34" charset="0"/>
                <a:cs typeface="Arial" panose="020B0604020202020204" pitchFamily="34" charset="0"/>
              </a:defRPr>
            </a:lvl4pPr>
            <a:lvl5pPr>
              <a:lnSpc>
                <a:spcPct val="114000"/>
              </a:lnSpc>
              <a:spcBef>
                <a:spcPts val="0"/>
              </a:spcBef>
              <a:spcAft>
                <a:spcPts val="1200"/>
              </a:spcAft>
              <a:defRPr sz="2200">
                <a:latin typeface="Arial" panose="020B0604020202020204" pitchFamily="34" charset="0"/>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417380260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 uri="{C183D7F6-B498-43B3-948B-1728B52AA6E4}">
                <adec:decorative xmlns:adec="http://schemas.microsoft.com/office/drawing/2017/decorative" val="1"/>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Tekst: Fundusze Europejsk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pic>
        <p:nvPicPr>
          <p:cNvPr id="6" name="Obraz 5">
            <a:extLst>
              <a:ext uri="{FF2B5EF4-FFF2-40B4-BE49-F238E27FC236}">
                <a16:creationId xmlns:a16="http://schemas.microsoft.com/office/drawing/2014/main" id="{039E0742-6ADE-F448-8437-7F591E1D07FA}"/>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 uri="{C183D7F6-B498-43B3-948B-1728B52AA6E4}">
                <adec:decorative xmlns:adec="http://schemas.microsoft.com/office/drawing/2017/decorative" val="1"/>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 uri="{C183D7F6-B498-43B3-948B-1728B52AA6E4}">
                <adec:decorative xmlns:adec="http://schemas.microsoft.com/office/drawing/2017/decorative" val="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 uri="{C183D7F6-B498-43B3-948B-1728B52AA6E4}">
                <adec:decorative xmlns:adec="http://schemas.microsoft.com/office/drawing/2017/decorative" val="1"/>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 uri="{C183D7F6-B498-43B3-948B-1728B52AA6E4}">
                <adec:decorative xmlns:adec="http://schemas.microsoft.com/office/drawing/2017/decorative" val="1"/>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 uri="{C183D7F6-B498-43B3-948B-1728B52AA6E4}">
                <adec:decorative xmlns:adec="http://schemas.microsoft.com/office/drawing/2017/decorative" val="1"/>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 uri="{C183D7F6-B498-43B3-948B-1728B52AA6E4}">
                <adec:decorative xmlns:adec="http://schemas.microsoft.com/office/drawing/2017/decorative" val="1"/>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 uri="{C183D7F6-B498-43B3-948B-1728B52AA6E4}">
                <adec:decorative xmlns:adec="http://schemas.microsoft.com/office/drawing/2017/decorative" val="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 uri="{C183D7F6-B498-43B3-948B-1728B52AA6E4}">
                <adec:decorative xmlns:adec="http://schemas.microsoft.com/office/drawing/2017/decorative" val="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 uri="{C183D7F6-B498-43B3-948B-1728B52AA6E4}">
                <adec:decorative xmlns:adec="http://schemas.microsoft.com/office/drawing/2017/decorative" val="1"/>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 uri="{C183D7F6-B498-43B3-948B-1728B52AA6E4}">
                <adec:decorative xmlns:adec="http://schemas.microsoft.com/office/drawing/2017/decorative" val="1"/>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4" name="Obraz 23" descr="Ciąg 4 logotypów: Fundusze Europejskie dla Pomorza, Rzeczpospolita Polska, Dofinansowane przez Unię Europejską, Urząd Marszałkowski Województwa Pomorskiego">
            <a:extLst>
              <a:ext uri="{FF2B5EF4-FFF2-40B4-BE49-F238E27FC236}">
                <a16:creationId xmlns:a16="http://schemas.microsoft.com/office/drawing/2014/main" id="{435F0698-B762-4CA8-B4E7-F5A60425786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18275" y="6444133"/>
            <a:ext cx="8855261" cy="828683"/>
          </a:xfrm>
          <a:prstGeom prst="rect">
            <a:avLst/>
          </a:prstGeom>
        </p:spPr>
      </p:pic>
    </p:spTree>
    <p:extLst>
      <p:ext uri="{BB962C8B-B14F-4D97-AF65-F5344CB8AC3E}">
        <p14:creationId xmlns:p14="http://schemas.microsoft.com/office/powerpoint/2010/main" val="3586026018"/>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 uri="{C183D7F6-B498-43B3-948B-1728B52AA6E4}">
                <adec:decorative xmlns:adec="http://schemas.microsoft.com/office/drawing/2017/decorative" val="1"/>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pic>
        <p:nvPicPr>
          <p:cNvPr id="18" name="Obraz 17" descr="Tekst Fundusze Europejskie">
            <a:extLst>
              <a:ext uri="{FF2B5EF4-FFF2-40B4-BE49-F238E27FC236}">
                <a16:creationId xmlns:a16="http://schemas.microsoft.com/office/drawing/2014/main" id="{EB4DB370-BCB9-D1E9-5613-5A9DCA5F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transition spd="slow">
    <p:push dir="u"/>
  </p:transition>
  <p:extLst mod="1">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 uri="{C183D7F6-B498-43B3-948B-1728B52AA6E4}">
                <adec:decorative xmlns:adec="http://schemas.microsoft.com/office/drawing/2017/decorative" val="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1169442" y="251445"/>
            <a:ext cx="5291869" cy="3788339"/>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5" name="Prostokąt 4">
            <a:extLst>
              <a:ext uri="{FF2B5EF4-FFF2-40B4-BE49-F238E27FC236}">
                <a16:creationId xmlns:a16="http://schemas.microsoft.com/office/drawing/2014/main" id="{7BF7E1EF-0AB1-F3B1-F5CD-6A2AA3056193}"/>
              </a:ext>
              <a:ext uri="{C183D7F6-B498-43B3-948B-1728B52AA6E4}">
                <adec:decorative xmlns:adec="http://schemas.microsoft.com/office/drawing/2017/decorative" val="1"/>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1025715" y="359838"/>
            <a:ext cx="8640381" cy="683695"/>
          </a:xfrm>
        </p:spPr>
        <p:txBody>
          <a:bodyPr>
            <a:normAutofit/>
          </a:bodyPr>
          <a:lstStyle>
            <a:lvl1pPr>
              <a:defRPr sz="3200">
                <a:latin typeface="+mn-lt"/>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idx="1"/>
          </p:nvPr>
        </p:nvSpPr>
        <p:spPr>
          <a:xfrm>
            <a:off x="449362" y="1403573"/>
            <a:ext cx="9793088" cy="5256266"/>
          </a:xfrm>
        </p:spPr>
        <p:txBody>
          <a:bodyPr>
            <a:normAutofit/>
          </a:bodyPr>
          <a:lstStyle>
            <a:lvl1pPr marL="251986"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1pPr>
            <a:lvl2pPr marL="755957"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2pPr>
            <a:lvl3pPr marL="1259929"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a:xfrm>
            <a:off x="1024819" y="345258"/>
            <a:ext cx="8640381" cy="1080001"/>
          </a:xfrm>
        </p:spPr>
        <p:txBody>
          <a:bodyPr>
            <a:normAutofit/>
          </a:bodyPr>
          <a:lstStyle>
            <a:lvl1pPr>
              <a:defRPr sz="3200">
                <a:latin typeface="+mn-lt"/>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1025906" y="2339677"/>
            <a:ext cx="4140000" cy="4320178"/>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7" name="Symbol zastępczy tekstu 6">
            <a:extLst>
              <a:ext uri="{FF2B5EF4-FFF2-40B4-BE49-F238E27FC236}">
                <a16:creationId xmlns:a16="http://schemas.microsoft.com/office/drawing/2014/main" id="{74CE953C-0D1D-449C-A99B-D805C859EC5C}"/>
              </a:ext>
            </a:extLst>
          </p:cNvPr>
          <p:cNvSpPr>
            <a:spLocks noGrp="1"/>
          </p:cNvSpPr>
          <p:nvPr>
            <p:ph type="body" sz="quarter" idx="11"/>
          </p:nvPr>
        </p:nvSpPr>
        <p:spPr>
          <a:xfrm>
            <a:off x="1169988" y="1475581"/>
            <a:ext cx="3671887" cy="575469"/>
          </a:xfrm>
        </p:spPr>
        <p:txBody>
          <a:bodyPr>
            <a:noAutofit/>
          </a:bodyPr>
          <a:lstStyle>
            <a:lvl1pPr>
              <a:defRPr sz="2200">
                <a:latin typeface="+mn-lt"/>
                <a:cs typeface="Arial" panose="020B0604020202020204" pitchFamily="34" charset="0"/>
              </a:defRPr>
            </a:lvl1pPr>
            <a:lvl2pPr>
              <a:defRPr sz="2200">
                <a:latin typeface="+mn-lt"/>
                <a:cs typeface="Arial" panose="020B0604020202020204" pitchFamily="34" charset="0"/>
              </a:defRPr>
            </a:lvl2pPr>
            <a:lvl3pPr>
              <a:defRPr sz="2200">
                <a:latin typeface="+mn-lt"/>
                <a:cs typeface="Arial" panose="020B0604020202020204" pitchFamily="34" charset="0"/>
              </a:defRPr>
            </a:lvl3pPr>
            <a:lvl4pPr>
              <a:defRPr sz="2200">
                <a:latin typeface="+mn-lt"/>
                <a:cs typeface="Arial" panose="020B0604020202020204" pitchFamily="34" charset="0"/>
              </a:defRPr>
            </a:lvl4pPr>
            <a:lvl5pPr>
              <a:defRPr sz="2200">
                <a:latin typeface="+mn-lt"/>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Content Placeholder 3"/>
          <p:cNvSpPr>
            <a:spLocks noGrp="1"/>
          </p:cNvSpPr>
          <p:nvPr>
            <p:ph sz="half" idx="2"/>
          </p:nvPr>
        </p:nvSpPr>
        <p:spPr>
          <a:xfrm>
            <a:off x="5525906" y="1979613"/>
            <a:ext cx="4140000" cy="4680226"/>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9" name="Symbol zastępczy tekstu 8">
            <a:extLst>
              <a:ext uri="{FF2B5EF4-FFF2-40B4-BE49-F238E27FC236}">
                <a16:creationId xmlns:a16="http://schemas.microsoft.com/office/drawing/2014/main" id="{4657F920-DA82-443B-99CE-F255DB7F0FF0}"/>
              </a:ext>
            </a:extLst>
          </p:cNvPr>
          <p:cNvSpPr>
            <a:spLocks noGrp="1"/>
          </p:cNvSpPr>
          <p:nvPr>
            <p:ph type="body" sz="quarter" idx="12"/>
          </p:nvPr>
        </p:nvSpPr>
        <p:spPr>
          <a:xfrm>
            <a:off x="6210002" y="1458889"/>
            <a:ext cx="2590800" cy="539750"/>
          </a:xfrm>
        </p:spPr>
        <p:txBody>
          <a:bodyPr>
            <a:noAutofit/>
          </a:bodyPr>
          <a:lstStyle>
            <a:lvl1pPr>
              <a:defRPr sz="2200">
                <a:latin typeface="+mn-lt"/>
                <a:cs typeface="Arial" panose="020B0604020202020204" pitchFamily="34" charset="0"/>
              </a:defRPr>
            </a:lvl1pPr>
            <a:lvl2pPr>
              <a:defRPr sz="2200">
                <a:latin typeface="+mn-lt"/>
                <a:cs typeface="Arial" panose="020B0604020202020204" pitchFamily="34" charset="0"/>
              </a:defRPr>
            </a:lvl2pPr>
            <a:lvl3pPr>
              <a:defRPr sz="2200">
                <a:latin typeface="+mn-lt"/>
                <a:cs typeface="Arial" panose="020B0604020202020204" pitchFamily="34" charset="0"/>
              </a:defRPr>
            </a:lvl3pPr>
            <a:lvl4pPr>
              <a:defRPr sz="2200">
                <a:latin typeface="+mn-lt"/>
                <a:cs typeface="Arial" panose="020B0604020202020204" pitchFamily="34" charset="0"/>
              </a:defRPr>
            </a:lvl4pPr>
            <a:lvl5pPr>
              <a:defRPr sz="2200">
                <a:latin typeface="+mn-lt"/>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normAutofit/>
          </a:bodyPr>
          <a:lstStyle>
            <a:lvl1pPr>
              <a:defRPr sz="3200">
                <a:latin typeface="+mn-lt"/>
              </a:defRPr>
            </a:lvl1pPr>
          </a:lstStyle>
          <a:p>
            <a:r>
              <a:rPr lang="pl-PL" dirty="0"/>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normAutofit/>
          </a:bodyPr>
          <a:lstStyle>
            <a:lvl1pPr>
              <a:defRPr sz="2200">
                <a:latin typeface="+mn-lt"/>
              </a:defRPr>
            </a:lvl1pPr>
            <a:lvl2pPr>
              <a:defRPr sz="2200">
                <a:latin typeface="+mn-lt"/>
              </a:defRPr>
            </a:lvl2pPr>
            <a:lvl3pPr>
              <a:defRPr sz="22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n-lt"/>
              </a:defRPr>
            </a:lvl1pPr>
          </a:lstStyle>
          <a:p>
            <a:r>
              <a:rPr lang="pl-PL" dirty="0"/>
              <a:t>Kliknij, aby edytować styl</a:t>
            </a:r>
            <a:endParaRPr lang="en-US" dirty="0"/>
          </a:p>
        </p:txBody>
      </p:sp>
      <p:sp>
        <p:nvSpPr>
          <p:cNvPr id="3" name="Content Placeholder 2"/>
          <p:cNvSpPr>
            <a:spLocks noGrp="1"/>
          </p:cNvSpPr>
          <p:nvPr>
            <p:ph idx="1"/>
          </p:nvPr>
        </p:nvSpPr>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 id="2147483741" r:id="rId11"/>
  </p:sldLayoutIdLst>
  <p:transition spd="slow">
    <p:push dir="u"/>
  </p:transition>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6.xml"/><Relationship Id="rId4" Type="http://schemas.openxmlformats.org/officeDocument/2006/relationships/hyperlink" Target="https://portalkomunalny.pl/place-zabaw-dla-niepelnosprawnych-319376/"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funduszeeuropejskie.gov.pl/strony/o-funduszach/fundusze-na-lata-2021-2027/prawo-i-dokumenty/wytyczne/wytyczne-dotyczace-realizacji-zasad-rownosciowych-w-ramach-funduszy-unijnych-na-lata-2021-2027/"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hyperlink" Target="https://www.funduszeeuropejskie.gov.pl/strony/o-funduszach/fundusze-na-lata-2021-2027/prawo-i-dokumenty/wytyczne/wytyczne-dotyczace-realizacji-zasad-rownosciowych-w-ramach-funduszy-unijnych-na-lata-2021-2027/"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hyperlink" Target="https://www.funduszeeuropejskie.gov.pl/media/119716/StandarddostepnosciPOZ.pdf" TargetMode="External"/><Relationship Id="rId3" Type="http://schemas.openxmlformats.org/officeDocument/2006/relationships/hyperlink" Target="https://www.funduszeeuropejskie.gov.pl/media/108944/Material_Rekomendacje.pdf" TargetMode="External"/><Relationship Id="rId7" Type="http://schemas.openxmlformats.org/officeDocument/2006/relationships/hyperlink" Target="https://www.dostepnaszkola.info/model-info/" TargetMode="External"/><Relationship Id="rId2" Type="http://schemas.openxmlformats.org/officeDocument/2006/relationships/hyperlink" Target="https://www.funduszeeuropejskie.gov.pl/strony/o-funduszach/fundusze-europejskie-bez-barier/dostepnosc-plus/poradniki-standardy-wskazowki/standardy/" TargetMode="External"/><Relationship Id="rId1" Type="http://schemas.openxmlformats.org/officeDocument/2006/relationships/slideLayout" Target="../slideLayouts/slideLayout5.xml"/><Relationship Id="rId6" Type="http://schemas.openxmlformats.org/officeDocument/2006/relationships/hyperlink" Target="https://www.funduszeeuropejskie.gov.pl/media/100067/standardy_dokumenty_elektroniczne.pdf" TargetMode="External"/><Relationship Id="rId11" Type="http://schemas.openxmlformats.org/officeDocument/2006/relationships/hyperlink" Target="https://archiwum.ncbr.gov.pl/fileadmin/POWER/03.05...PUN_19/zalacznik_nr_13_-_Modele_projektowania_uniwersalnego.pdfStandard%20przekazywania%20ps%C3%B3w%20przewodnik%C3%B3w%20-%20http:/www.covid.pfron.org.pl/fileadmin/Projekty_UE/Pies_przewodnik/Dokumenty/Standard_przekazywania_psow_przewodnikow.pdf" TargetMode="External"/><Relationship Id="rId5" Type="http://schemas.openxmlformats.org/officeDocument/2006/relationships/hyperlink" Target="https://www.funduszeeuropejskie.gov.pl/media/100066/informacja-dla-wszystkich.pdf" TargetMode="External"/><Relationship Id="rId10" Type="http://schemas.openxmlformats.org/officeDocument/2006/relationships/hyperlink" Target="https://efs.mein.gov.pl/wp-content/uploads/2020/01/Zalacznik_nr_10_Asystent-DzieckaUcznia-ze-Specjalnymi-Potrzebami-Edukacyjnymi-ASPE-%E2%80%93-standard-pracy-i-profil-kompetencyjny.pdf" TargetMode="External"/><Relationship Id="rId4" Type="http://schemas.openxmlformats.org/officeDocument/2006/relationships/hyperlink" Target="https://budowlaneabc.gov.pl/standardy-projektowania-budynkow-dla-osob-niepelnosprawnych/" TargetMode="External"/><Relationship Id="rId9" Type="http://schemas.openxmlformats.org/officeDocument/2006/relationships/hyperlink" Target="https://archiwum.ncbr.gov.pl/programy/fundusze-europejskie/power/aktualnosci/aktualnosci/aktualnosci-szczegoly/news/modele-wsparcia-uczelni-w-celu-zwiekszenia-ich-dostepnosci-dla-osob-z-niepelnosprawnosciami-54679/"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bip.pomorskie.eu/a,67934,w-sprawie-przyjecia-analizy-spelniania-zasady-dnsh-dlaprojektu-programu-fundusze-europejskie-dla-po.html"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726208F-D6F7-1381-5132-3B60A6BFE74B}"/>
              </a:ext>
            </a:extLst>
          </p:cNvPr>
          <p:cNvSpPr>
            <a:spLocks noGrp="1"/>
          </p:cNvSpPr>
          <p:nvPr>
            <p:ph type="ctrTitle"/>
          </p:nvPr>
        </p:nvSpPr>
        <p:spPr>
          <a:xfrm>
            <a:off x="1025357" y="2771725"/>
            <a:ext cx="8640959" cy="2952328"/>
          </a:xfrm>
        </p:spPr>
        <p:txBody>
          <a:bodyPr>
            <a:noAutofit/>
          </a:bodyPr>
          <a:lstStyle/>
          <a:p>
            <a:pPr algn="ctr">
              <a:spcBef>
                <a:spcPts val="4200"/>
              </a:spcBef>
            </a:pPr>
            <a:r>
              <a:rPr lang="pl-PL" dirty="0">
                <a:latin typeface="+mn-lt"/>
              </a:rPr>
              <a:t>Polityki horyzontalne </a:t>
            </a:r>
            <a:br>
              <a:rPr lang="pl-PL" dirty="0">
                <a:latin typeface="+mn-lt"/>
              </a:rPr>
            </a:br>
            <a:r>
              <a:rPr lang="pl-PL" dirty="0">
                <a:latin typeface="+mn-lt"/>
              </a:rPr>
              <a:t>w projektach dofinansowanych z programu </a:t>
            </a:r>
            <a:br>
              <a:rPr lang="pl-PL" dirty="0">
                <a:latin typeface="+mn-lt"/>
              </a:rPr>
            </a:br>
            <a:r>
              <a:rPr lang="pl-PL" dirty="0">
                <a:latin typeface="+mn-lt"/>
              </a:rPr>
              <a:t>Fundusze Europejskie dla Pomorza </a:t>
            </a:r>
            <a:br>
              <a:rPr lang="pl-PL" dirty="0">
                <a:latin typeface="+mn-lt"/>
              </a:rPr>
            </a:br>
            <a:r>
              <a:rPr lang="pl-PL" dirty="0">
                <a:latin typeface="+mn-lt"/>
              </a:rPr>
              <a:t>na lata 2021-2027</a:t>
            </a:r>
            <a:br>
              <a:rPr lang="pl-PL" dirty="0">
                <a:latin typeface="+mn-lt"/>
              </a:rPr>
            </a:br>
            <a:r>
              <a:rPr lang="pl-PL" sz="2800" dirty="0">
                <a:latin typeface="+mn-lt"/>
              </a:rPr>
              <a:t>Działanie nr 5.8. Edukacja ogólna i zawodowa </a:t>
            </a:r>
            <a:br>
              <a:rPr lang="pl-PL" sz="2800" dirty="0">
                <a:latin typeface="+mn-lt"/>
              </a:rPr>
            </a:br>
            <a:r>
              <a:rPr lang="pl-PL" sz="2800" dirty="0">
                <a:latin typeface="+mn-lt"/>
              </a:rPr>
              <a:t>(w zakresie projektów dotyczących edukacji włączającej)</a:t>
            </a:r>
            <a:br>
              <a:rPr lang="pl-PL" dirty="0">
                <a:latin typeface="+mn-lt"/>
              </a:rPr>
            </a:br>
            <a:endParaRPr lang="pl-PL" dirty="0">
              <a:latin typeface="+mn-lt"/>
            </a:endParaRPr>
          </a:p>
        </p:txBody>
      </p:sp>
      <p:sp>
        <p:nvSpPr>
          <p:cNvPr id="5" name="Podtytuł 4">
            <a:extLst>
              <a:ext uri="{FF2B5EF4-FFF2-40B4-BE49-F238E27FC236}">
                <a16:creationId xmlns:a16="http://schemas.microsoft.com/office/drawing/2014/main" id="{0F4B11A1-2445-C731-5567-0EBA6FAF8969}"/>
              </a:ext>
            </a:extLst>
          </p:cNvPr>
          <p:cNvSpPr>
            <a:spLocks noGrp="1"/>
          </p:cNvSpPr>
          <p:nvPr>
            <p:ph type="subTitle" idx="1"/>
          </p:nvPr>
        </p:nvSpPr>
        <p:spPr>
          <a:xfrm>
            <a:off x="1385817" y="5868069"/>
            <a:ext cx="7920037" cy="522170"/>
          </a:xfrm>
        </p:spPr>
        <p:txBody>
          <a:bodyPr>
            <a:normAutofit/>
          </a:bodyPr>
          <a:lstStyle/>
          <a:p>
            <a:pPr algn="ctr"/>
            <a:r>
              <a:rPr lang="pl-PL" sz="2400" dirty="0">
                <a:latin typeface="+mn-lt"/>
              </a:rPr>
              <a:t>Gdańsk, 4 października 2023 r. </a:t>
            </a:r>
          </a:p>
        </p:txBody>
      </p:sp>
    </p:spTree>
    <p:extLst>
      <p:ext uri="{BB962C8B-B14F-4D97-AF65-F5344CB8AC3E}">
        <p14:creationId xmlns:p14="http://schemas.microsoft.com/office/powerpoint/2010/main" val="106168229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694435F1-2EB1-4D67-BE26-35A971EA1BB5}"/>
              </a:ext>
            </a:extLst>
          </p:cNvPr>
          <p:cNvSpPr>
            <a:spLocks noGrp="1"/>
          </p:cNvSpPr>
          <p:nvPr>
            <p:ph type="ctrTitle"/>
          </p:nvPr>
        </p:nvSpPr>
        <p:spPr>
          <a:xfrm>
            <a:off x="3186113" y="5195719"/>
            <a:ext cx="6048225" cy="1320421"/>
          </a:xfrm>
        </p:spPr>
        <p:txBody>
          <a:bodyPr/>
          <a:lstStyle/>
          <a:p>
            <a:r>
              <a:rPr lang="pl-PL" dirty="0"/>
              <a:t>Karta praw podstawowych </a:t>
            </a:r>
            <a:br>
              <a:rPr lang="pl-PL" dirty="0"/>
            </a:br>
            <a:r>
              <a:rPr lang="pl-PL" dirty="0"/>
              <a:t>Unii Europejskiej</a:t>
            </a:r>
          </a:p>
        </p:txBody>
      </p:sp>
      <p:pic>
        <p:nvPicPr>
          <p:cNvPr id="7" name="Symbol zastępczy obrazu 6" descr="Otwarta książka na tle flagi Unii Europejskiej ">
            <a:extLst>
              <a:ext uri="{FF2B5EF4-FFF2-40B4-BE49-F238E27FC236}">
                <a16:creationId xmlns:a16="http://schemas.microsoft.com/office/drawing/2014/main" id="{1DCF9426-1DC4-4D03-B242-C860C0C83F8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886" r="8886"/>
          <a:stretch>
            <a:fillRect/>
          </a:stretch>
        </p:blipFill>
        <p:spPr>
          <a:xfrm>
            <a:off x="1169442" y="1013388"/>
            <a:ext cx="5291869" cy="3788339"/>
          </a:xfrm>
        </p:spPr>
      </p:pic>
    </p:spTree>
    <p:extLst>
      <p:ext uri="{BB962C8B-B14F-4D97-AF65-F5344CB8AC3E}">
        <p14:creationId xmlns:p14="http://schemas.microsoft.com/office/powerpoint/2010/main" val="213793947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8" y="539834"/>
            <a:ext cx="9253027" cy="720003"/>
          </a:xfrm>
        </p:spPr>
        <p:txBody>
          <a:bodyPr>
            <a:normAutofit/>
          </a:bodyPr>
          <a:lstStyle/>
          <a:p>
            <a:r>
              <a:rPr lang="pl-PL" dirty="0"/>
              <a:t>Karta Praw Podstawowych UE – artykuł 37</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097434" y="1763614"/>
            <a:ext cx="8784976" cy="2448272"/>
          </a:xfrm>
        </p:spPr>
        <p:txBody>
          <a:bodyPr>
            <a:normAutofit/>
          </a:bodyPr>
          <a:lstStyle/>
          <a:p>
            <a:pPr marL="0" indent="0">
              <a:spcAft>
                <a:spcPts val="3600"/>
              </a:spcAft>
              <a:buNone/>
            </a:pPr>
            <a:r>
              <a:rPr lang="pl-PL" b="1" dirty="0"/>
              <a:t>Ochrona środowiska </a:t>
            </a:r>
          </a:p>
          <a:p>
            <a:pPr marL="0" indent="0">
              <a:spcAft>
                <a:spcPts val="3600"/>
              </a:spcAft>
              <a:buNone/>
            </a:pPr>
            <a:r>
              <a:rPr lang="pl-PL" dirty="0"/>
              <a:t>Wysoki poziom ochrony środowiska i poprawa jego jakości muszą być zintegrowane z politykami Unii i zapewnione zgodnie z zasadą zrównoważonego rozwoju.</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11</a:t>
            </a:fld>
            <a:endParaRPr lang="pl-PL" dirty="0"/>
          </a:p>
        </p:txBody>
      </p:sp>
    </p:spTree>
    <p:extLst>
      <p:ext uri="{BB962C8B-B14F-4D97-AF65-F5344CB8AC3E}">
        <p14:creationId xmlns:p14="http://schemas.microsoft.com/office/powerpoint/2010/main" val="245161281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8" y="539834"/>
            <a:ext cx="9253027" cy="720003"/>
          </a:xfrm>
        </p:spPr>
        <p:txBody>
          <a:bodyPr>
            <a:normAutofit/>
          </a:bodyPr>
          <a:lstStyle/>
          <a:p>
            <a:r>
              <a:rPr lang="pl-PL" dirty="0"/>
              <a:t>Karta Praw Podstawowych UE – artykuł 14</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21370" y="1263230"/>
            <a:ext cx="9865096" cy="5256224"/>
          </a:xfrm>
        </p:spPr>
        <p:txBody>
          <a:bodyPr>
            <a:normAutofit/>
          </a:bodyPr>
          <a:lstStyle/>
          <a:p>
            <a:pPr marL="0" indent="0">
              <a:spcAft>
                <a:spcPts val="3600"/>
              </a:spcAft>
              <a:buNone/>
            </a:pPr>
            <a:r>
              <a:rPr lang="pl-PL" b="1" dirty="0"/>
              <a:t>Prawo do nauki </a:t>
            </a:r>
          </a:p>
          <a:p>
            <a:pPr marL="457200" indent="-457200">
              <a:spcAft>
                <a:spcPts val="3600"/>
              </a:spcAft>
              <a:buAutoNum type="arabicPeriod"/>
            </a:pPr>
            <a:r>
              <a:rPr lang="pl-PL" dirty="0"/>
              <a:t>Każdy ma prawo do nauki i dostępu do kształcenia zawodowego </a:t>
            </a:r>
            <a:br>
              <a:rPr lang="pl-PL" dirty="0"/>
            </a:br>
            <a:r>
              <a:rPr lang="pl-PL" dirty="0"/>
              <a:t>i ustawicznego. </a:t>
            </a:r>
          </a:p>
          <a:p>
            <a:pPr marL="457200" indent="-457200">
              <a:spcAft>
                <a:spcPts val="3600"/>
              </a:spcAft>
              <a:buAutoNum type="arabicPeriod"/>
            </a:pPr>
            <a:r>
              <a:rPr lang="pl-PL" dirty="0"/>
              <a:t>Prawo to obejmuje możliwość korzystania z bezpłatnej nauki obowiązkowej. </a:t>
            </a:r>
          </a:p>
          <a:p>
            <a:pPr marL="457200" indent="-457200">
              <a:spcAft>
                <a:spcPts val="3600"/>
              </a:spcAft>
              <a:buAutoNum type="arabicPeriod"/>
            </a:pPr>
            <a:r>
              <a:rPr lang="pl-PL" b="1" dirty="0"/>
              <a:t>Wolność tworzenia placówek edukacyjnych </a:t>
            </a:r>
            <a:r>
              <a:rPr lang="pl-PL" dirty="0"/>
              <a:t>z właściwym poszanowaniem zasad demokratycznych i prawo rodziców do </a:t>
            </a:r>
            <a:r>
              <a:rPr lang="pl-PL" b="1" dirty="0"/>
              <a:t>zapewnienia wychowania </a:t>
            </a:r>
            <a:br>
              <a:rPr lang="pl-PL" b="1" dirty="0"/>
            </a:br>
            <a:r>
              <a:rPr lang="pl-PL" b="1" dirty="0"/>
              <a:t>i nauczania dzieci </a:t>
            </a:r>
            <a:r>
              <a:rPr lang="pl-PL" dirty="0"/>
              <a:t>zgodnie z własnymi przekonaniami religijnymi, filozoficznymi i pedagogicznymi są szanowane, zgodnie z ustawami krajowymi regulującymi korzystanie z tej wolności i tego prawa.</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12</a:t>
            </a:fld>
            <a:endParaRPr lang="pl-PL" dirty="0"/>
          </a:p>
        </p:txBody>
      </p:sp>
    </p:spTree>
    <p:extLst>
      <p:ext uri="{BB962C8B-B14F-4D97-AF65-F5344CB8AC3E}">
        <p14:creationId xmlns:p14="http://schemas.microsoft.com/office/powerpoint/2010/main" val="394356817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6" y="539834"/>
            <a:ext cx="9217023" cy="1079763"/>
          </a:xfrm>
        </p:spPr>
        <p:txBody>
          <a:bodyPr>
            <a:normAutofit/>
          </a:bodyPr>
          <a:lstStyle/>
          <a:p>
            <a:r>
              <a:rPr lang="pl-PL" dirty="0"/>
              <a:t>Struktura i zawartość Karty, </a:t>
            </a:r>
            <a:br>
              <a:rPr lang="pl-PL" dirty="0"/>
            </a:br>
            <a:r>
              <a:rPr lang="pl-PL" dirty="0"/>
              <a:t>która ma moc równą Traktatom Unijnym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313458" y="1763613"/>
            <a:ext cx="6552728" cy="4824536"/>
          </a:xfrm>
        </p:spPr>
        <p:txBody>
          <a:bodyPr>
            <a:noAutofit/>
          </a:bodyPr>
          <a:lstStyle/>
          <a:p>
            <a:pPr marL="268288" indent="-268288">
              <a:lnSpc>
                <a:spcPct val="150000"/>
              </a:lnSpc>
            </a:pPr>
            <a:r>
              <a:rPr lang="pl-PL" dirty="0"/>
              <a:t>Godność człowieka (art. 1–5),</a:t>
            </a:r>
          </a:p>
          <a:p>
            <a:pPr>
              <a:lnSpc>
                <a:spcPct val="150000"/>
              </a:lnSpc>
            </a:pPr>
            <a:r>
              <a:rPr lang="pl-PL" spc="300" dirty="0"/>
              <a:t>Wolność (art 6–19) </a:t>
            </a:r>
          </a:p>
          <a:p>
            <a:pPr>
              <a:lnSpc>
                <a:spcPct val="150000"/>
              </a:lnSpc>
            </a:pPr>
            <a:r>
              <a:rPr lang="pl-PL" spc="300" dirty="0"/>
              <a:t>Równość (art. 20–26),</a:t>
            </a:r>
          </a:p>
          <a:p>
            <a:pPr>
              <a:lnSpc>
                <a:spcPct val="150000"/>
              </a:lnSpc>
            </a:pPr>
            <a:r>
              <a:rPr lang="pl-PL" dirty="0"/>
              <a:t>Solidarność (art. 27–38),</a:t>
            </a:r>
          </a:p>
          <a:p>
            <a:pPr>
              <a:lnSpc>
                <a:spcPct val="150000"/>
              </a:lnSpc>
            </a:pPr>
            <a:r>
              <a:rPr lang="pl-PL" dirty="0"/>
              <a:t>Prawa obywatelskie (art. 39–46),</a:t>
            </a:r>
          </a:p>
          <a:p>
            <a:pPr>
              <a:lnSpc>
                <a:spcPct val="150000"/>
              </a:lnSpc>
            </a:pPr>
            <a:r>
              <a:rPr lang="pl-PL" dirty="0"/>
              <a:t>Wymiar sprawiedliwości (art. 47–50),</a:t>
            </a:r>
          </a:p>
          <a:p>
            <a:pPr>
              <a:lnSpc>
                <a:spcPct val="150000"/>
              </a:lnSpc>
            </a:pPr>
            <a:r>
              <a:rPr lang="pl-PL" dirty="0"/>
              <a:t>Postanowienia ogólne (art. 51–54).</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13</a:t>
            </a:fld>
            <a:endParaRPr lang="pl-PL" dirty="0"/>
          </a:p>
        </p:txBody>
      </p:sp>
    </p:spTree>
    <p:extLst>
      <p:ext uri="{BB962C8B-B14F-4D97-AF65-F5344CB8AC3E}">
        <p14:creationId xmlns:p14="http://schemas.microsoft.com/office/powerpoint/2010/main" val="293048733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6" y="231952"/>
            <a:ext cx="9937104" cy="1007755"/>
          </a:xfrm>
        </p:spPr>
        <p:txBody>
          <a:bodyPr>
            <a:normAutofit/>
          </a:bodyPr>
          <a:lstStyle/>
          <a:p>
            <a:r>
              <a:rPr lang="pl-PL" dirty="0"/>
              <a:t>Karta Praw Podstawowych UE w projektach EFS+ </a:t>
            </a:r>
            <a:br>
              <a:rPr lang="pl-PL" dirty="0"/>
            </a:br>
            <a:r>
              <a:rPr lang="pl-PL" dirty="0"/>
              <a:t>w FEP 2021-2027</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77549"/>
            <a:ext cx="9649072" cy="5832288"/>
          </a:xfrm>
        </p:spPr>
        <p:txBody>
          <a:bodyPr>
            <a:normAutofit/>
          </a:bodyPr>
          <a:lstStyle/>
          <a:p>
            <a:pPr>
              <a:spcAft>
                <a:spcPts val="600"/>
              </a:spcAft>
              <a:buFont typeface="Arial" panose="020B0604020202020204" pitchFamily="34" charset="0"/>
              <a:buChar char="•"/>
            </a:pPr>
            <a:r>
              <a:rPr lang="pl-PL" dirty="0"/>
              <a:t>Prawo do nauki (14), </a:t>
            </a:r>
          </a:p>
          <a:p>
            <a:pPr>
              <a:spcAft>
                <a:spcPts val="600"/>
              </a:spcAft>
              <a:buFont typeface="Arial" panose="020B0604020202020204" pitchFamily="34" charset="0"/>
              <a:buChar char="•"/>
            </a:pPr>
            <a:r>
              <a:rPr lang="pl-PL" dirty="0"/>
              <a:t>wolność wyboru zawodu i prawo do podejmowania pracy (15),</a:t>
            </a:r>
          </a:p>
          <a:p>
            <a:pPr>
              <a:spcAft>
                <a:spcPts val="600"/>
              </a:spcAft>
              <a:buFont typeface="Arial" panose="020B0604020202020204" pitchFamily="34" charset="0"/>
              <a:buChar char="•"/>
            </a:pPr>
            <a:r>
              <a:rPr lang="pl-PL" b="1" spc="300" dirty="0"/>
              <a:t>niedyskryminacja (21), </a:t>
            </a:r>
          </a:p>
          <a:p>
            <a:pPr>
              <a:spcAft>
                <a:spcPts val="600"/>
              </a:spcAft>
              <a:buFont typeface="Arial" panose="020B0604020202020204" pitchFamily="34" charset="0"/>
              <a:buChar char="•"/>
            </a:pPr>
            <a:r>
              <a:rPr lang="pl-PL" b="1" spc="300" dirty="0"/>
              <a:t>równość kobiet i mężczyzn (23), </a:t>
            </a:r>
          </a:p>
          <a:p>
            <a:pPr>
              <a:spcAft>
                <a:spcPts val="600"/>
              </a:spcAft>
              <a:buFont typeface="Arial" panose="020B0604020202020204" pitchFamily="34" charset="0"/>
              <a:buChar char="•"/>
            </a:pPr>
            <a:r>
              <a:rPr lang="pl-PL" spc="300" dirty="0"/>
              <a:t>prawa osób w podeszłym wieku (25),  </a:t>
            </a:r>
          </a:p>
          <a:p>
            <a:pPr>
              <a:spcAft>
                <a:spcPts val="600"/>
              </a:spcAft>
              <a:buFont typeface="Arial" panose="020B0604020202020204" pitchFamily="34" charset="0"/>
              <a:buChar char="•"/>
            </a:pPr>
            <a:r>
              <a:rPr lang="pl-PL" spc="300" dirty="0"/>
              <a:t>integracja osób z niepełnosprawnościami (26), </a:t>
            </a:r>
          </a:p>
          <a:p>
            <a:pPr>
              <a:spcAft>
                <a:spcPts val="600"/>
              </a:spcAft>
              <a:buFont typeface="Arial" panose="020B0604020202020204" pitchFamily="34" charset="0"/>
              <a:buChar char="•"/>
            </a:pPr>
            <a:r>
              <a:rPr lang="pl-PL" dirty="0"/>
              <a:t>prawa dostępu do pośrednictwa pracy (29), </a:t>
            </a:r>
          </a:p>
          <a:p>
            <a:pPr>
              <a:spcAft>
                <a:spcPts val="600"/>
              </a:spcAft>
              <a:buFont typeface="Arial" panose="020B0604020202020204" pitchFamily="34" charset="0"/>
              <a:buChar char="•"/>
            </a:pPr>
            <a:r>
              <a:rPr lang="pl-PL" dirty="0"/>
              <a:t>należyte i sprawiedliwe warunki pracy (31), </a:t>
            </a:r>
          </a:p>
          <a:p>
            <a:pPr>
              <a:spcAft>
                <a:spcPts val="600"/>
              </a:spcAft>
              <a:buFont typeface="Arial" panose="020B0604020202020204" pitchFamily="34" charset="0"/>
              <a:buChar char="•"/>
            </a:pPr>
            <a:r>
              <a:rPr lang="pl-PL" dirty="0"/>
              <a:t>zakaz pracy dzieci i ochrona młodocianych w pracy (32).</a:t>
            </a:r>
          </a:p>
          <a:p>
            <a:pPr>
              <a:spcAft>
                <a:spcPts val="600"/>
              </a:spcAft>
              <a:buFont typeface="Arial" panose="020B0604020202020204" pitchFamily="34" charset="0"/>
              <a:buChar char="•"/>
            </a:pPr>
            <a:r>
              <a:rPr lang="pl-PL" dirty="0"/>
              <a:t>zabezpieczenie społeczne i pomoc społeczna (34) </a:t>
            </a:r>
          </a:p>
          <a:p>
            <a:pPr>
              <a:spcAft>
                <a:spcPts val="600"/>
              </a:spcAft>
              <a:buFont typeface="Arial" panose="020B0604020202020204" pitchFamily="34" charset="0"/>
              <a:buChar char="•"/>
            </a:pPr>
            <a:r>
              <a:rPr lang="pl-PL" dirty="0"/>
              <a:t>ochrony zdrowia (35), </a:t>
            </a:r>
          </a:p>
          <a:p>
            <a:pPr>
              <a:spcAft>
                <a:spcPts val="600"/>
              </a:spcAft>
              <a:buFont typeface="Arial" panose="020B0604020202020204" pitchFamily="34" charset="0"/>
              <a:buChar char="•"/>
            </a:pPr>
            <a:r>
              <a:rPr lang="pl-PL" dirty="0"/>
              <a:t>dostęp do usług świadczonych w ogólnym interesie gospodarczym (36).</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a:xfrm>
            <a:off x="9237165" y="7109837"/>
            <a:ext cx="1080000" cy="180000"/>
          </a:xfrm>
        </p:spPr>
        <p:txBody>
          <a:bodyPr/>
          <a:lstStyle/>
          <a:p>
            <a:fld id="{EB4015AA-59F6-416B-87A6-8E3D940284E2}" type="slidenum">
              <a:rPr lang="pl-PL" smtClean="0"/>
              <a:pPr/>
              <a:t>14</a:t>
            </a:fld>
            <a:endParaRPr lang="pl-PL" dirty="0"/>
          </a:p>
        </p:txBody>
      </p:sp>
    </p:spTree>
    <p:extLst>
      <p:ext uri="{BB962C8B-B14F-4D97-AF65-F5344CB8AC3E}">
        <p14:creationId xmlns:p14="http://schemas.microsoft.com/office/powerpoint/2010/main" val="213332238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809402" y="395461"/>
            <a:ext cx="9144437" cy="1296144"/>
          </a:xfrm>
        </p:spPr>
        <p:txBody>
          <a:bodyPr>
            <a:normAutofit/>
          </a:bodyPr>
          <a:lstStyle/>
          <a:p>
            <a:pPr>
              <a:lnSpc>
                <a:spcPct val="114000"/>
              </a:lnSpc>
            </a:pPr>
            <a:r>
              <a:rPr lang="pl-PL" dirty="0"/>
              <a:t>Fundusze Europejskie dla Pomorza na lata 2021-2027 a prawa człowieka</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05346" y="2074842"/>
            <a:ext cx="10225136" cy="4348064"/>
          </a:xfrm>
        </p:spPr>
        <p:txBody>
          <a:bodyPr>
            <a:normAutofit/>
          </a:bodyPr>
          <a:lstStyle/>
          <a:p>
            <a:pPr marL="354013" indent="-354013">
              <a:spcAft>
                <a:spcPts val="1800"/>
              </a:spcAft>
              <a:buNone/>
            </a:pPr>
            <a:r>
              <a:rPr lang="pl-PL" dirty="0"/>
              <a:t>1 	Strategia programu: główne wyzwania w zakresie rozwoju i rozwiązania polityczne oby ze szczególnymi potrzebami.</a:t>
            </a:r>
          </a:p>
          <a:p>
            <a:pPr marL="0" indent="0">
              <a:spcAft>
                <a:spcPts val="1800"/>
              </a:spcAft>
              <a:buNone/>
            </a:pPr>
            <a:r>
              <a:rPr lang="pl-PL" dirty="0"/>
              <a:t>Inwestycje będą musiały wykazać zgodność z (…) odpowiednią polityką UE </a:t>
            </a:r>
            <a:br>
              <a:rPr lang="pl-PL" dirty="0"/>
            </a:br>
            <a:r>
              <a:rPr lang="pl-PL" dirty="0"/>
              <a:t>i ramami prawnymi odnośnie przestrzegania zobowiązań </a:t>
            </a:r>
            <a:r>
              <a:rPr lang="pl-PL" b="1" dirty="0"/>
              <a:t>w zakresie praw człowieka, a mianowicie </a:t>
            </a:r>
            <a:r>
              <a:rPr lang="pl-PL" sz="2400" b="1" spc="300" dirty="0">
                <a:solidFill>
                  <a:srgbClr val="C00000"/>
                </a:solidFill>
              </a:rPr>
              <a:t>Kartą Praw Podstawowych UE </a:t>
            </a:r>
            <a:r>
              <a:rPr lang="pl-PL" dirty="0"/>
              <a:t>(KPP UE), Europejskim Filarem Praw Społecznych, Strategią na rzecz praw osób niepełnosprawnych 2021-2030 oraz Konwencją ONZ o Prawach Dziecka </a:t>
            </a:r>
            <a:br>
              <a:rPr lang="pl-PL" dirty="0"/>
            </a:br>
            <a:r>
              <a:rPr lang="pl-PL" dirty="0"/>
              <a:t>(w szczególności art. 20 i 21). </a:t>
            </a:r>
          </a:p>
          <a:p>
            <a:pPr marL="0" indent="0">
              <a:spcAft>
                <a:spcPts val="1800"/>
              </a:spcAft>
              <a:buNone/>
            </a:pPr>
            <a:r>
              <a:rPr lang="pl-PL" b="1" dirty="0"/>
              <a:t>Zostanie to odpowiednio odzwierciedlone w kryteriach wyboru projektów.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15</a:t>
            </a:fld>
            <a:endParaRPr lang="pl-PL" dirty="0"/>
          </a:p>
        </p:txBody>
      </p:sp>
    </p:spTree>
    <p:extLst>
      <p:ext uri="{BB962C8B-B14F-4D97-AF65-F5344CB8AC3E}">
        <p14:creationId xmlns:p14="http://schemas.microsoft.com/office/powerpoint/2010/main" val="1422989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FE890-73C8-4C59-A4D8-ED25023CA806}"/>
              </a:ext>
            </a:extLst>
          </p:cNvPr>
          <p:cNvSpPr>
            <a:spLocks noGrp="1"/>
          </p:cNvSpPr>
          <p:nvPr>
            <p:ph type="title"/>
          </p:nvPr>
        </p:nvSpPr>
        <p:spPr/>
        <p:txBody>
          <a:bodyPr/>
          <a:lstStyle/>
          <a:p>
            <a:r>
              <a:rPr lang="pl-PL" dirty="0"/>
              <a:t>Ocena kryterium – Karta Praw Podstawowych UE</a:t>
            </a:r>
          </a:p>
        </p:txBody>
      </p:sp>
      <p:sp>
        <p:nvSpPr>
          <p:cNvPr id="3" name="Symbol zastępczy zawartości 2">
            <a:extLst>
              <a:ext uri="{FF2B5EF4-FFF2-40B4-BE49-F238E27FC236}">
                <a16:creationId xmlns:a16="http://schemas.microsoft.com/office/drawing/2014/main" id="{7D3906A3-3A23-4670-9A6A-F0222BD7E32F}"/>
              </a:ext>
            </a:extLst>
          </p:cNvPr>
          <p:cNvSpPr>
            <a:spLocks noGrp="1"/>
          </p:cNvSpPr>
          <p:nvPr>
            <p:ph idx="1"/>
          </p:nvPr>
        </p:nvSpPr>
        <p:spPr>
          <a:xfrm>
            <a:off x="449361" y="1367229"/>
            <a:ext cx="9793088" cy="5652608"/>
          </a:xfrm>
        </p:spPr>
        <p:txBody>
          <a:bodyPr>
            <a:noAutofit/>
          </a:bodyPr>
          <a:lstStyle/>
          <a:p>
            <a:pPr marL="0" indent="0">
              <a:spcAft>
                <a:spcPts val="2400"/>
              </a:spcAft>
              <a:buNone/>
            </a:pPr>
            <a:r>
              <a:rPr lang="pl-PL" b="1" dirty="0"/>
              <a:t>Ocenie podlega </a:t>
            </a:r>
            <a:r>
              <a:rPr lang="pl-PL" dirty="0"/>
              <a:t>zgodność projektu z Kartą Praw Podstawowych Unii Europejskiej, tj.:</a:t>
            </a:r>
          </a:p>
          <a:p>
            <a:pPr marL="457200" indent="-457200">
              <a:spcAft>
                <a:spcPts val="2400"/>
              </a:spcAft>
              <a:buFont typeface="+mj-lt"/>
              <a:buAutoNum type="arabicPeriod"/>
            </a:pPr>
            <a:r>
              <a:rPr lang="pl-PL" b="1" dirty="0"/>
              <a:t>czy zapisy wniosku </a:t>
            </a:r>
            <a:r>
              <a:rPr lang="pl-PL" dirty="0"/>
              <a:t>o dofinansowanie dotyczące zakresu oraz sposobu realizacji projektu </a:t>
            </a:r>
            <a:r>
              <a:rPr lang="pl-PL" b="1" dirty="0"/>
              <a:t>nie stoją w sprzeczności z wymogami KPP</a:t>
            </a:r>
            <a:r>
              <a:rPr lang="pl-PL" dirty="0"/>
              <a:t>?</a:t>
            </a:r>
          </a:p>
          <a:p>
            <a:pPr marL="457200" indent="-457200">
              <a:spcAft>
                <a:spcPts val="2400"/>
              </a:spcAft>
              <a:buFont typeface="+mj-lt"/>
              <a:buAutoNum type="arabicPeriod"/>
            </a:pPr>
            <a:r>
              <a:rPr lang="pl-PL" dirty="0"/>
              <a:t>w przypadku, gdy we wniosku o dofinansowanie stwierdzono neutralny charakter wymogów Karty Praw Podstawowych Unii Europejskiej względem zakresu i sposobu realizacji projektu: czy neutralny charakter wymogów został zidentyfikowany prawidłowo?</a:t>
            </a:r>
          </a:p>
          <a:p>
            <a:pPr marL="0" indent="0">
              <a:buNone/>
            </a:pPr>
            <a:r>
              <a:rPr lang="pl-PL" dirty="0"/>
              <a:t>Propozycja deklaracji – treści wniosku oraz zaplanowane w nim do realizacji działania nie są sprzeczne z KPP.</a:t>
            </a:r>
          </a:p>
        </p:txBody>
      </p:sp>
      <p:sp>
        <p:nvSpPr>
          <p:cNvPr id="4" name="Symbol zastępczy numeru slajdu 3">
            <a:extLst>
              <a:ext uri="{FF2B5EF4-FFF2-40B4-BE49-F238E27FC236}">
                <a16:creationId xmlns:a16="http://schemas.microsoft.com/office/drawing/2014/main" id="{9AD58037-9C6D-438E-9DD0-CB63A58761CD}"/>
              </a:ext>
            </a:extLst>
          </p:cNvPr>
          <p:cNvSpPr>
            <a:spLocks noGrp="1"/>
          </p:cNvSpPr>
          <p:nvPr>
            <p:ph type="sldNum" sz="quarter" idx="10"/>
          </p:nvPr>
        </p:nvSpPr>
        <p:spPr/>
        <p:txBody>
          <a:bodyPr/>
          <a:lstStyle/>
          <a:p>
            <a:fld id="{EB4015AA-59F6-416B-87A6-8E3D940284E2}" type="slidenum">
              <a:rPr lang="pl-PL" smtClean="0"/>
              <a:pPr/>
              <a:t>16</a:t>
            </a:fld>
            <a:endParaRPr lang="pl-PL" dirty="0"/>
          </a:p>
        </p:txBody>
      </p:sp>
    </p:spTree>
    <p:extLst>
      <p:ext uri="{BB962C8B-B14F-4D97-AF65-F5344CB8AC3E}">
        <p14:creationId xmlns:p14="http://schemas.microsoft.com/office/powerpoint/2010/main" val="191462281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descr="równość płci - na równoważni na równym poziomie postać mężczyzny i kobiety">
            <a:extLst>
              <a:ext uri="{FF2B5EF4-FFF2-40B4-BE49-F238E27FC236}">
                <a16:creationId xmlns:a16="http://schemas.microsoft.com/office/drawing/2014/main" id="{77FCC4F5-FF5F-4114-B064-26CB42C6711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436" r="10436"/>
          <a:stretch>
            <a:fillRect/>
          </a:stretch>
        </p:blipFill>
        <p:spPr>
          <a:xfrm>
            <a:off x="665386" y="179437"/>
            <a:ext cx="6835775" cy="4686195"/>
          </a:xfrm>
        </p:spPr>
      </p:pic>
      <p:sp>
        <p:nvSpPr>
          <p:cNvPr id="3" name="Tytuł 2">
            <a:extLst>
              <a:ext uri="{FF2B5EF4-FFF2-40B4-BE49-F238E27FC236}">
                <a16:creationId xmlns:a16="http://schemas.microsoft.com/office/drawing/2014/main" id="{221185A7-CA40-4BC6-8793-CFD8A552C743}"/>
              </a:ext>
            </a:extLst>
          </p:cNvPr>
          <p:cNvSpPr>
            <a:spLocks noGrp="1"/>
          </p:cNvSpPr>
          <p:nvPr>
            <p:ph type="ctrTitle"/>
          </p:nvPr>
        </p:nvSpPr>
        <p:spPr/>
        <p:txBody>
          <a:bodyPr/>
          <a:lstStyle/>
          <a:p>
            <a:r>
              <a:rPr lang="pl-PL" dirty="0"/>
              <a:t>Równość kobiet i mężczyzn</a:t>
            </a:r>
          </a:p>
        </p:txBody>
      </p:sp>
    </p:spTree>
    <p:extLst>
      <p:ext uri="{BB962C8B-B14F-4D97-AF65-F5344CB8AC3E}">
        <p14:creationId xmlns:p14="http://schemas.microsoft.com/office/powerpoint/2010/main" val="118972024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377947" y="539838"/>
            <a:ext cx="9935918" cy="726821"/>
          </a:xfrm>
        </p:spPr>
        <p:txBody>
          <a:bodyPr>
            <a:normAutofit/>
          </a:bodyPr>
          <a:lstStyle/>
          <a:p>
            <a:pPr>
              <a:spcAft>
                <a:spcPts val="3600"/>
              </a:spcAft>
            </a:pPr>
            <a:r>
              <a:rPr lang="pl-PL" dirty="0"/>
              <a:t>Równości kobiet i mężczyzn w Wytycznych równościowych</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719540" y="2102280"/>
            <a:ext cx="9252732" cy="3355113"/>
          </a:xfrm>
        </p:spPr>
        <p:txBody>
          <a:bodyPr>
            <a:normAutofit/>
          </a:bodyPr>
          <a:lstStyle/>
          <a:p>
            <a:pPr marL="0" indent="0">
              <a:lnSpc>
                <a:spcPct val="150000"/>
              </a:lnSpc>
              <a:spcAft>
                <a:spcPts val="3600"/>
              </a:spcAft>
              <a:buNone/>
            </a:pPr>
            <a:r>
              <a:rPr lang="pl-PL" dirty="0"/>
              <a:t>Przez zgodność z tą zasadą należy rozumieć (…) zaplanowanie takich działań w projekcie, które </a:t>
            </a:r>
            <a:r>
              <a:rPr lang="pl-PL" b="1" spc="300" dirty="0">
                <a:solidFill>
                  <a:srgbClr val="C00000"/>
                </a:solidFill>
              </a:rPr>
              <a:t>wpłyną na wyrównywanie szans danej płci </a:t>
            </a:r>
            <a:r>
              <a:rPr lang="pl-PL" dirty="0"/>
              <a:t>będącej w gorszym położeniu (o ile takie nierówności zostały zdiagnozowane w projekcie), stworzenie takich mechanizmów, aby </a:t>
            </a:r>
            <a:br>
              <a:rPr lang="pl-PL" dirty="0"/>
            </a:br>
            <a:r>
              <a:rPr lang="pl-PL" b="1" dirty="0"/>
              <a:t>na żadnym etapie wdrażania projektu </a:t>
            </a:r>
            <a:r>
              <a:rPr lang="pl-PL" dirty="0"/>
              <a:t>nie dochodziło do dyskryminacji </a:t>
            </a:r>
            <a:br>
              <a:rPr lang="pl-PL" dirty="0"/>
            </a:br>
            <a:r>
              <a:rPr lang="pl-PL" dirty="0"/>
              <a:t>i wykluczenia ze względu na płeć</a:t>
            </a:r>
            <a:r>
              <a:rPr lang="pl-PL" sz="2600" dirty="0"/>
              <a:t>.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18</a:t>
            </a:fld>
            <a:endParaRPr lang="pl-PL" dirty="0"/>
          </a:p>
        </p:txBody>
      </p:sp>
    </p:spTree>
    <p:extLst>
      <p:ext uri="{BB962C8B-B14F-4D97-AF65-F5344CB8AC3E}">
        <p14:creationId xmlns:p14="http://schemas.microsoft.com/office/powerpoint/2010/main" val="227617883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539838"/>
            <a:ext cx="9288439" cy="726821"/>
          </a:xfrm>
        </p:spPr>
        <p:txBody>
          <a:bodyPr>
            <a:normAutofit/>
          </a:bodyPr>
          <a:lstStyle/>
          <a:p>
            <a:pPr>
              <a:spcAft>
                <a:spcPts val="3600"/>
              </a:spcAft>
            </a:pPr>
            <a:r>
              <a:rPr lang="pl-PL" dirty="0"/>
              <a:t>Ocena zasady równości kobiet i mężczyzn</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737394" y="1835621"/>
            <a:ext cx="9576470" cy="4464496"/>
          </a:xfrm>
        </p:spPr>
        <p:txBody>
          <a:bodyPr>
            <a:normAutofit/>
          </a:bodyPr>
          <a:lstStyle/>
          <a:p>
            <a:pPr marL="0" indent="0">
              <a:spcAft>
                <a:spcPts val="1800"/>
              </a:spcAft>
              <a:buNone/>
            </a:pPr>
            <a:r>
              <a:rPr lang="pl-PL" sz="2600" dirty="0"/>
              <a:t>Ocena zgodności projektów współfinansowanych z EFS+ z zasadą równości kobiet i mężczyzn odbywa się </a:t>
            </a:r>
            <a:r>
              <a:rPr lang="pl-PL" sz="2600" b="1" dirty="0"/>
              <a:t>na podstawie standardu minimum</a:t>
            </a:r>
            <a:r>
              <a:rPr lang="pl-PL" sz="2600" dirty="0"/>
              <a:t>, który składa się z 5 kryteriów oceny. </a:t>
            </a:r>
          </a:p>
          <a:p>
            <a:pPr marL="0" indent="0">
              <a:buNone/>
            </a:pPr>
            <a:r>
              <a:rPr lang="pl-PL" sz="2600" dirty="0"/>
              <a:t>Standardu minimum nie stosuje się do oceny projektu, jeżeli w treści wniosku przywołany i uzasadniony został jeden z poniższych </a:t>
            </a:r>
            <a:r>
              <a:rPr lang="pl-PL" sz="2600" b="1" dirty="0"/>
              <a:t>wyjątków</a:t>
            </a:r>
            <a:r>
              <a:rPr lang="pl-PL" sz="2600" dirty="0"/>
              <a:t>: </a:t>
            </a:r>
          </a:p>
          <a:p>
            <a:pPr marL="622300" indent="-268288">
              <a:spcBef>
                <a:spcPts val="1200"/>
              </a:spcBef>
              <a:buFont typeface="Wingdings" panose="05000000000000000000" pitchFamily="2" charset="2"/>
              <a:buChar char="Ø"/>
            </a:pPr>
            <a:r>
              <a:rPr lang="pl-PL" sz="2600" dirty="0"/>
              <a:t>profil działalności (np. statut),</a:t>
            </a:r>
          </a:p>
          <a:p>
            <a:pPr marL="622300" indent="-268288">
              <a:buFont typeface="Wingdings" panose="05000000000000000000" pitchFamily="2" charset="2"/>
              <a:buChar char="Ø"/>
            </a:pPr>
            <a:r>
              <a:rPr lang="pl-PL" sz="2600" dirty="0"/>
              <a:t>zamknięta rekrutacja.</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19</a:t>
            </a:fld>
            <a:endParaRPr lang="pl-PL" dirty="0"/>
          </a:p>
        </p:txBody>
      </p:sp>
    </p:spTree>
    <p:extLst>
      <p:ext uri="{BB962C8B-B14F-4D97-AF65-F5344CB8AC3E}">
        <p14:creationId xmlns:p14="http://schemas.microsoft.com/office/powerpoint/2010/main" val="290697581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Kryteria zgodności z zasadami horyzontalnymi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979637"/>
            <a:ext cx="9397044" cy="3402249"/>
          </a:xfrm>
        </p:spPr>
        <p:txBody>
          <a:bodyPr>
            <a:normAutofit/>
          </a:bodyPr>
          <a:lstStyle/>
          <a:p>
            <a:pPr marL="457200" indent="-457200">
              <a:spcAft>
                <a:spcPts val="1800"/>
              </a:spcAft>
              <a:buClrTx/>
              <a:buFont typeface="+mj-lt"/>
              <a:buAutoNum type="arabicPeriod"/>
            </a:pPr>
            <a:r>
              <a:rPr lang="pl-PL" dirty="0"/>
              <a:t>Zasada zrównoważonego rozwoju, w tym zasada DNSH</a:t>
            </a:r>
          </a:p>
          <a:p>
            <a:pPr marL="457200" indent="-457200">
              <a:spcAft>
                <a:spcPts val="1800"/>
              </a:spcAft>
              <a:buFont typeface="+mj-lt"/>
              <a:buAutoNum type="arabicPeriod"/>
            </a:pPr>
            <a:r>
              <a:rPr lang="pl-PL" dirty="0"/>
              <a:t>Karta Praw Podstawowych Unii Europejskiej</a:t>
            </a:r>
          </a:p>
          <a:p>
            <a:pPr marL="457200" indent="-457200">
              <a:spcAft>
                <a:spcPts val="1800"/>
              </a:spcAft>
              <a:buFont typeface="+mj-lt"/>
              <a:buAutoNum type="arabicPeriod"/>
            </a:pPr>
            <a:r>
              <a:rPr lang="pl-PL" dirty="0"/>
              <a:t>Zasada równości kobiet i mężczyzn</a:t>
            </a:r>
          </a:p>
          <a:p>
            <a:pPr marL="457200" indent="-457200">
              <a:spcAft>
                <a:spcPts val="1800"/>
              </a:spcAft>
              <a:buFont typeface="+mj-lt"/>
              <a:buAutoNum type="arabicPeriod"/>
            </a:pPr>
            <a:r>
              <a:rPr lang="pl-PL" dirty="0"/>
              <a:t>Konwencja o Prawach Osób Niepełnosprawnych</a:t>
            </a:r>
          </a:p>
          <a:p>
            <a:pPr marL="457200" indent="-457200">
              <a:spcAft>
                <a:spcPts val="1800"/>
              </a:spcAft>
              <a:buClrTx/>
              <a:buFont typeface="+mj-lt"/>
              <a:buAutoNum type="arabicPeriod"/>
            </a:pPr>
            <a:r>
              <a:rPr lang="pl-PL" dirty="0"/>
              <a:t>Zasada równości szans i niedyskryminacji, w tym dostępności </a:t>
            </a:r>
            <a:br>
              <a:rPr lang="pl-PL" dirty="0"/>
            </a:br>
            <a:r>
              <a:rPr lang="pl-PL" dirty="0"/>
              <a:t>dla osób z niepełnosprawnościami.</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a:t>
            </a:fld>
            <a:endParaRPr lang="pl-PL" dirty="0"/>
          </a:p>
        </p:txBody>
      </p:sp>
    </p:spTree>
    <p:extLst>
      <p:ext uri="{BB962C8B-B14F-4D97-AF65-F5344CB8AC3E}">
        <p14:creationId xmlns:p14="http://schemas.microsoft.com/office/powerpoint/2010/main" val="1648883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Kryterium nr 1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44596" y="2339677"/>
            <a:ext cx="9253838" cy="2621530"/>
          </a:xfrm>
        </p:spPr>
        <p:txBody>
          <a:bodyPr>
            <a:normAutofit/>
          </a:bodyPr>
          <a:lstStyle/>
          <a:p>
            <a:pPr marL="0" lvl="0" indent="0">
              <a:spcAft>
                <a:spcPts val="2400"/>
              </a:spcAft>
              <a:buNone/>
            </a:pPr>
            <a:r>
              <a:rPr lang="pl-PL" dirty="0"/>
              <a:t>We wniosku o dofinansowanie projektu zawarte zostały informacje, które potwierdzają </a:t>
            </a:r>
            <a:r>
              <a:rPr lang="pl-PL" b="1" dirty="0"/>
              <a:t>istnienie (albo brak istniejących) barier </a:t>
            </a:r>
            <a:r>
              <a:rPr lang="pl-PL" dirty="0"/>
              <a:t>równościowych </a:t>
            </a:r>
            <a:br>
              <a:rPr lang="pl-PL" dirty="0"/>
            </a:br>
            <a:r>
              <a:rPr lang="pl-PL" dirty="0"/>
              <a:t>w obszarze tematycznym interwencji i/lub zasięgu oddziaływania projektu. </a:t>
            </a:r>
          </a:p>
          <a:p>
            <a:pPr marL="0" lvl="0" indent="0">
              <a:spcAft>
                <a:spcPts val="2400"/>
              </a:spcAft>
              <a:buNone/>
            </a:pPr>
            <a:r>
              <a:rPr lang="pl-PL" dirty="0"/>
              <a:t>(0 – 1 pkt)</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20</a:t>
            </a:fld>
            <a:endParaRPr lang="pl-PL" dirty="0"/>
          </a:p>
        </p:txBody>
      </p:sp>
    </p:spTree>
    <p:extLst>
      <p:ext uri="{BB962C8B-B14F-4D97-AF65-F5344CB8AC3E}">
        <p14:creationId xmlns:p14="http://schemas.microsoft.com/office/powerpoint/2010/main" val="234654028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Kryteria nr 2 i 3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59557"/>
            <a:ext cx="9289032" cy="5328592"/>
          </a:xfrm>
        </p:spPr>
        <p:txBody>
          <a:bodyPr>
            <a:normAutofit lnSpcReduction="10000"/>
          </a:bodyPr>
          <a:lstStyle/>
          <a:p>
            <a:pPr marL="0" lvl="0" indent="0">
              <a:spcAft>
                <a:spcPts val="2400"/>
              </a:spcAft>
              <a:buNone/>
            </a:pPr>
            <a:r>
              <a:rPr lang="pl-PL" dirty="0"/>
              <a:t>Wniosek o dofinansowanie projektu </a:t>
            </a:r>
            <a:r>
              <a:rPr lang="pl-PL" b="1" dirty="0"/>
              <a:t>zawiera działania odpowiadające </a:t>
            </a:r>
            <a:br>
              <a:rPr lang="pl-PL" b="1" dirty="0"/>
            </a:br>
            <a:r>
              <a:rPr lang="pl-PL" b="1" dirty="0"/>
              <a:t>na zidentyfikowane bariery równościowe </a:t>
            </a:r>
            <a:r>
              <a:rPr lang="pl-PL" dirty="0"/>
              <a:t>w obszarze tematycznym interwencji i/lub zasięgu oddziaływania projektu.</a:t>
            </a:r>
          </a:p>
          <a:p>
            <a:pPr marL="0" lvl="0" indent="0">
              <a:spcAft>
                <a:spcPts val="2400"/>
              </a:spcAft>
              <a:buNone/>
            </a:pPr>
            <a:r>
              <a:rPr lang="pl-PL" dirty="0"/>
              <a:t>(0 – 1 – 2 pkt)</a:t>
            </a:r>
          </a:p>
          <a:p>
            <a:pPr marL="0" lvl="0" indent="0">
              <a:spcAft>
                <a:spcPts val="2400"/>
              </a:spcAft>
              <a:buNone/>
            </a:pPr>
            <a:r>
              <a:rPr lang="pl-PL" dirty="0"/>
              <a:t>W przypadku stwierdzenia braku barier równościowych, wniosek </a:t>
            </a:r>
            <a:br>
              <a:rPr lang="pl-PL" dirty="0"/>
            </a:br>
            <a:r>
              <a:rPr lang="pl-PL" dirty="0"/>
              <a:t>o dofinansowanie projektu </a:t>
            </a:r>
            <a:r>
              <a:rPr lang="pl-PL" b="1" dirty="0"/>
              <a:t>zawiera działania zapewniające przestrzeganie zasady</a:t>
            </a:r>
            <a:r>
              <a:rPr lang="pl-PL" dirty="0"/>
              <a:t> równości kobiet i mężczyzn, tak </a:t>
            </a:r>
            <a:r>
              <a:rPr lang="pl-PL" b="1" dirty="0"/>
              <a:t>aby na żadnym etapie</a:t>
            </a:r>
            <a:r>
              <a:rPr lang="pl-PL" dirty="0"/>
              <a:t> realizacji projektu </a:t>
            </a:r>
            <a:r>
              <a:rPr lang="pl-PL" b="1" dirty="0"/>
              <a:t>nie wystąpiły bariery równościowe</a:t>
            </a:r>
            <a:r>
              <a:rPr lang="pl-PL" dirty="0"/>
              <a:t>.</a:t>
            </a:r>
          </a:p>
          <a:p>
            <a:pPr marL="0" lvl="0" indent="0">
              <a:spcAft>
                <a:spcPts val="2400"/>
              </a:spcAft>
              <a:buNone/>
            </a:pPr>
            <a:r>
              <a:rPr lang="pl-PL" dirty="0"/>
              <a:t>(0 – 1 – 2 pkt)</a:t>
            </a:r>
          </a:p>
          <a:p>
            <a:pPr marL="0" lvl="0" indent="0">
              <a:spcAft>
                <a:spcPts val="2400"/>
              </a:spcAft>
              <a:buNone/>
            </a:pPr>
            <a:r>
              <a:rPr lang="pl-PL" dirty="0"/>
              <a:t>Kryteria są wobec siebie alternatywne.</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21</a:t>
            </a:fld>
            <a:endParaRPr lang="pl-PL" dirty="0"/>
          </a:p>
        </p:txBody>
      </p:sp>
    </p:spTree>
    <p:extLst>
      <p:ext uri="{BB962C8B-B14F-4D97-AF65-F5344CB8AC3E}">
        <p14:creationId xmlns:p14="http://schemas.microsoft.com/office/powerpoint/2010/main" val="94187358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Kryterium nr 4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49362" y="1475581"/>
            <a:ext cx="10009112" cy="5400600"/>
          </a:xfrm>
        </p:spPr>
        <p:txBody>
          <a:bodyPr>
            <a:normAutofit lnSpcReduction="10000"/>
          </a:bodyPr>
          <a:lstStyle/>
          <a:p>
            <a:pPr marL="0" lvl="0" indent="0">
              <a:spcAft>
                <a:spcPts val="2400"/>
              </a:spcAft>
              <a:buNone/>
            </a:pPr>
            <a:r>
              <a:rPr lang="pl-PL" b="1" dirty="0"/>
              <a:t>Wskaźniki realizacji projektu zostały podane w podziale na płeć.</a:t>
            </a:r>
            <a:br>
              <a:rPr lang="pl-PL" dirty="0"/>
            </a:br>
            <a:r>
              <a:rPr lang="pl-PL" dirty="0"/>
              <a:t>(0 – 1 pkt) [było: 2 pkt]</a:t>
            </a:r>
          </a:p>
          <a:p>
            <a:pPr marL="0" lvl="0" indent="0">
              <a:spcAft>
                <a:spcPts val="2400"/>
              </a:spcAft>
              <a:buNone/>
            </a:pPr>
            <a:r>
              <a:rPr lang="pl-PL" dirty="0"/>
              <a:t>Definiowanie wskaźników i planowanych do osiągnięcia rezultatów, </a:t>
            </a:r>
            <a:br>
              <a:rPr lang="pl-PL" dirty="0"/>
            </a:br>
            <a:r>
              <a:rPr lang="pl-PL" dirty="0"/>
              <a:t>co do zasady, powinno być powiązane z całością założeń projektu: rodzajem grupy docelowej, której zostanie udzielone wsparcie (w tym kobietom </a:t>
            </a:r>
            <a:br>
              <a:rPr lang="pl-PL" dirty="0"/>
            </a:br>
            <a:r>
              <a:rPr lang="pl-PL" dirty="0"/>
              <a:t>i mężczyznom), stwierdzonymi problemami i barierami, z jakimi grupa ta </a:t>
            </a:r>
            <a:br>
              <a:rPr lang="pl-PL" dirty="0"/>
            </a:br>
            <a:r>
              <a:rPr lang="pl-PL" dirty="0"/>
              <a:t>ma do czynienia i rodzajem planowanego wsparcia. </a:t>
            </a:r>
          </a:p>
          <a:p>
            <a:pPr marL="0" lvl="0" indent="0">
              <a:spcAft>
                <a:spcPts val="2400"/>
              </a:spcAft>
              <a:buNone/>
            </a:pPr>
            <a:r>
              <a:rPr lang="pl-PL" dirty="0"/>
              <a:t>Proporcja wskaźników w podziale na płeć, wskazana we wniosku </a:t>
            </a:r>
            <a:br>
              <a:rPr lang="pl-PL" dirty="0"/>
            </a:br>
            <a:r>
              <a:rPr lang="pl-PL" dirty="0"/>
              <a:t>o dofinansowanie projektu na podstawie zdiagnozowanego problemu danej grupy docelowej powinna, co do zasady, być utrzymana przez cały okres realizacji projektu. Dzięki temu projekt ma szansę realnie wpłynąć na zmianę nierówności płci po zakończeniu realizacji projektu</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22</a:t>
            </a:fld>
            <a:endParaRPr lang="pl-PL" dirty="0"/>
          </a:p>
        </p:txBody>
      </p:sp>
    </p:spTree>
    <p:extLst>
      <p:ext uri="{BB962C8B-B14F-4D97-AF65-F5344CB8AC3E}">
        <p14:creationId xmlns:p14="http://schemas.microsoft.com/office/powerpoint/2010/main" val="253542812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611687"/>
          </a:xfrm>
        </p:spPr>
        <p:txBody>
          <a:bodyPr>
            <a:normAutofit/>
          </a:bodyPr>
          <a:lstStyle/>
          <a:p>
            <a:pPr>
              <a:spcAft>
                <a:spcPts val="3600"/>
              </a:spcAft>
            </a:pPr>
            <a:r>
              <a:rPr lang="pl-PL" dirty="0"/>
              <a:t>Kryterium nr 5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2483693"/>
            <a:ext cx="8855798" cy="2045466"/>
          </a:xfrm>
        </p:spPr>
        <p:txBody>
          <a:bodyPr>
            <a:normAutofit/>
          </a:bodyPr>
          <a:lstStyle/>
          <a:p>
            <a:pPr marL="0" lvl="0" indent="0">
              <a:spcAft>
                <a:spcPts val="2400"/>
              </a:spcAft>
              <a:buNone/>
            </a:pPr>
            <a:r>
              <a:rPr lang="pl-PL" dirty="0"/>
              <a:t>We wniosku o dofinansowanie projektu wskazano, jakie działania zostaną podjęte w celu zapewnienia równościowego zarządzania projektem.</a:t>
            </a:r>
          </a:p>
          <a:p>
            <a:pPr marL="0" lvl="0" indent="0">
              <a:spcAft>
                <a:spcPts val="2400"/>
              </a:spcAft>
              <a:buNone/>
            </a:pPr>
            <a:r>
              <a:rPr lang="pl-PL" dirty="0"/>
              <a:t>(0 – 1 pkt)</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23</a:t>
            </a:fld>
            <a:endParaRPr lang="pl-PL" dirty="0"/>
          </a:p>
        </p:txBody>
      </p:sp>
    </p:spTree>
    <p:extLst>
      <p:ext uri="{BB962C8B-B14F-4D97-AF65-F5344CB8AC3E}">
        <p14:creationId xmlns:p14="http://schemas.microsoft.com/office/powerpoint/2010/main" val="232972204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Równość płci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81410" y="1763613"/>
            <a:ext cx="9163018" cy="3960440"/>
          </a:xfrm>
        </p:spPr>
        <p:txBody>
          <a:bodyPr>
            <a:normAutofit/>
          </a:bodyPr>
          <a:lstStyle/>
          <a:p>
            <a:pPr marL="0" indent="0" algn="just">
              <a:buNone/>
            </a:pPr>
            <a:r>
              <a:rPr lang="pl-PL" dirty="0"/>
              <a:t>Przykłady do wykorzystania:</a:t>
            </a:r>
          </a:p>
          <a:p>
            <a:pPr algn="just">
              <a:buFont typeface="Arial" panose="020B0604020202020204" pitchFamily="34" charset="0"/>
              <a:buChar char="•"/>
            </a:pPr>
            <a:r>
              <a:rPr lang="pl-PL" dirty="0"/>
              <a:t>plany zarządzania różnorodnością,</a:t>
            </a:r>
          </a:p>
          <a:p>
            <a:pPr>
              <a:buFont typeface="Arial" panose="020B0604020202020204" pitchFamily="34" charset="0"/>
              <a:buChar char="•"/>
            </a:pPr>
            <a:r>
              <a:rPr lang="pl-PL" dirty="0"/>
              <a:t>strategie antydyskryminacyjne, </a:t>
            </a:r>
          </a:p>
          <a:p>
            <a:pPr>
              <a:buFont typeface="Arial" panose="020B0604020202020204" pitchFamily="34" charset="0"/>
              <a:buChar char="•"/>
            </a:pPr>
            <a:r>
              <a:rPr lang="pl-PL" dirty="0"/>
              <a:t>elastyczny czas pracy,</a:t>
            </a:r>
          </a:p>
          <a:p>
            <a:pPr>
              <a:buFont typeface="Arial" panose="020B0604020202020204" pitchFamily="34" charset="0"/>
              <a:buChar char="•"/>
            </a:pPr>
            <a:r>
              <a:rPr lang="pl-PL" dirty="0"/>
              <a:t>godzenie życia zawodowego z życiem prywatnym.</a:t>
            </a:r>
          </a:p>
          <a:p>
            <a:pPr marL="0" indent="0">
              <a:spcBef>
                <a:spcPts val="2400"/>
              </a:spcBef>
              <a:buNone/>
            </a:pPr>
            <a:r>
              <a:rPr lang="pl-PL" dirty="0"/>
              <a:t>Projektowanie i gwarantowanie szerokiego i </a:t>
            </a:r>
            <a:r>
              <a:rPr lang="pl-PL" b="1" dirty="0"/>
              <a:t>reprezentatywnego zespołu w procesie </a:t>
            </a:r>
            <a:r>
              <a:rPr lang="pl-PL" dirty="0"/>
              <a:t>tworzenia, wdrażania i ewaluacji projektu podnosi jego wartość w wymiarze społecznym.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24</a:t>
            </a:fld>
            <a:endParaRPr lang="pl-PL" dirty="0"/>
          </a:p>
        </p:txBody>
      </p:sp>
    </p:spTree>
    <p:extLst>
      <p:ext uri="{BB962C8B-B14F-4D97-AF65-F5344CB8AC3E}">
        <p14:creationId xmlns:p14="http://schemas.microsoft.com/office/powerpoint/2010/main" val="376072821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Równość płci a logika projektu</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93378" y="1295561"/>
            <a:ext cx="9505056" cy="4968552"/>
          </a:xfrm>
        </p:spPr>
        <p:txBody>
          <a:bodyPr>
            <a:normAutofit/>
          </a:bodyPr>
          <a:lstStyle/>
          <a:p>
            <a:pPr marL="0" lvl="0" indent="0">
              <a:spcAft>
                <a:spcPts val="1200"/>
              </a:spcAft>
              <a:buNone/>
            </a:pPr>
            <a:r>
              <a:rPr lang="pl-PL" dirty="0"/>
              <a:t>Analiza grupy docelowej powinna uwzględniać sytuację kobiet i mężczyzn (</a:t>
            </a:r>
            <a:r>
              <a:rPr lang="pl-PL" b="1" dirty="0"/>
              <a:t>nie tylko </a:t>
            </a:r>
            <a:r>
              <a:rPr lang="pl-PL" b="1" spc="300" dirty="0"/>
              <a:t>osoby</a:t>
            </a:r>
            <a:r>
              <a:rPr lang="pl-PL" b="1" dirty="0"/>
              <a:t>, ale kobiety i mężczyźni</a:t>
            </a:r>
            <a:r>
              <a:rPr lang="pl-PL" dirty="0"/>
              <a:t>) w danym obszarze problemowym. </a:t>
            </a:r>
          </a:p>
          <a:p>
            <a:pPr marL="0" lvl="0" indent="0">
              <a:spcAft>
                <a:spcPts val="1200"/>
              </a:spcAft>
              <a:buNone/>
            </a:pPr>
            <a:r>
              <a:rPr lang="pl-PL" dirty="0"/>
              <a:t>Realizacja odpowiednio dobranych zadań, wskaźniki projektowe... </a:t>
            </a:r>
          </a:p>
          <a:p>
            <a:pPr marL="0" indent="0">
              <a:spcAft>
                <a:spcPts val="1200"/>
              </a:spcAft>
              <a:buNone/>
            </a:pPr>
            <a:r>
              <a:rPr lang="pl-PL" dirty="0"/>
              <a:t>Łączny, realny wpływ na sytuację kobiet i mężczyzn w danym obszarze problemowym. </a:t>
            </a:r>
          </a:p>
          <a:p>
            <a:pPr marL="0" indent="0">
              <a:spcAft>
                <a:spcPts val="1200"/>
              </a:spcAft>
              <a:buNone/>
            </a:pPr>
            <a:r>
              <a:rPr lang="pl-PL" b="1" dirty="0">
                <a:solidFill>
                  <a:srgbClr val="C00000"/>
                </a:solidFill>
              </a:rPr>
              <a:t>W ramach zaplanowanych działań rekrutacyjnych NIE bierzemy pod uwagę zapewnienia równości płci wśród dzieci – ten podział wynika z sytuacji demograficznej na danym obszarze, na który wnioskodawcy/ beneficjenci nie mają wpływu. </a:t>
            </a:r>
          </a:p>
          <a:p>
            <a:pPr marL="0" lvl="0" indent="0">
              <a:spcAft>
                <a:spcPts val="1200"/>
              </a:spcAft>
              <a:buNone/>
            </a:pPr>
            <a:endParaRPr lang="pl-PL" dirty="0"/>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25</a:t>
            </a:fld>
            <a:endParaRPr lang="pl-PL" dirty="0"/>
          </a:p>
        </p:txBody>
      </p:sp>
    </p:spTree>
    <p:extLst>
      <p:ext uri="{BB962C8B-B14F-4D97-AF65-F5344CB8AC3E}">
        <p14:creationId xmlns:p14="http://schemas.microsoft.com/office/powerpoint/2010/main" val="3469951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647715"/>
          </a:xfrm>
        </p:spPr>
        <p:txBody>
          <a:bodyPr>
            <a:normAutofit/>
          </a:bodyPr>
          <a:lstStyle/>
          <a:p>
            <a:r>
              <a:rPr lang="pl-PL" dirty="0"/>
              <a:t>Równość płci w edukacji</a:t>
            </a:r>
          </a:p>
        </p:txBody>
      </p:sp>
      <p:pic>
        <p:nvPicPr>
          <p:cNvPr id="6" name="Symbol zastępczy zawartości 5" descr="Kadr z filmu &quot;Gliniarz w przedszkolu&quot; - główny bohater Arnold Schwarzenegger wśród grupy dzieci w wieku przedszkolnym ">
            <a:extLst>
              <a:ext uri="{FF2B5EF4-FFF2-40B4-BE49-F238E27FC236}">
                <a16:creationId xmlns:a16="http://schemas.microsoft.com/office/drawing/2014/main" id="{1AB34F5E-CDD6-4AB4-863C-47E0F7F40C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1450" y="1619597"/>
            <a:ext cx="7343750" cy="5681319"/>
          </a:xfrm>
        </p:spPr>
      </p:pic>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26</a:t>
            </a:fld>
            <a:endParaRPr lang="pl-PL" dirty="0"/>
          </a:p>
        </p:txBody>
      </p:sp>
    </p:spTree>
    <p:extLst>
      <p:ext uri="{BB962C8B-B14F-4D97-AF65-F5344CB8AC3E}">
        <p14:creationId xmlns:p14="http://schemas.microsoft.com/office/powerpoint/2010/main" val="279005047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9D6033-ECC0-4AB5-A14E-23B0245C6904}"/>
              </a:ext>
            </a:extLst>
          </p:cNvPr>
          <p:cNvSpPr>
            <a:spLocks noGrp="1"/>
          </p:cNvSpPr>
          <p:nvPr>
            <p:ph type="title"/>
          </p:nvPr>
        </p:nvSpPr>
        <p:spPr/>
        <p:txBody>
          <a:bodyPr/>
          <a:lstStyle/>
          <a:p>
            <a:r>
              <a:rPr lang="pl-PL" dirty="0"/>
              <a:t>Różne oblicza równość płci </a:t>
            </a:r>
          </a:p>
        </p:txBody>
      </p:sp>
      <p:pic>
        <p:nvPicPr>
          <p:cNvPr id="9" name="Symbol zastępczy zawartości 8" descr="trzech młodych mężczyzn na spacerze w parku, każdy pcha głęboki wózek ">
            <a:extLst>
              <a:ext uri="{FF2B5EF4-FFF2-40B4-BE49-F238E27FC236}">
                <a16:creationId xmlns:a16="http://schemas.microsoft.com/office/drawing/2014/main" id="{B58F5694-53EC-4AC3-8F59-52ACC04959E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6244" y="1331565"/>
            <a:ext cx="5691944" cy="3347679"/>
          </a:xfrm>
        </p:spPr>
      </p:pic>
      <p:sp>
        <p:nvSpPr>
          <p:cNvPr id="4" name="Symbol zastępczy tekstu 3">
            <a:extLst>
              <a:ext uri="{FF2B5EF4-FFF2-40B4-BE49-F238E27FC236}">
                <a16:creationId xmlns:a16="http://schemas.microsoft.com/office/drawing/2014/main" id="{A1D276E7-517D-4F40-98A4-2C953EC3A50F}"/>
              </a:ext>
            </a:extLst>
          </p:cNvPr>
          <p:cNvSpPr>
            <a:spLocks noGrp="1"/>
          </p:cNvSpPr>
          <p:nvPr>
            <p:ph type="body" sz="quarter" idx="11"/>
          </p:nvPr>
        </p:nvSpPr>
        <p:spPr>
          <a:xfrm>
            <a:off x="227504" y="4787949"/>
            <a:ext cx="3671887" cy="575469"/>
          </a:xfrm>
        </p:spPr>
        <p:txBody>
          <a:bodyPr>
            <a:normAutofit/>
          </a:bodyPr>
          <a:lstStyle/>
          <a:p>
            <a:pPr marL="0" indent="0">
              <a:buNone/>
            </a:pPr>
            <a:r>
              <a:rPr lang="pl-PL" sz="1800" dirty="0"/>
              <a:t>fot. Olesia </a:t>
            </a:r>
            <a:r>
              <a:rPr lang="pl-PL" sz="1800" dirty="0" err="1"/>
              <a:t>Bilkei</a:t>
            </a:r>
            <a:r>
              <a:rPr lang="pl-PL" sz="1800" dirty="0"/>
              <a:t> / / </a:t>
            </a:r>
            <a:r>
              <a:rPr lang="pl-PL" sz="1800" dirty="0" err="1"/>
              <a:t>Shutterstock</a:t>
            </a:r>
            <a:endParaRPr lang="pl-PL" sz="1800" dirty="0"/>
          </a:p>
        </p:txBody>
      </p:sp>
      <p:pic>
        <p:nvPicPr>
          <p:cNvPr id="11" name="Symbol zastępczy zawartości 10" descr="mężczyzna z niepełnosprawnym dzieckiem na placu zabaw, oboje leżą na siedziskach zamontowanych na sprężynach">
            <a:extLst>
              <a:ext uri="{FF2B5EF4-FFF2-40B4-BE49-F238E27FC236}">
                <a16:creationId xmlns:a16="http://schemas.microsoft.com/office/drawing/2014/main" id="{114A83D5-C887-49BD-BE2C-513223ECB1E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49598" y="2105997"/>
            <a:ext cx="4315971" cy="3347679"/>
          </a:xfrm>
        </p:spPr>
      </p:pic>
      <p:sp>
        <p:nvSpPr>
          <p:cNvPr id="6" name="Symbol zastępczy tekstu 5">
            <a:extLst>
              <a:ext uri="{FF2B5EF4-FFF2-40B4-BE49-F238E27FC236}">
                <a16:creationId xmlns:a16="http://schemas.microsoft.com/office/drawing/2014/main" id="{E4123F31-9E46-4794-8B93-B9C5EB6BDA2E}"/>
              </a:ext>
            </a:extLst>
          </p:cNvPr>
          <p:cNvSpPr>
            <a:spLocks noGrp="1"/>
          </p:cNvSpPr>
          <p:nvPr>
            <p:ph type="body" sz="quarter" idx="12"/>
          </p:nvPr>
        </p:nvSpPr>
        <p:spPr>
          <a:xfrm>
            <a:off x="6149598" y="5459301"/>
            <a:ext cx="3888432" cy="539750"/>
          </a:xfrm>
        </p:spPr>
        <p:txBody>
          <a:bodyPr>
            <a:noAutofit/>
          </a:bodyPr>
          <a:lstStyle/>
          <a:p>
            <a:pPr marL="0" indent="0">
              <a:buNone/>
            </a:pPr>
            <a:r>
              <a:rPr lang="pl-PL" sz="1800" dirty="0"/>
              <a:t>Autor: Angela </a:t>
            </a:r>
            <a:r>
              <a:rPr lang="pl-PL" sz="1800" dirty="0" err="1"/>
              <a:t>Greniuk</a:t>
            </a:r>
            <a:r>
              <a:rPr lang="pl-PL" sz="1800" dirty="0"/>
              <a:t>, </a:t>
            </a:r>
          </a:p>
          <a:p>
            <a:pPr marL="0" indent="0">
              <a:buNone/>
            </a:pPr>
            <a:r>
              <a:rPr lang="pl-PL" sz="1800" dirty="0"/>
              <a:t>fot. facebook.com/</a:t>
            </a:r>
            <a:r>
              <a:rPr lang="pl-PL" sz="1800" dirty="0" err="1"/>
              <a:t>magikme</a:t>
            </a:r>
            <a:endParaRPr lang="pl-PL" sz="1800" dirty="0"/>
          </a:p>
        </p:txBody>
      </p:sp>
      <p:sp>
        <p:nvSpPr>
          <p:cNvPr id="7" name="Symbol zastępczy numeru slajdu 6">
            <a:extLst>
              <a:ext uri="{FF2B5EF4-FFF2-40B4-BE49-F238E27FC236}">
                <a16:creationId xmlns:a16="http://schemas.microsoft.com/office/drawing/2014/main" id="{8323C7E3-03EA-410D-8489-B09A5BD1BB2C}"/>
              </a:ext>
            </a:extLst>
          </p:cNvPr>
          <p:cNvSpPr>
            <a:spLocks noGrp="1"/>
          </p:cNvSpPr>
          <p:nvPr>
            <p:ph type="sldNum" sz="quarter" idx="10"/>
          </p:nvPr>
        </p:nvSpPr>
        <p:spPr/>
        <p:txBody>
          <a:bodyPr/>
          <a:lstStyle/>
          <a:p>
            <a:fld id="{EB4015AA-59F6-416B-87A6-8E3D940284E2}" type="slidenum">
              <a:rPr lang="pl-PL" smtClean="0"/>
              <a:pPr/>
              <a:t>27</a:t>
            </a:fld>
            <a:endParaRPr lang="pl-PL" dirty="0"/>
          </a:p>
        </p:txBody>
      </p:sp>
    </p:spTree>
    <p:extLst>
      <p:ext uri="{BB962C8B-B14F-4D97-AF65-F5344CB8AC3E}">
        <p14:creationId xmlns:p14="http://schemas.microsoft.com/office/powerpoint/2010/main" val="416221282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1FB062-6233-4724-B7F6-A6CD31900FC8}"/>
              </a:ext>
            </a:extLst>
          </p:cNvPr>
          <p:cNvSpPr>
            <a:spLocks noGrp="1"/>
          </p:cNvSpPr>
          <p:nvPr>
            <p:ph type="title"/>
          </p:nvPr>
        </p:nvSpPr>
        <p:spPr>
          <a:xfrm>
            <a:off x="1024819" y="345259"/>
            <a:ext cx="8640381" cy="642210"/>
          </a:xfrm>
        </p:spPr>
        <p:txBody>
          <a:bodyPr/>
          <a:lstStyle/>
          <a:p>
            <a:r>
              <a:rPr lang="pl-PL" dirty="0"/>
              <a:t>Place zabaw – wspólna przestrzeń</a:t>
            </a:r>
          </a:p>
        </p:txBody>
      </p:sp>
      <p:pic>
        <p:nvPicPr>
          <p:cNvPr id="9" name="Symbol zastępczy zawartości 8" descr="grupa pań oraz dzieci z niepełnosprawnościami na obrotowej karuzeli przystosowanej dla osób ze szczególnymi potrzebami">
            <a:extLst>
              <a:ext uri="{FF2B5EF4-FFF2-40B4-BE49-F238E27FC236}">
                <a16:creationId xmlns:a16="http://schemas.microsoft.com/office/drawing/2014/main" id="{71E4DB66-3AB1-4AB4-AA70-9F71DAAB38D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9551" y="1125998"/>
            <a:ext cx="4975225" cy="4417106"/>
          </a:xfrm>
        </p:spPr>
      </p:pic>
      <p:sp>
        <p:nvSpPr>
          <p:cNvPr id="4" name="Symbol zastępczy tekstu 3">
            <a:extLst>
              <a:ext uri="{FF2B5EF4-FFF2-40B4-BE49-F238E27FC236}">
                <a16:creationId xmlns:a16="http://schemas.microsoft.com/office/drawing/2014/main" id="{F989E21C-44B2-4C64-892A-124360F57523}"/>
              </a:ext>
            </a:extLst>
          </p:cNvPr>
          <p:cNvSpPr>
            <a:spLocks noGrp="1"/>
          </p:cNvSpPr>
          <p:nvPr>
            <p:ph type="body" sz="quarter" idx="11"/>
          </p:nvPr>
        </p:nvSpPr>
        <p:spPr>
          <a:xfrm>
            <a:off x="219551" y="5706144"/>
            <a:ext cx="4837802" cy="1493693"/>
          </a:xfrm>
        </p:spPr>
        <p:txBody>
          <a:bodyPr>
            <a:normAutofit/>
          </a:bodyPr>
          <a:lstStyle/>
          <a:p>
            <a:pPr marL="0" indent="0">
              <a:buNone/>
            </a:pPr>
            <a:r>
              <a:rPr lang="pl-PL" dirty="0"/>
              <a:t>Integracyjny plac zabaw na Wyspie Młyńskiej w Bydgoszczy  </a:t>
            </a:r>
          </a:p>
          <a:p>
            <a:pPr marL="0" indent="0">
              <a:buNone/>
            </a:pPr>
            <a:r>
              <a:rPr lang="pl-PL" sz="1800" dirty="0"/>
              <a:t>Źródło: TVN Meteo/x-news </a:t>
            </a:r>
            <a:br>
              <a:rPr lang="pl-PL" sz="1800" dirty="0"/>
            </a:br>
            <a:r>
              <a:rPr lang="pl-PL" sz="1800" dirty="0"/>
              <a:t>Arkadiusz Wojtasiewicz </a:t>
            </a:r>
          </a:p>
        </p:txBody>
      </p:sp>
      <p:pic>
        <p:nvPicPr>
          <p:cNvPr id="11" name="Symbol zastępczy zawartości 10" descr="plac zabaw - kobieta na wózku inwalidzkim oraz dwóch małoletnimi chłopców - wszyscy troje przechodzą przez kładkę przy dziecięcej altance ">
            <a:extLst>
              <a:ext uri="{FF2B5EF4-FFF2-40B4-BE49-F238E27FC236}">
                <a16:creationId xmlns:a16="http://schemas.microsoft.com/office/drawing/2014/main" id="{5C664658-02E8-4965-BD3C-31D0C195C08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45009" y="1125998"/>
            <a:ext cx="5283075" cy="4417106"/>
          </a:xfrm>
        </p:spPr>
      </p:pic>
      <p:sp>
        <p:nvSpPr>
          <p:cNvPr id="6" name="Symbol zastępczy tekstu 5">
            <a:extLst>
              <a:ext uri="{FF2B5EF4-FFF2-40B4-BE49-F238E27FC236}">
                <a16:creationId xmlns:a16="http://schemas.microsoft.com/office/drawing/2014/main" id="{D07D5620-2B5A-4362-BF7A-66805ED5496B}"/>
              </a:ext>
            </a:extLst>
          </p:cNvPr>
          <p:cNvSpPr>
            <a:spLocks noGrp="1"/>
          </p:cNvSpPr>
          <p:nvPr>
            <p:ph type="body" sz="quarter" idx="12"/>
          </p:nvPr>
        </p:nvSpPr>
        <p:spPr>
          <a:xfrm>
            <a:off x="5345009" y="5681634"/>
            <a:ext cx="4973555" cy="1334127"/>
          </a:xfrm>
        </p:spPr>
        <p:txBody>
          <a:bodyPr>
            <a:normAutofit/>
          </a:bodyPr>
          <a:lstStyle/>
          <a:p>
            <a:pPr marL="0" indent="0">
              <a:buNone/>
            </a:pPr>
            <a:r>
              <a:rPr lang="pl-PL" dirty="0"/>
              <a:t>Plac zabaw nie tylko dla dzieci.</a:t>
            </a:r>
          </a:p>
          <a:p>
            <a:pPr marL="0" indent="0">
              <a:buNone/>
            </a:pPr>
            <a:r>
              <a:rPr lang="pl-PL" sz="1800" dirty="0">
                <a:hlinkClick r:id="rId4"/>
              </a:rPr>
              <a:t>https://portalkomunalny.pl/place-zabaw-dla-niepelnosprawnych-319376/</a:t>
            </a:r>
            <a:r>
              <a:rPr lang="pl-PL" sz="1800" dirty="0"/>
              <a:t> </a:t>
            </a:r>
          </a:p>
        </p:txBody>
      </p:sp>
      <p:sp>
        <p:nvSpPr>
          <p:cNvPr id="7" name="Symbol zastępczy numeru slajdu 6">
            <a:extLst>
              <a:ext uri="{FF2B5EF4-FFF2-40B4-BE49-F238E27FC236}">
                <a16:creationId xmlns:a16="http://schemas.microsoft.com/office/drawing/2014/main" id="{54187E64-FE9C-46BC-926F-ABF81E60675B}"/>
              </a:ext>
            </a:extLst>
          </p:cNvPr>
          <p:cNvSpPr>
            <a:spLocks noGrp="1"/>
          </p:cNvSpPr>
          <p:nvPr>
            <p:ph type="sldNum" sz="quarter" idx="10"/>
          </p:nvPr>
        </p:nvSpPr>
        <p:spPr/>
        <p:txBody>
          <a:bodyPr/>
          <a:lstStyle/>
          <a:p>
            <a:fld id="{EB4015AA-59F6-416B-87A6-8E3D940284E2}" type="slidenum">
              <a:rPr lang="pl-PL" smtClean="0"/>
              <a:pPr/>
              <a:t>28</a:t>
            </a:fld>
            <a:endParaRPr lang="pl-PL" dirty="0"/>
          </a:p>
        </p:txBody>
      </p:sp>
    </p:spTree>
    <p:extLst>
      <p:ext uri="{BB962C8B-B14F-4D97-AF65-F5344CB8AC3E}">
        <p14:creationId xmlns:p14="http://schemas.microsoft.com/office/powerpoint/2010/main" val="64432459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DE5AE9F-D231-4C1D-8C1B-D710F51CABA7}"/>
              </a:ext>
            </a:extLst>
          </p:cNvPr>
          <p:cNvSpPr>
            <a:spLocks noGrp="1"/>
          </p:cNvSpPr>
          <p:nvPr>
            <p:ph type="ctrTitle"/>
          </p:nvPr>
        </p:nvSpPr>
        <p:spPr>
          <a:xfrm>
            <a:off x="3041650" y="5364013"/>
            <a:ext cx="6133117" cy="648546"/>
          </a:xfrm>
        </p:spPr>
        <p:txBody>
          <a:bodyPr>
            <a:normAutofit fontScale="90000"/>
          </a:bodyPr>
          <a:lstStyle/>
          <a:p>
            <a:pPr algn="r"/>
            <a:r>
              <a:rPr lang="pl-PL" dirty="0"/>
              <a:t>Konwencja ONZ o prawach </a:t>
            </a:r>
            <a:br>
              <a:rPr lang="pl-PL" dirty="0"/>
            </a:br>
            <a:r>
              <a:rPr lang="pl-PL" dirty="0"/>
              <a:t>osób z niepełnosprawnościami </a:t>
            </a:r>
          </a:p>
        </p:txBody>
      </p:sp>
      <p:pic>
        <p:nvPicPr>
          <p:cNvPr id="28" name="Symbol zastępczy obrazu 27" descr="rysunek osób z różnymi niepełnosprawnościami, w tym osoba na wózku, postać kobiety mężczyzny trzyma po 1 transparencie: Konwencja, Wspólna sprawa">
            <a:extLst>
              <a:ext uri="{FF2B5EF4-FFF2-40B4-BE49-F238E27FC236}">
                <a16:creationId xmlns:a16="http://schemas.microsoft.com/office/drawing/2014/main" id="{B31EC65D-2B6D-46E6-8C2E-BCB260B3215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0691" r="10691"/>
          <a:stretch>
            <a:fillRect/>
          </a:stretch>
        </p:blipFill>
        <p:spPr>
          <a:xfrm>
            <a:off x="0" y="0"/>
            <a:ext cx="6946305" cy="5221288"/>
          </a:xfrm>
        </p:spPr>
      </p:pic>
    </p:spTree>
    <p:extLst>
      <p:ext uri="{BB962C8B-B14F-4D97-AF65-F5344CB8AC3E}">
        <p14:creationId xmlns:p14="http://schemas.microsoft.com/office/powerpoint/2010/main" val="108452759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593378" y="359838"/>
            <a:ext cx="9577063" cy="755703"/>
          </a:xfrm>
        </p:spPr>
        <p:txBody>
          <a:bodyPr>
            <a:normAutofit/>
          </a:bodyPr>
          <a:lstStyle/>
          <a:p>
            <a:r>
              <a:rPr lang="pl-PL" dirty="0"/>
              <a:t>Wytyczne dotyczące zasad równościowych – były i są</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665385" y="1187549"/>
            <a:ext cx="9721081" cy="5904656"/>
          </a:xfrm>
        </p:spPr>
        <p:txBody>
          <a:bodyPr>
            <a:normAutofit fontScale="55000" lnSpcReduction="20000"/>
          </a:bodyPr>
          <a:lstStyle/>
          <a:p>
            <a:pPr marL="0" indent="0">
              <a:lnSpc>
                <a:spcPct val="170000"/>
              </a:lnSpc>
              <a:spcAft>
                <a:spcPts val="600"/>
              </a:spcAft>
              <a:buNone/>
            </a:pPr>
            <a:r>
              <a:rPr lang="pl-PL" sz="4200" dirty="0">
                <a:hlinkClick r:id="rId2"/>
              </a:rPr>
              <a:t>Wytyczne </a:t>
            </a:r>
            <a:r>
              <a:rPr lang="pl-PL" sz="4400" dirty="0">
                <a:hlinkClick r:id="rId2"/>
              </a:rPr>
              <a:t>dotyczące realizacji zasad równościowych w ramach funduszy unijnych na lata 2021-2027</a:t>
            </a:r>
            <a:endParaRPr lang="pl-PL" sz="4400" dirty="0"/>
          </a:p>
          <a:p>
            <a:pPr marL="0" indent="0">
              <a:lnSpc>
                <a:spcPct val="170000"/>
              </a:lnSpc>
              <a:spcAft>
                <a:spcPts val="600"/>
              </a:spcAft>
              <a:buNone/>
            </a:pPr>
            <a:r>
              <a:rPr lang="pl-PL" sz="4400" dirty="0"/>
              <a:t>Załączniki do wytycznych:</a:t>
            </a:r>
          </a:p>
          <a:p>
            <a:pPr marL="719138" indent="-457200">
              <a:lnSpc>
                <a:spcPct val="170000"/>
              </a:lnSpc>
              <a:spcAft>
                <a:spcPts val="600"/>
              </a:spcAft>
              <a:buFont typeface="+mj-lt"/>
              <a:buAutoNum type="arabicPeriod"/>
            </a:pPr>
            <a:r>
              <a:rPr lang="pl-PL" sz="4400" b="1" dirty="0"/>
              <a:t>obowiązujące:</a:t>
            </a:r>
          </a:p>
          <a:p>
            <a:pPr marL="1169988" lvl="1" indent="-450850">
              <a:lnSpc>
                <a:spcPct val="170000"/>
              </a:lnSpc>
              <a:spcAft>
                <a:spcPts val="600"/>
              </a:spcAft>
              <a:buFont typeface="+mj-lt"/>
              <a:buAutoNum type="alphaLcParenR"/>
            </a:pPr>
            <a:r>
              <a:rPr lang="pl-PL" sz="4400" dirty="0"/>
              <a:t>Standard minimum;</a:t>
            </a:r>
          </a:p>
          <a:p>
            <a:pPr marL="1169988" lvl="1" indent="-450850">
              <a:lnSpc>
                <a:spcPct val="170000"/>
              </a:lnSpc>
              <a:spcAft>
                <a:spcPts val="600"/>
              </a:spcAft>
              <a:buFont typeface="+mj-lt"/>
              <a:buAutoNum type="alphaLcParenR"/>
            </a:pPr>
            <a:r>
              <a:rPr lang="pl-PL" sz="4400" dirty="0"/>
              <a:t>Standardy dostępności dla polityk horyzontalnych na lata 2021-2027;  </a:t>
            </a:r>
          </a:p>
          <a:p>
            <a:pPr marL="719138" indent="-457200">
              <a:lnSpc>
                <a:spcPct val="170000"/>
              </a:lnSpc>
              <a:spcAft>
                <a:spcPts val="600"/>
              </a:spcAft>
              <a:buFont typeface="+mj-lt"/>
              <a:buAutoNum type="arabicPeriod"/>
            </a:pPr>
            <a:r>
              <a:rPr lang="pl-PL" sz="4400" b="1" dirty="0"/>
              <a:t>nieaktywne</a:t>
            </a:r>
            <a:r>
              <a:rPr lang="pl-PL" sz="4400" dirty="0"/>
              <a:t> – Procedura służąca do włączania zapisów Konwencji </a:t>
            </a:r>
            <a:br>
              <a:rPr lang="pl-PL" sz="4400" dirty="0"/>
            </a:br>
            <a:r>
              <a:rPr lang="pl-PL" sz="4400" dirty="0"/>
              <a:t>o prawach </a:t>
            </a:r>
            <a:r>
              <a:rPr lang="pl-PL" sz="4200" dirty="0"/>
              <a:t>osób niepełnosprawnych (KPON) do praktyki wdrażania programów.</a:t>
            </a:r>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3</a:t>
            </a:fld>
            <a:endParaRPr lang="pl-PL" dirty="0"/>
          </a:p>
        </p:txBody>
      </p:sp>
    </p:spTree>
    <p:extLst>
      <p:ext uri="{BB962C8B-B14F-4D97-AF65-F5344CB8AC3E}">
        <p14:creationId xmlns:p14="http://schemas.microsoft.com/office/powerpoint/2010/main" val="1894986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715" y="539837"/>
            <a:ext cx="8640381" cy="648072"/>
          </a:xfrm>
        </p:spPr>
        <p:txBody>
          <a:bodyPr>
            <a:normAutofit/>
          </a:bodyPr>
          <a:lstStyle/>
          <a:p>
            <a:r>
              <a:rPr lang="pl-PL" dirty="0"/>
              <a:t>Model społeczny, model medyczny</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77354" y="1367569"/>
            <a:ext cx="9937104" cy="4824536"/>
          </a:xfrm>
        </p:spPr>
        <p:txBody>
          <a:bodyPr>
            <a:normAutofit lnSpcReduction="10000"/>
          </a:bodyPr>
          <a:lstStyle/>
          <a:p>
            <a:pPr marL="0" indent="0">
              <a:spcAft>
                <a:spcPts val="1800"/>
              </a:spcAft>
              <a:buNone/>
            </a:pPr>
            <a:r>
              <a:rPr lang="pl-PL" dirty="0"/>
              <a:t>Osoby z niepełnosprawnościami i ich otoczenie domagają się</a:t>
            </a:r>
            <a:r>
              <a:rPr lang="pl-PL" dirty="0">
                <a:solidFill>
                  <a:srgbClr val="FF0000"/>
                </a:solidFill>
              </a:rPr>
              <a:t> </a:t>
            </a:r>
            <a:r>
              <a:rPr lang="pl-PL" b="1" dirty="0">
                <a:solidFill>
                  <a:srgbClr val="C00000"/>
                </a:solidFill>
              </a:rPr>
              <a:t>równych szans</a:t>
            </a:r>
            <a:br>
              <a:rPr lang="pl-PL" b="1" dirty="0">
                <a:solidFill>
                  <a:srgbClr val="C00000"/>
                </a:solidFill>
              </a:rPr>
            </a:br>
            <a:r>
              <a:rPr lang="pl-PL" dirty="0"/>
              <a:t>i </a:t>
            </a:r>
            <a:r>
              <a:rPr lang="pl-PL" b="1" dirty="0">
                <a:solidFill>
                  <a:srgbClr val="C00000"/>
                </a:solidFill>
              </a:rPr>
              <a:t>dostępu </a:t>
            </a:r>
            <a:r>
              <a:rPr lang="pl-PL" dirty="0"/>
              <a:t>do wszystkich społecznych zasobów, np.: włączająca edukacja, nowe technologie, służby medyczne i socjalne, aktywności sportowe i rekreacyjne, instytucje publiczne i… wspólny mianownik to </a:t>
            </a:r>
            <a:r>
              <a:rPr lang="pl-PL" b="1" spc="160" dirty="0"/>
              <a:t>towary, produkty i usługi</a:t>
            </a:r>
            <a:r>
              <a:rPr lang="pl-PL" dirty="0"/>
              <a:t>.</a:t>
            </a:r>
          </a:p>
          <a:p>
            <a:pPr marL="0" indent="0">
              <a:spcAft>
                <a:spcPts val="1800"/>
              </a:spcAft>
              <a:buNone/>
            </a:pPr>
            <a:r>
              <a:rPr lang="pl-PL" dirty="0"/>
              <a:t>Mówimy o </a:t>
            </a:r>
            <a:r>
              <a:rPr lang="pl-PL" b="1" dirty="0">
                <a:solidFill>
                  <a:srgbClr val="C00000"/>
                </a:solidFill>
              </a:rPr>
              <a:t>potrzebie długofalowych równych szans</a:t>
            </a:r>
            <a:r>
              <a:rPr lang="pl-PL" dirty="0"/>
              <a:t>, a nie sekundowej litości.</a:t>
            </a:r>
          </a:p>
          <a:p>
            <a:pPr marL="0" indent="0">
              <a:spcAft>
                <a:spcPts val="1800"/>
              </a:spcAft>
              <a:buNone/>
            </a:pPr>
            <a:r>
              <a:rPr lang="pl-PL" dirty="0"/>
              <a:t>Odchodzi w zapomnienie model medyczny – rehabilitowanie jednostki, </a:t>
            </a:r>
            <a:br>
              <a:rPr lang="pl-PL" dirty="0"/>
            </a:br>
            <a:r>
              <a:rPr lang="pl-PL" dirty="0"/>
              <a:t>by "pasowała" ona do społeczeństwa.</a:t>
            </a:r>
          </a:p>
          <a:p>
            <a:pPr marL="0" indent="0">
              <a:spcAft>
                <a:spcPts val="1800"/>
              </a:spcAft>
              <a:buNone/>
            </a:pPr>
            <a:r>
              <a:rPr lang="pl-PL" dirty="0"/>
              <a:t>Jesteśmy w procesie wdrażania </a:t>
            </a:r>
            <a:r>
              <a:rPr lang="pl-PL" b="1" dirty="0">
                <a:solidFill>
                  <a:srgbClr val="C00000"/>
                </a:solidFill>
              </a:rPr>
              <a:t>modelu społecznego </a:t>
            </a:r>
            <a:r>
              <a:rPr lang="pl-PL" dirty="0"/>
              <a:t>– realizujemy działania, które mają na celu </a:t>
            </a:r>
            <a:r>
              <a:rPr lang="pl-PL" b="1" spc="160" dirty="0">
                <a:solidFill>
                  <a:srgbClr val="C00000"/>
                </a:solidFill>
              </a:rPr>
              <a:t>likwidowanie barier i przystosowanie przestrzeni </a:t>
            </a:r>
            <a:br>
              <a:rPr lang="pl-PL" b="1" spc="160" dirty="0">
                <a:solidFill>
                  <a:srgbClr val="C00000"/>
                </a:solidFill>
              </a:rPr>
            </a:br>
            <a:r>
              <a:rPr lang="pl-PL" dirty="0"/>
              <a:t>do potrzeb wszystkich ludzi, w tym i osób z niepełnosprawnościami.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30</a:t>
            </a:fld>
            <a:endParaRPr lang="pl-PL" dirty="0"/>
          </a:p>
        </p:txBody>
      </p:sp>
    </p:spTree>
    <p:extLst>
      <p:ext uri="{BB962C8B-B14F-4D97-AF65-F5344CB8AC3E}">
        <p14:creationId xmlns:p14="http://schemas.microsoft.com/office/powerpoint/2010/main" val="122951994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61330" y="539834"/>
            <a:ext cx="10441160" cy="1007755"/>
          </a:xfrm>
        </p:spPr>
        <p:txBody>
          <a:bodyPr>
            <a:normAutofit/>
          </a:bodyPr>
          <a:lstStyle/>
          <a:p>
            <a:r>
              <a:rPr lang="pl-PL" dirty="0"/>
              <a:t>Kryterium – Konwencja o Prawach Osób Niepełnosprawnych</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21370" y="1547589"/>
            <a:ext cx="9649072" cy="5328592"/>
          </a:xfrm>
        </p:spPr>
        <p:txBody>
          <a:bodyPr>
            <a:normAutofit/>
          </a:bodyPr>
          <a:lstStyle/>
          <a:p>
            <a:pPr marL="0" indent="0">
              <a:spcBef>
                <a:spcPts val="1200"/>
              </a:spcBef>
              <a:buNone/>
            </a:pPr>
            <a:r>
              <a:rPr lang="pl-PL" b="1" dirty="0"/>
              <a:t>Ocenie podlega </a:t>
            </a:r>
            <a:r>
              <a:rPr lang="pl-PL" dirty="0"/>
              <a:t>zgodność projektu z Konwencją o Prawach Osób Niepełnosprawnych, sporządzoną w Nowym Jorku dnia 13 grudnia 2006 r., tj.: </a:t>
            </a:r>
          </a:p>
          <a:p>
            <a:pPr marL="457200" indent="-457200">
              <a:spcBef>
                <a:spcPts val="1200"/>
              </a:spcBef>
              <a:buFont typeface="+mj-lt"/>
              <a:buAutoNum type="arabicPeriod"/>
            </a:pPr>
            <a:r>
              <a:rPr lang="pl-PL" b="1" dirty="0">
                <a:solidFill>
                  <a:srgbClr val="C00000"/>
                </a:solidFill>
              </a:rPr>
              <a:t>czy zapisy wniosku </a:t>
            </a:r>
            <a:r>
              <a:rPr lang="pl-PL" dirty="0"/>
              <a:t>o dofinansowanie dotyczące zakresu i sposobu realizacji projektu oraz wnioskodawcy </a:t>
            </a:r>
            <a:r>
              <a:rPr lang="pl-PL" b="1" dirty="0">
                <a:solidFill>
                  <a:srgbClr val="C00000"/>
                </a:solidFill>
              </a:rPr>
              <a:t>nie stoją w sprzeczności </a:t>
            </a:r>
            <a:br>
              <a:rPr lang="pl-PL" b="1" dirty="0">
                <a:solidFill>
                  <a:srgbClr val="C00000"/>
                </a:solidFill>
              </a:rPr>
            </a:br>
            <a:r>
              <a:rPr lang="pl-PL" dirty="0"/>
              <a:t>z wymogami KPON?</a:t>
            </a:r>
          </a:p>
          <a:p>
            <a:pPr marL="457200" indent="-457200">
              <a:spcBef>
                <a:spcPts val="1200"/>
              </a:spcBef>
              <a:buFont typeface="+mj-lt"/>
              <a:buAutoNum type="arabicPeriod"/>
            </a:pPr>
            <a:r>
              <a:rPr lang="pl-PL" dirty="0"/>
              <a:t>w przypadku, gdy we wniosku o dofinansowanie stwierdzono neutralny charakter wymogów Konwencji o Prawach Osób Niepełnosprawnych względem zakresu i sposobu realizacji projektu oraz wnioskodawcy: </a:t>
            </a:r>
            <a:br>
              <a:rPr lang="pl-PL" dirty="0"/>
            </a:br>
            <a:r>
              <a:rPr lang="pl-PL" dirty="0"/>
              <a:t>czy neutralny charakter wymogów został zidentyfikowany prawidłowo?</a:t>
            </a:r>
          </a:p>
          <a:p>
            <a:pPr marL="0" indent="0">
              <a:spcBef>
                <a:spcPts val="1200"/>
              </a:spcBef>
              <a:buNone/>
            </a:pPr>
            <a:r>
              <a:rPr lang="pl-PL" dirty="0"/>
              <a:t>Propozycja deklaracja – treści wniosku oraz zaplanowane w nim do realizacji działania nie są sprzeczne z KPON.</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31</a:t>
            </a:fld>
            <a:endParaRPr lang="pl-PL" dirty="0"/>
          </a:p>
        </p:txBody>
      </p:sp>
    </p:spTree>
    <p:extLst>
      <p:ext uri="{BB962C8B-B14F-4D97-AF65-F5344CB8AC3E}">
        <p14:creationId xmlns:p14="http://schemas.microsoft.com/office/powerpoint/2010/main" val="422492352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2E22AF-3067-4BD8-AFB3-1F900AFA29AE}"/>
              </a:ext>
            </a:extLst>
          </p:cNvPr>
          <p:cNvSpPr>
            <a:spLocks noGrp="1"/>
          </p:cNvSpPr>
          <p:nvPr>
            <p:ph type="title"/>
          </p:nvPr>
        </p:nvSpPr>
        <p:spPr>
          <a:xfrm>
            <a:off x="1025426" y="396524"/>
            <a:ext cx="8639774" cy="935743"/>
          </a:xfrm>
        </p:spPr>
        <p:txBody>
          <a:bodyPr>
            <a:normAutofit/>
          </a:bodyPr>
          <a:lstStyle/>
          <a:p>
            <a:pPr algn="ctr"/>
            <a:r>
              <a:rPr lang="pl-PL" sz="3200" dirty="0">
                <a:latin typeface="+mn-lt"/>
              </a:rPr>
              <a:t>Uniwersalne</a:t>
            </a:r>
            <a:r>
              <a:rPr lang="pl-PL" dirty="0">
                <a:latin typeface="+mn-lt"/>
              </a:rPr>
              <a:t> </a:t>
            </a:r>
            <a:r>
              <a:rPr lang="pl-PL" sz="3200" dirty="0">
                <a:latin typeface="+mn-lt"/>
              </a:rPr>
              <a:t>projektowanie </a:t>
            </a:r>
            <a:endParaRPr lang="pl-PL" dirty="0">
              <a:latin typeface="+mn-lt"/>
            </a:endParaRPr>
          </a:p>
        </p:txBody>
      </p:sp>
      <p:sp>
        <p:nvSpPr>
          <p:cNvPr id="4" name="Symbol zastępczy tekstu 3">
            <a:extLst>
              <a:ext uri="{FF2B5EF4-FFF2-40B4-BE49-F238E27FC236}">
                <a16:creationId xmlns:a16="http://schemas.microsoft.com/office/drawing/2014/main" id="{F46C1F60-E003-48BF-9279-3F1A4EF002B4}"/>
              </a:ext>
            </a:extLst>
          </p:cNvPr>
          <p:cNvSpPr>
            <a:spLocks noGrp="1"/>
          </p:cNvSpPr>
          <p:nvPr>
            <p:ph type="body" sz="quarter" idx="11"/>
          </p:nvPr>
        </p:nvSpPr>
        <p:spPr>
          <a:xfrm>
            <a:off x="1457474" y="5003973"/>
            <a:ext cx="7776864" cy="1857748"/>
          </a:xfrm>
        </p:spPr>
        <p:txBody>
          <a:bodyPr>
            <a:normAutofit/>
          </a:bodyPr>
          <a:lstStyle/>
          <a:p>
            <a:pPr marL="0" indent="0" algn="ctr">
              <a:lnSpc>
                <a:spcPct val="150000"/>
              </a:lnSpc>
              <a:buNone/>
            </a:pPr>
            <a:r>
              <a:rPr lang="pl-PL" sz="2400" dirty="0"/>
              <a:t>Narzędzie, które w centrum stawia </a:t>
            </a:r>
            <a:br>
              <a:rPr lang="pl-PL" sz="2400" dirty="0"/>
            </a:br>
            <a:r>
              <a:rPr lang="pl-PL" sz="2400" b="1" dirty="0"/>
              <a:t>użytkownika i usuwanie ewentualnych barier </a:t>
            </a:r>
            <a:br>
              <a:rPr lang="pl-PL" sz="2400" dirty="0"/>
            </a:br>
            <a:r>
              <a:rPr lang="pl-PL" sz="2400" dirty="0"/>
              <a:t>już na etapie projektu.</a:t>
            </a:r>
          </a:p>
        </p:txBody>
      </p:sp>
      <p:sp>
        <p:nvSpPr>
          <p:cNvPr id="5" name="Symbol zastępczy numeru slajdu 4">
            <a:extLst>
              <a:ext uri="{FF2B5EF4-FFF2-40B4-BE49-F238E27FC236}">
                <a16:creationId xmlns:a16="http://schemas.microsoft.com/office/drawing/2014/main" id="{223F52E6-E0BA-4A62-91E9-668FE0C6AE16}"/>
              </a:ext>
            </a:extLst>
          </p:cNvPr>
          <p:cNvSpPr>
            <a:spLocks noGrp="1"/>
          </p:cNvSpPr>
          <p:nvPr>
            <p:ph type="sldNum" sz="quarter" idx="10"/>
          </p:nvPr>
        </p:nvSpPr>
        <p:spPr/>
        <p:txBody>
          <a:bodyPr/>
          <a:lstStyle/>
          <a:p>
            <a:fld id="{EB4015AA-59F6-416B-87A6-8E3D940284E2}" type="slidenum">
              <a:rPr lang="pl-PL" smtClean="0"/>
              <a:pPr/>
              <a:t>32</a:t>
            </a:fld>
            <a:endParaRPr lang="pl-PL" dirty="0"/>
          </a:p>
        </p:txBody>
      </p:sp>
      <p:pic>
        <p:nvPicPr>
          <p:cNvPr id="9" name="Symbol zastępczy zawartości 8" descr="symbol dostępności i uniwersalnego projektowania - postać człowiek a wpisana w koło na wzór Człowieka witruwiańskiego">
            <a:extLst>
              <a:ext uri="{FF2B5EF4-FFF2-40B4-BE49-F238E27FC236}">
                <a16:creationId xmlns:a16="http://schemas.microsoft.com/office/drawing/2014/main" id="{AEEE73D9-F673-4AFE-836C-9D697AB808D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50166" y="1028357"/>
            <a:ext cx="3791479" cy="3639058"/>
          </a:xfrm>
        </p:spPr>
      </p:pic>
    </p:spTree>
    <p:extLst>
      <p:ext uri="{BB962C8B-B14F-4D97-AF65-F5344CB8AC3E}">
        <p14:creationId xmlns:p14="http://schemas.microsoft.com/office/powerpoint/2010/main" val="335550051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2E22AF-3067-4BD8-AFB3-1F900AFA29AE}"/>
              </a:ext>
            </a:extLst>
          </p:cNvPr>
          <p:cNvSpPr>
            <a:spLocks noGrp="1"/>
          </p:cNvSpPr>
          <p:nvPr>
            <p:ph type="title"/>
          </p:nvPr>
        </p:nvSpPr>
        <p:spPr>
          <a:xfrm>
            <a:off x="1025426" y="396524"/>
            <a:ext cx="9001000" cy="935743"/>
          </a:xfrm>
        </p:spPr>
        <p:txBody>
          <a:bodyPr>
            <a:normAutofit/>
          </a:bodyPr>
          <a:lstStyle/>
          <a:p>
            <a:r>
              <a:rPr lang="pl-PL" sz="3200" dirty="0">
                <a:latin typeface="+mn-lt"/>
              </a:rPr>
              <a:t>Uniwersalne</a:t>
            </a:r>
            <a:r>
              <a:rPr lang="pl-PL" dirty="0">
                <a:latin typeface="+mn-lt"/>
              </a:rPr>
              <a:t> </a:t>
            </a:r>
            <a:r>
              <a:rPr lang="pl-PL" sz="3200" dirty="0">
                <a:latin typeface="+mn-lt"/>
              </a:rPr>
              <a:t>projektowanie – definicja </a:t>
            </a:r>
            <a:endParaRPr lang="pl-PL" dirty="0">
              <a:latin typeface="+mn-lt"/>
            </a:endParaRPr>
          </a:p>
        </p:txBody>
      </p:sp>
      <p:sp>
        <p:nvSpPr>
          <p:cNvPr id="4" name="Symbol zastępczy tekstu 3">
            <a:extLst>
              <a:ext uri="{FF2B5EF4-FFF2-40B4-BE49-F238E27FC236}">
                <a16:creationId xmlns:a16="http://schemas.microsoft.com/office/drawing/2014/main" id="{F46C1F60-E003-48BF-9279-3F1A4EF002B4}"/>
              </a:ext>
            </a:extLst>
          </p:cNvPr>
          <p:cNvSpPr>
            <a:spLocks noGrp="1"/>
          </p:cNvSpPr>
          <p:nvPr>
            <p:ph type="body" sz="quarter" idx="11"/>
          </p:nvPr>
        </p:nvSpPr>
        <p:spPr>
          <a:xfrm>
            <a:off x="449362" y="1475581"/>
            <a:ext cx="5400600" cy="5544256"/>
          </a:xfrm>
        </p:spPr>
        <p:txBody>
          <a:bodyPr/>
          <a:lstStyle/>
          <a:p>
            <a:pPr marL="0" indent="0">
              <a:spcBef>
                <a:spcPts val="1200"/>
              </a:spcBef>
              <a:buNone/>
            </a:pPr>
            <a:r>
              <a:rPr lang="pl-PL" dirty="0"/>
              <a:t>Oznacza projektowanie produktów, środowiska, programów i usług </a:t>
            </a:r>
            <a:br>
              <a:rPr lang="pl-PL" dirty="0"/>
            </a:br>
            <a:r>
              <a:rPr lang="pl-PL" dirty="0"/>
              <a:t>w taki sposób, by były użyteczne </a:t>
            </a:r>
            <a:br>
              <a:rPr lang="pl-PL" dirty="0"/>
            </a:br>
            <a:r>
              <a:rPr lang="pl-PL" dirty="0"/>
              <a:t>dla wszystkich, </a:t>
            </a:r>
            <a:br>
              <a:rPr lang="pl-PL" dirty="0"/>
            </a:br>
            <a:r>
              <a:rPr lang="pl-PL" dirty="0"/>
              <a:t>w możliwie największym stopniu, </a:t>
            </a:r>
            <a:br>
              <a:rPr lang="pl-PL" dirty="0"/>
            </a:br>
            <a:r>
              <a:rPr lang="pl-PL" dirty="0"/>
              <a:t>bez potrzeby adaptacji lub specjalistycznego projektowania.</a:t>
            </a:r>
          </a:p>
          <a:p>
            <a:pPr marL="0" indent="0">
              <a:spcBef>
                <a:spcPts val="1200"/>
              </a:spcBef>
              <a:buNone/>
            </a:pPr>
            <a:r>
              <a:rPr lang="pl-PL" dirty="0"/>
              <a:t>„</a:t>
            </a:r>
            <a:r>
              <a:rPr lang="pl-PL" b="1" dirty="0"/>
              <a:t>Uniwersalne projektowanie</a:t>
            </a:r>
            <a:r>
              <a:rPr lang="pl-PL" dirty="0"/>
              <a:t>” </a:t>
            </a:r>
            <a:br>
              <a:rPr lang="pl-PL" dirty="0"/>
            </a:br>
            <a:r>
              <a:rPr lang="pl-PL" b="1" dirty="0"/>
              <a:t>nie wyklucza </a:t>
            </a:r>
            <a:r>
              <a:rPr lang="pl-PL" dirty="0"/>
              <a:t>pomocy technicznych </a:t>
            </a:r>
            <a:br>
              <a:rPr lang="pl-PL" dirty="0"/>
            </a:br>
            <a:r>
              <a:rPr lang="pl-PL" dirty="0"/>
              <a:t>dla szczególnych grup </a:t>
            </a:r>
            <a:br>
              <a:rPr lang="pl-PL" dirty="0"/>
            </a:br>
            <a:r>
              <a:rPr lang="pl-PL" dirty="0"/>
              <a:t>osób niepełnosprawnych, </a:t>
            </a:r>
            <a:br>
              <a:rPr lang="pl-PL" dirty="0"/>
            </a:br>
            <a:r>
              <a:rPr lang="pl-PL" dirty="0"/>
              <a:t>jeżeli jest to potrzebne.</a:t>
            </a:r>
            <a:endParaRPr lang="pl-PL" altLang="pl-PL" dirty="0"/>
          </a:p>
        </p:txBody>
      </p:sp>
      <p:sp>
        <p:nvSpPr>
          <p:cNvPr id="5" name="Symbol zastępczy numeru slajdu 4">
            <a:extLst>
              <a:ext uri="{FF2B5EF4-FFF2-40B4-BE49-F238E27FC236}">
                <a16:creationId xmlns:a16="http://schemas.microsoft.com/office/drawing/2014/main" id="{223F52E6-E0BA-4A62-91E9-668FE0C6AE16}"/>
              </a:ext>
            </a:extLst>
          </p:cNvPr>
          <p:cNvSpPr>
            <a:spLocks noGrp="1"/>
          </p:cNvSpPr>
          <p:nvPr>
            <p:ph type="sldNum" sz="quarter" idx="10"/>
          </p:nvPr>
        </p:nvSpPr>
        <p:spPr/>
        <p:txBody>
          <a:bodyPr/>
          <a:lstStyle/>
          <a:p>
            <a:fld id="{EB4015AA-59F6-416B-87A6-8E3D940284E2}" type="slidenum">
              <a:rPr lang="pl-PL" smtClean="0"/>
              <a:pPr/>
              <a:t>33</a:t>
            </a:fld>
            <a:endParaRPr lang="pl-PL" dirty="0"/>
          </a:p>
        </p:txBody>
      </p:sp>
      <p:pic>
        <p:nvPicPr>
          <p:cNvPr id="8" name="Symbol zastępczy zawartości 7" descr="Platforma schodowa chowana w Posadzkę">
            <a:extLst>
              <a:ext uri="{FF2B5EF4-FFF2-40B4-BE49-F238E27FC236}">
                <a16:creationId xmlns:a16="http://schemas.microsoft.com/office/drawing/2014/main" id="{272220C3-1D51-4E26-AB63-449AAA4A44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7850" y="2084624"/>
            <a:ext cx="5400599" cy="4089470"/>
          </a:xfrm>
        </p:spPr>
      </p:pic>
    </p:spTree>
    <p:extLst>
      <p:ext uri="{BB962C8B-B14F-4D97-AF65-F5344CB8AC3E}">
        <p14:creationId xmlns:p14="http://schemas.microsoft.com/office/powerpoint/2010/main" val="395259055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522131"/>
            <a:ext cx="5040561" cy="881442"/>
          </a:xfrm>
        </p:spPr>
        <p:txBody>
          <a:bodyPr>
            <a:normAutofit/>
          </a:bodyPr>
          <a:lstStyle/>
          <a:p>
            <a:r>
              <a:rPr lang="pl-PL" dirty="0"/>
              <a:t>Racjonalne usprawnienia</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169442" y="2123653"/>
            <a:ext cx="8856984" cy="2736304"/>
          </a:xfrm>
        </p:spPr>
        <p:txBody>
          <a:bodyPr>
            <a:normAutofit/>
          </a:bodyPr>
          <a:lstStyle/>
          <a:p>
            <a:pPr marL="0" indent="0">
              <a:spcBef>
                <a:spcPts val="1200"/>
              </a:spcBef>
              <a:buNone/>
            </a:pPr>
            <a:r>
              <a:rPr lang="pl-PL" b="1" dirty="0"/>
              <a:t>Racjonalne usprawnienie </a:t>
            </a:r>
            <a:r>
              <a:rPr lang="pl-PL" dirty="0"/>
              <a:t>oznacza konieczne i odpowiednie zmiany </a:t>
            </a:r>
            <a:br>
              <a:rPr lang="pl-PL" dirty="0"/>
            </a:br>
            <a:r>
              <a:rPr lang="pl-PL" dirty="0"/>
              <a:t>i dostosowania, nie nakładające nieproporcjonalnego lub nadmiernego obciążenia, </a:t>
            </a:r>
            <a:r>
              <a:rPr lang="pl-PL" b="1" dirty="0"/>
              <a:t>jeśli jest to potrzebne w konkretnym przypadku</a:t>
            </a:r>
            <a:r>
              <a:rPr lang="pl-PL" dirty="0"/>
              <a:t>, w celu zapewnienia osobom niepełnosprawnym możliwości korzystania </a:t>
            </a:r>
            <a:br>
              <a:rPr lang="pl-PL" dirty="0"/>
            </a:br>
            <a:r>
              <a:rPr lang="pl-PL" dirty="0"/>
              <a:t>z wszelkich praw człowieka i podstawowych wolności oraz ich wykonywania na zasadzie równości z innymi osobami.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34</a:t>
            </a:fld>
            <a:endParaRPr lang="pl-PL" dirty="0"/>
          </a:p>
        </p:txBody>
      </p:sp>
    </p:spTree>
    <p:extLst>
      <p:ext uri="{BB962C8B-B14F-4D97-AF65-F5344CB8AC3E}">
        <p14:creationId xmlns:p14="http://schemas.microsoft.com/office/powerpoint/2010/main" val="167760924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809402" y="375059"/>
            <a:ext cx="8640381" cy="720003"/>
          </a:xfrm>
        </p:spPr>
        <p:txBody>
          <a:bodyPr/>
          <a:lstStyle/>
          <a:p>
            <a:r>
              <a:rPr lang="pl-PL" dirty="0"/>
              <a:t>Bariery</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647384" y="1475581"/>
            <a:ext cx="9397044" cy="4896544"/>
          </a:xfrm>
        </p:spPr>
        <p:txBody>
          <a:bodyPr>
            <a:normAutofit/>
          </a:bodyPr>
          <a:lstStyle/>
          <a:p>
            <a:pPr marL="0" indent="0">
              <a:spcAft>
                <a:spcPts val="1800"/>
              </a:spcAft>
              <a:buNone/>
            </a:pPr>
            <a:r>
              <a:rPr lang="pl-PL" dirty="0"/>
              <a:t>Przeszkody lub ograniczenia </a:t>
            </a:r>
            <a:r>
              <a:rPr lang="pl-PL" b="1" dirty="0"/>
              <a:t>cyfrowe, informacyjno-komunikacyjne lub  architektoniczne,</a:t>
            </a:r>
            <a:r>
              <a:rPr lang="pl-PL" dirty="0"/>
              <a:t> które uniemożliwiają lub utrudniają osobom </a:t>
            </a:r>
            <a:br>
              <a:rPr lang="pl-PL" dirty="0"/>
            </a:br>
            <a:r>
              <a:rPr lang="pl-PL" dirty="0"/>
              <a:t>ze szczególnymi potrzebami udział w różnych sferach życia na zasadzie równości z innymi osobami.</a:t>
            </a:r>
          </a:p>
          <a:p>
            <a:pPr marL="0" indent="0">
              <a:spcAft>
                <a:spcPts val="1800"/>
              </a:spcAft>
              <a:buNone/>
            </a:pPr>
            <a:r>
              <a:rPr lang="pl-PL" dirty="0"/>
              <a:t>Bariery prowadzą do dyskryminacji i społecznego wyłączania.</a:t>
            </a:r>
          </a:p>
          <a:p>
            <a:pPr marL="0" indent="0">
              <a:spcAft>
                <a:spcPts val="1800"/>
              </a:spcAft>
              <a:buNone/>
            </a:pPr>
            <a:r>
              <a:rPr lang="pl-PL" dirty="0"/>
              <a:t>Przyczyną dyskryminacji osób niepełnosprawnych są często uprzedzenia, częściej jednak wynika ona stąd, iż na ogół zapomina się o nich lub ignoruje - co tworzy i wzmaga </a:t>
            </a:r>
            <a:r>
              <a:rPr lang="pl-PL" b="1" dirty="0">
                <a:solidFill>
                  <a:srgbClr val="FF0000"/>
                </a:solidFill>
              </a:rPr>
              <a:t>bariery środowiskowe </a:t>
            </a:r>
            <a:r>
              <a:rPr lang="pl-PL" dirty="0"/>
              <a:t>i </a:t>
            </a:r>
            <a:r>
              <a:rPr lang="pl-PL" b="1" dirty="0">
                <a:solidFill>
                  <a:srgbClr val="FF0000"/>
                </a:solidFill>
              </a:rPr>
              <a:t>bariery w postawach społecznych</a:t>
            </a:r>
            <a:r>
              <a:rPr lang="pl-PL" dirty="0"/>
              <a:t>, uniemożliwiające tym osobom uczestniczenie w życiu społecznym.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35</a:t>
            </a:fld>
            <a:endParaRPr lang="pl-PL" dirty="0"/>
          </a:p>
        </p:txBody>
      </p:sp>
    </p:spTree>
    <p:extLst>
      <p:ext uri="{BB962C8B-B14F-4D97-AF65-F5344CB8AC3E}">
        <p14:creationId xmlns:p14="http://schemas.microsoft.com/office/powerpoint/2010/main" val="153439625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654854-6BC9-4D7A-90B6-139E16F012A0}"/>
              </a:ext>
            </a:extLst>
          </p:cNvPr>
          <p:cNvSpPr>
            <a:spLocks noGrp="1"/>
          </p:cNvSpPr>
          <p:nvPr>
            <p:ph type="title"/>
          </p:nvPr>
        </p:nvSpPr>
        <p:spPr/>
        <p:txBody>
          <a:bodyPr/>
          <a:lstStyle/>
          <a:p>
            <a:r>
              <a:rPr lang="pl-PL" dirty="0"/>
              <a:t>Ustawy wspierające wyrównywanie szans</a:t>
            </a:r>
          </a:p>
        </p:txBody>
      </p:sp>
      <p:sp>
        <p:nvSpPr>
          <p:cNvPr id="3" name="Symbol zastępczy zawartości 2">
            <a:extLst>
              <a:ext uri="{FF2B5EF4-FFF2-40B4-BE49-F238E27FC236}">
                <a16:creationId xmlns:a16="http://schemas.microsoft.com/office/drawing/2014/main" id="{53CB7232-2648-4933-ABBA-97A94B3EE27A}"/>
              </a:ext>
            </a:extLst>
          </p:cNvPr>
          <p:cNvSpPr>
            <a:spLocks noGrp="1"/>
          </p:cNvSpPr>
          <p:nvPr>
            <p:ph idx="1"/>
          </p:nvPr>
        </p:nvSpPr>
        <p:spPr>
          <a:xfrm>
            <a:off x="449362" y="2124161"/>
            <a:ext cx="9793088" cy="2376264"/>
          </a:xfrm>
        </p:spPr>
        <p:txBody>
          <a:bodyPr/>
          <a:lstStyle/>
          <a:p>
            <a:pPr>
              <a:spcAft>
                <a:spcPts val="2400"/>
              </a:spcAft>
            </a:pPr>
            <a:r>
              <a:rPr lang="pl-PL" dirty="0"/>
              <a:t>Ustawa z dnia 19 lipca 2019 r. o zapewnianiu dostępności osobom </a:t>
            </a:r>
            <a:br>
              <a:rPr lang="pl-PL" dirty="0"/>
            </a:br>
            <a:r>
              <a:rPr lang="pl-PL" dirty="0"/>
              <a:t>ze szczególnymi potrzebami (t.j. Dz.U. z 2022 r. poz. 2240)</a:t>
            </a:r>
          </a:p>
          <a:p>
            <a:pPr>
              <a:spcAft>
                <a:spcPts val="2400"/>
              </a:spcAft>
            </a:pPr>
            <a:r>
              <a:rPr lang="pl-PL" dirty="0"/>
              <a:t>Ustawa z dnia 4 kwietnia 2019 r. o dostępności cyfrowej stron internetowych i aplikacji mobilnych podmiotów publicznych (t.j. Dz.U. z 2023 r. poz. 82)</a:t>
            </a:r>
          </a:p>
        </p:txBody>
      </p:sp>
      <p:sp>
        <p:nvSpPr>
          <p:cNvPr id="4" name="Symbol zastępczy numeru slajdu 3">
            <a:extLst>
              <a:ext uri="{FF2B5EF4-FFF2-40B4-BE49-F238E27FC236}">
                <a16:creationId xmlns:a16="http://schemas.microsoft.com/office/drawing/2014/main" id="{A6C900BE-E9BB-4C1F-ACD0-CA60CD08FE3D}"/>
              </a:ext>
            </a:extLst>
          </p:cNvPr>
          <p:cNvSpPr>
            <a:spLocks noGrp="1"/>
          </p:cNvSpPr>
          <p:nvPr>
            <p:ph type="sldNum" sz="quarter" idx="10"/>
          </p:nvPr>
        </p:nvSpPr>
        <p:spPr/>
        <p:txBody>
          <a:bodyPr/>
          <a:lstStyle/>
          <a:p>
            <a:fld id="{EB4015AA-59F6-416B-87A6-8E3D940284E2}" type="slidenum">
              <a:rPr lang="pl-PL" smtClean="0"/>
              <a:pPr/>
              <a:t>36</a:t>
            </a:fld>
            <a:endParaRPr lang="pl-PL" dirty="0"/>
          </a:p>
        </p:txBody>
      </p:sp>
    </p:spTree>
    <p:extLst>
      <p:ext uri="{BB962C8B-B14F-4D97-AF65-F5344CB8AC3E}">
        <p14:creationId xmlns:p14="http://schemas.microsoft.com/office/powerpoint/2010/main" val="283131176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EBBB21-CAC9-4FED-AD86-3B7D226044E5}"/>
              </a:ext>
            </a:extLst>
          </p:cNvPr>
          <p:cNvSpPr>
            <a:spLocks noGrp="1"/>
          </p:cNvSpPr>
          <p:nvPr>
            <p:ph type="title"/>
          </p:nvPr>
        </p:nvSpPr>
        <p:spPr/>
        <p:txBody>
          <a:bodyPr/>
          <a:lstStyle/>
          <a:p>
            <a:r>
              <a:rPr lang="pl-PL" dirty="0"/>
              <a:t>Zamówienia publiczne</a:t>
            </a:r>
          </a:p>
        </p:txBody>
      </p:sp>
      <p:sp>
        <p:nvSpPr>
          <p:cNvPr id="3" name="Symbol zastępczy zawartości 2">
            <a:extLst>
              <a:ext uri="{FF2B5EF4-FFF2-40B4-BE49-F238E27FC236}">
                <a16:creationId xmlns:a16="http://schemas.microsoft.com/office/drawing/2014/main" id="{A9113F9B-F855-4BC6-AC67-7FA485EC60B5}"/>
              </a:ext>
            </a:extLst>
          </p:cNvPr>
          <p:cNvSpPr>
            <a:spLocks noGrp="1"/>
          </p:cNvSpPr>
          <p:nvPr>
            <p:ph idx="1"/>
          </p:nvPr>
        </p:nvSpPr>
        <p:spPr>
          <a:xfrm>
            <a:off x="953418" y="1403573"/>
            <a:ext cx="8640381" cy="5256266"/>
          </a:xfrm>
        </p:spPr>
        <p:txBody>
          <a:bodyPr/>
          <a:lstStyle/>
          <a:p>
            <a:pPr marL="0" indent="0">
              <a:spcAft>
                <a:spcPts val="3000"/>
              </a:spcAft>
              <a:buNone/>
            </a:pPr>
            <a:r>
              <a:rPr lang="pl-PL" dirty="0"/>
              <a:t>W obszarze zamówień publicznych obowiązek zastosowania zasady dostępności wynika bezpośrednio z przepisów ustawy Prawo zamówień publicznych. Zgodnie z brzmieniem </a:t>
            </a:r>
            <a:r>
              <a:rPr lang="pl-PL" b="1" dirty="0"/>
              <a:t>artykułu 100 ustawy:</a:t>
            </a:r>
          </a:p>
          <a:p>
            <a:pPr marL="0" indent="0">
              <a:buNone/>
            </a:pPr>
            <a:r>
              <a:rPr lang="pl-PL" dirty="0"/>
              <a:t>„w przypadku zamówień przeznaczonych do użytku osób fizycznych, </a:t>
            </a:r>
            <a:br>
              <a:rPr lang="pl-PL" dirty="0"/>
            </a:br>
            <a:r>
              <a:rPr lang="pl-PL" dirty="0"/>
              <a:t>w tym pracowników zamawiającego, </a:t>
            </a:r>
            <a:r>
              <a:rPr lang="pl-PL" b="1" dirty="0"/>
              <a:t>opis przedmiotu zamówienia </a:t>
            </a:r>
            <a:r>
              <a:rPr lang="pl-PL" dirty="0"/>
              <a:t>sporządza się z uwzględnieniem wymagań w zakresie </a:t>
            </a:r>
            <a:r>
              <a:rPr lang="pl-PL" b="1" dirty="0"/>
              <a:t>dostępności </a:t>
            </a:r>
            <a:br>
              <a:rPr lang="pl-PL" b="1" dirty="0"/>
            </a:br>
            <a:r>
              <a:rPr lang="pl-PL" b="1" dirty="0"/>
              <a:t>dla osób niepełnosprawnych </a:t>
            </a:r>
            <a:r>
              <a:rPr lang="pl-PL" dirty="0"/>
              <a:t>oraz projektowania z przeznaczeniem dla wszystkich użytkowników, chyba że nie jest to uzasadnione charakterem przedmiotu zamówienia.” </a:t>
            </a:r>
          </a:p>
        </p:txBody>
      </p:sp>
      <p:sp>
        <p:nvSpPr>
          <p:cNvPr id="4" name="Symbol zastępczy numeru slajdu 3">
            <a:extLst>
              <a:ext uri="{FF2B5EF4-FFF2-40B4-BE49-F238E27FC236}">
                <a16:creationId xmlns:a16="http://schemas.microsoft.com/office/drawing/2014/main" id="{B455A867-E127-411E-B6A4-4E5CF6EEE66B}"/>
              </a:ext>
            </a:extLst>
          </p:cNvPr>
          <p:cNvSpPr>
            <a:spLocks noGrp="1"/>
          </p:cNvSpPr>
          <p:nvPr>
            <p:ph type="sldNum" sz="quarter" idx="10"/>
          </p:nvPr>
        </p:nvSpPr>
        <p:spPr/>
        <p:txBody>
          <a:bodyPr/>
          <a:lstStyle/>
          <a:p>
            <a:fld id="{EB4015AA-59F6-416B-87A6-8E3D940284E2}" type="slidenum">
              <a:rPr lang="pl-PL" smtClean="0"/>
              <a:pPr/>
              <a:t>37</a:t>
            </a:fld>
            <a:endParaRPr lang="pl-PL" dirty="0"/>
          </a:p>
        </p:txBody>
      </p:sp>
    </p:spTree>
    <p:extLst>
      <p:ext uri="{BB962C8B-B14F-4D97-AF65-F5344CB8AC3E}">
        <p14:creationId xmlns:p14="http://schemas.microsoft.com/office/powerpoint/2010/main" val="3278014451"/>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EBBB21-CAC9-4FED-AD86-3B7D226044E5}"/>
              </a:ext>
            </a:extLst>
          </p:cNvPr>
          <p:cNvSpPr>
            <a:spLocks noGrp="1"/>
          </p:cNvSpPr>
          <p:nvPr>
            <p:ph type="title"/>
          </p:nvPr>
        </p:nvSpPr>
        <p:spPr/>
        <p:txBody>
          <a:bodyPr/>
          <a:lstStyle/>
          <a:p>
            <a:r>
              <a:rPr lang="pl-PL" dirty="0"/>
              <a:t>Dostępność w zamówieniach  </a:t>
            </a:r>
          </a:p>
        </p:txBody>
      </p:sp>
      <p:sp>
        <p:nvSpPr>
          <p:cNvPr id="3" name="Symbol zastępczy zawartości 2">
            <a:extLst>
              <a:ext uri="{FF2B5EF4-FFF2-40B4-BE49-F238E27FC236}">
                <a16:creationId xmlns:a16="http://schemas.microsoft.com/office/drawing/2014/main" id="{A9113F9B-F855-4BC6-AC67-7FA485EC60B5}"/>
              </a:ext>
            </a:extLst>
          </p:cNvPr>
          <p:cNvSpPr>
            <a:spLocks noGrp="1"/>
          </p:cNvSpPr>
          <p:nvPr>
            <p:ph idx="1"/>
          </p:nvPr>
        </p:nvSpPr>
        <p:spPr>
          <a:xfrm>
            <a:off x="665385" y="1979637"/>
            <a:ext cx="9361040" cy="3600400"/>
          </a:xfrm>
        </p:spPr>
        <p:txBody>
          <a:bodyPr>
            <a:normAutofit/>
          </a:bodyPr>
          <a:lstStyle/>
          <a:p>
            <a:pPr marL="0" indent="0">
              <a:spcAft>
                <a:spcPts val="3000"/>
              </a:spcAft>
              <a:buNone/>
            </a:pPr>
            <a:r>
              <a:rPr lang="pl-PL" dirty="0"/>
              <a:t>Wytyczne równościowe, umowa o dofinansowanie projektu:</a:t>
            </a:r>
          </a:p>
          <a:p>
            <a:pPr marL="0" indent="0">
              <a:spcAft>
                <a:spcPts val="3000"/>
              </a:spcAft>
              <a:buNone/>
            </a:pPr>
            <a:r>
              <a:rPr lang="pl-PL" dirty="0"/>
              <a:t>… beneficjent przy realizacji zamówień przeznaczonych do użytku osób fizycznych, zobowiązany jest do sporządzenia opisu przedmiotu zamówienia z uwzględnieniem wymagań w zakresie dostępności dla osób </a:t>
            </a:r>
            <a:br>
              <a:rPr lang="pl-PL" dirty="0"/>
            </a:br>
            <a:r>
              <a:rPr lang="pl-PL" dirty="0"/>
              <a:t>z niepełnosprawnościami oraz projektowania uniwersalnego, </a:t>
            </a:r>
            <a:br>
              <a:rPr lang="pl-PL" dirty="0"/>
            </a:br>
            <a:r>
              <a:rPr lang="pl-PL" dirty="0"/>
              <a:t>chyba że nie jest to uzasadnione charakterem przedmiotu zamówienia.</a:t>
            </a:r>
          </a:p>
          <a:p>
            <a:pPr marL="0" indent="0">
              <a:spcAft>
                <a:spcPts val="3000"/>
              </a:spcAft>
              <a:buNone/>
            </a:pPr>
            <a:endParaRPr lang="pl-PL" dirty="0"/>
          </a:p>
        </p:txBody>
      </p:sp>
      <p:sp>
        <p:nvSpPr>
          <p:cNvPr id="4" name="Symbol zastępczy numeru slajdu 3">
            <a:extLst>
              <a:ext uri="{FF2B5EF4-FFF2-40B4-BE49-F238E27FC236}">
                <a16:creationId xmlns:a16="http://schemas.microsoft.com/office/drawing/2014/main" id="{B455A867-E127-411E-B6A4-4E5CF6EEE66B}"/>
              </a:ext>
            </a:extLst>
          </p:cNvPr>
          <p:cNvSpPr>
            <a:spLocks noGrp="1"/>
          </p:cNvSpPr>
          <p:nvPr>
            <p:ph type="sldNum" sz="quarter" idx="10"/>
          </p:nvPr>
        </p:nvSpPr>
        <p:spPr/>
        <p:txBody>
          <a:bodyPr/>
          <a:lstStyle/>
          <a:p>
            <a:fld id="{EB4015AA-59F6-416B-87A6-8E3D940284E2}" type="slidenum">
              <a:rPr lang="pl-PL" smtClean="0"/>
              <a:pPr/>
              <a:t>38</a:t>
            </a:fld>
            <a:endParaRPr lang="pl-PL" dirty="0"/>
          </a:p>
        </p:txBody>
      </p:sp>
    </p:spTree>
    <p:extLst>
      <p:ext uri="{BB962C8B-B14F-4D97-AF65-F5344CB8AC3E}">
        <p14:creationId xmlns:p14="http://schemas.microsoft.com/office/powerpoint/2010/main" val="4068805331"/>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665386" y="251445"/>
            <a:ext cx="9433047" cy="1800200"/>
          </a:xfrm>
        </p:spPr>
        <p:txBody>
          <a:bodyPr>
            <a:normAutofit/>
          </a:bodyPr>
          <a:lstStyle/>
          <a:p>
            <a:pPr marL="622300" indent="-622300" algn="ctr">
              <a:lnSpc>
                <a:spcPct val="114000"/>
              </a:lnSpc>
            </a:pPr>
            <a:r>
              <a:rPr lang="pl-PL" dirty="0"/>
              <a:t>Fundusze Europejskie dla Pomorza na lata 2021-2027</a:t>
            </a:r>
            <a:br>
              <a:rPr lang="pl-PL" dirty="0"/>
            </a:br>
            <a:r>
              <a:rPr lang="pl-PL" sz="2400" dirty="0"/>
              <a:t>Program równych szans i niedyskryminacji oraz </a:t>
            </a:r>
            <a:br>
              <a:rPr lang="pl-PL" sz="2400" dirty="0"/>
            </a:br>
            <a:r>
              <a:rPr lang="pl-PL" sz="2400" dirty="0"/>
              <a:t>dostępności dla osób z niepełnosprawnościami</a:t>
            </a:r>
            <a:endParaRPr lang="pl-PL" dirty="0"/>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49362" y="2051645"/>
            <a:ext cx="10009112" cy="5148192"/>
          </a:xfrm>
        </p:spPr>
        <p:txBody>
          <a:bodyPr>
            <a:normAutofit/>
          </a:bodyPr>
          <a:lstStyle/>
          <a:p>
            <a:pPr marL="457200" indent="-457200">
              <a:spcAft>
                <a:spcPts val="1800"/>
              </a:spcAft>
              <a:buAutoNum type="arabicPeriod"/>
            </a:pPr>
            <a:r>
              <a:rPr lang="pl-PL" dirty="0"/>
              <a:t>Strategia programu: </a:t>
            </a:r>
            <a:br>
              <a:rPr lang="pl-PL" dirty="0"/>
            </a:br>
            <a:r>
              <a:rPr lang="pl-PL" dirty="0"/>
              <a:t>główne wyzwania w zakresie rozwoju i rozwiązania polityczne (str. 4)</a:t>
            </a:r>
          </a:p>
          <a:p>
            <a:pPr marL="0" indent="0">
              <a:spcAft>
                <a:spcPts val="1800"/>
              </a:spcAft>
              <a:buNone/>
            </a:pPr>
            <a:r>
              <a:rPr lang="pl-PL" dirty="0"/>
              <a:t>W każdym z 5 Celów Polityki „wszystkie inwestycje w infrastrukturę i usługi edukacyjne, społeczne i zdrowotne </a:t>
            </a:r>
            <a:r>
              <a:rPr lang="pl-PL" b="1" spc="200" dirty="0">
                <a:solidFill>
                  <a:srgbClr val="C00000"/>
                </a:solidFill>
              </a:rPr>
              <a:t>będą musiały być zgodne </a:t>
            </a:r>
            <a:r>
              <a:rPr lang="pl-PL" dirty="0"/>
              <a:t>z zapisami </a:t>
            </a:r>
            <a:br>
              <a:rPr lang="pl-PL" dirty="0"/>
            </a:br>
            <a:r>
              <a:rPr lang="pl-PL" dirty="0"/>
              <a:t>art. 9 rozporządzenia ogólnego 1060/2021, wymogami Konwencji ONZ </a:t>
            </a:r>
            <a:br>
              <a:rPr lang="pl-PL" dirty="0"/>
            </a:br>
            <a:r>
              <a:rPr lang="pl-PL" dirty="0"/>
              <a:t>o prawach osób niepełnosprawnych (w szczególności art. 19), w tym Komentarzami Ogólnymi 4 i 5 oraz uwagami końcowymi dla Polski Komitetu ONZ ds. Praw Osób Niepełnosprawnych, z należytym poszanowaniem zasad równości, wolności wyboru, prawa do niezależnego życia, dostępności i zakazu wszelkich form segregacji (…)</a:t>
            </a:r>
          </a:p>
          <a:p>
            <a:pPr marL="0" indent="0">
              <a:spcAft>
                <a:spcPts val="1800"/>
              </a:spcAft>
              <a:buNone/>
            </a:pPr>
            <a:r>
              <a:rPr lang="pl-PL" b="1" dirty="0"/>
              <a:t>Zostanie to odpowiednio odzwierciedlone w kryteriach wyboru projektów.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39</a:t>
            </a:fld>
            <a:endParaRPr lang="pl-PL" dirty="0"/>
          </a:p>
        </p:txBody>
      </p:sp>
    </p:spTree>
    <p:extLst>
      <p:ext uri="{BB962C8B-B14F-4D97-AF65-F5344CB8AC3E}">
        <p14:creationId xmlns:p14="http://schemas.microsoft.com/office/powerpoint/2010/main" val="312696774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descr="Drzewo - lewa połowa wyschniętymi gałęziami, na ziemi wysuszonej i spękanej od braku wody, zachmurzone niebo, prawa strona to bujna zielona korona pełna liści, ziemia pokryta trawą, niebo czyste i słoneczne">
            <a:extLst>
              <a:ext uri="{FF2B5EF4-FFF2-40B4-BE49-F238E27FC236}">
                <a16:creationId xmlns:a16="http://schemas.microsoft.com/office/drawing/2014/main" id="{5D184776-5A80-4E5F-A6DD-52100622823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757" b="3757"/>
          <a:stretch>
            <a:fillRect/>
          </a:stretch>
        </p:blipFill>
        <p:spPr>
          <a:xfrm>
            <a:off x="665386" y="0"/>
            <a:ext cx="6835775" cy="4859338"/>
          </a:xfrm>
        </p:spPr>
      </p:pic>
      <p:sp>
        <p:nvSpPr>
          <p:cNvPr id="3" name="Tytuł 2">
            <a:extLst>
              <a:ext uri="{FF2B5EF4-FFF2-40B4-BE49-F238E27FC236}">
                <a16:creationId xmlns:a16="http://schemas.microsoft.com/office/drawing/2014/main" id="{694435F1-2EB1-4D67-BE26-35A971EA1BB5}"/>
              </a:ext>
            </a:extLst>
          </p:cNvPr>
          <p:cNvSpPr>
            <a:spLocks noGrp="1"/>
          </p:cNvSpPr>
          <p:nvPr>
            <p:ph type="ctrTitle"/>
          </p:nvPr>
        </p:nvSpPr>
        <p:spPr>
          <a:xfrm>
            <a:off x="3186113" y="5195719"/>
            <a:ext cx="6048225" cy="1320421"/>
          </a:xfrm>
        </p:spPr>
        <p:txBody>
          <a:bodyPr/>
          <a:lstStyle/>
          <a:p>
            <a:r>
              <a:rPr lang="pl-PL" dirty="0"/>
              <a:t>Zasada zrównoważonego rozwoju, w tym zasada DNSH</a:t>
            </a:r>
          </a:p>
        </p:txBody>
      </p:sp>
    </p:spTree>
    <p:extLst>
      <p:ext uri="{BB962C8B-B14F-4D97-AF65-F5344CB8AC3E}">
        <p14:creationId xmlns:p14="http://schemas.microsoft.com/office/powerpoint/2010/main" val="3327443386"/>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A913502-683D-42D7-BEFF-0E268643039C}"/>
              </a:ext>
            </a:extLst>
          </p:cNvPr>
          <p:cNvSpPr>
            <a:spLocks noGrp="1"/>
          </p:cNvSpPr>
          <p:nvPr>
            <p:ph type="ctrTitle"/>
          </p:nvPr>
        </p:nvSpPr>
        <p:spPr>
          <a:xfrm>
            <a:off x="2830514" y="4859339"/>
            <a:ext cx="7123904" cy="1656802"/>
          </a:xfrm>
        </p:spPr>
        <p:txBody>
          <a:bodyPr>
            <a:normAutofit/>
          </a:bodyPr>
          <a:lstStyle/>
          <a:p>
            <a:pPr>
              <a:lnSpc>
                <a:spcPct val="130000"/>
              </a:lnSpc>
            </a:pPr>
            <a:r>
              <a:rPr lang="pl-PL" dirty="0"/>
              <a:t>Zasada równości szans i niedyskryminacji,  </a:t>
            </a:r>
            <a:br>
              <a:rPr lang="pl-PL" dirty="0"/>
            </a:br>
            <a:r>
              <a:rPr lang="pl-PL" dirty="0"/>
              <a:t>w tym dostępność </a:t>
            </a:r>
            <a:br>
              <a:rPr lang="pl-PL" dirty="0"/>
            </a:br>
            <a:r>
              <a:rPr lang="pl-PL" dirty="0"/>
              <a:t>dla osób z niepełnosprawnościami</a:t>
            </a:r>
          </a:p>
        </p:txBody>
      </p:sp>
    </p:spTree>
    <p:extLst>
      <p:ext uri="{BB962C8B-B14F-4D97-AF65-F5344CB8AC3E}">
        <p14:creationId xmlns:p14="http://schemas.microsoft.com/office/powerpoint/2010/main" val="467977800"/>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7" y="351036"/>
            <a:ext cx="9253029" cy="1151771"/>
          </a:xfrm>
        </p:spPr>
        <p:txBody>
          <a:bodyPr>
            <a:normAutofit fontScale="90000"/>
          </a:bodyPr>
          <a:lstStyle/>
          <a:p>
            <a:r>
              <a:rPr lang="pl-PL" dirty="0"/>
              <a:t>Ocena kryterium – zasada równości szans i niedyskryminacji, </a:t>
            </a:r>
            <a:br>
              <a:rPr lang="pl-PL" dirty="0"/>
            </a:br>
            <a:r>
              <a:rPr lang="pl-PL" dirty="0"/>
              <a:t>w tym dostępności dla osób z niepełnosprawnościami</a:t>
            </a:r>
            <a:br>
              <a:rPr lang="pl-PL" dirty="0"/>
            </a:br>
            <a:endParaRPr lang="pl-PL" dirty="0"/>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21370" y="1763613"/>
            <a:ext cx="9865096" cy="4752528"/>
          </a:xfrm>
        </p:spPr>
        <p:txBody>
          <a:bodyPr>
            <a:normAutofit/>
          </a:bodyPr>
          <a:lstStyle/>
          <a:p>
            <a:pPr marL="0" indent="0">
              <a:buNone/>
            </a:pPr>
            <a:r>
              <a:rPr lang="pl-PL" dirty="0"/>
              <a:t>Ocenie podlega </a:t>
            </a:r>
            <a:r>
              <a:rPr lang="pl-PL" b="1" dirty="0"/>
              <a:t>pozytywny wpływ projektu </a:t>
            </a:r>
            <a:r>
              <a:rPr lang="pl-PL" dirty="0"/>
              <a:t>na realizację zasady równości szans i niedyskryminacji, w tym dostępności dla osób </a:t>
            </a:r>
            <a:br>
              <a:rPr lang="pl-PL" dirty="0"/>
            </a:br>
            <a:r>
              <a:rPr lang="pl-PL" dirty="0"/>
              <a:t>z niepełnosprawnościami, tj.:</a:t>
            </a:r>
          </a:p>
          <a:p>
            <a:pPr marL="446088" lvl="1" indent="-263525">
              <a:spcBef>
                <a:spcPts val="3000"/>
              </a:spcBef>
              <a:spcAft>
                <a:spcPts val="3000"/>
              </a:spcAft>
            </a:pPr>
            <a:r>
              <a:rPr lang="pl-PL" dirty="0"/>
              <a:t>czy zapewnia </a:t>
            </a:r>
            <a:r>
              <a:rPr lang="pl-PL" sz="2800" b="1" spc="200" dirty="0">
                <a:solidFill>
                  <a:srgbClr val="C00000"/>
                </a:solidFill>
              </a:rPr>
              <a:t>dostępność</a:t>
            </a:r>
            <a:r>
              <a:rPr lang="pl-PL" b="1" dirty="0"/>
              <a:t> dla </a:t>
            </a:r>
            <a:r>
              <a:rPr lang="pl-PL" b="1" spc="300" dirty="0">
                <a:solidFill>
                  <a:srgbClr val="C00000"/>
                </a:solidFill>
              </a:rPr>
              <a:t>wszystkich użytkowników </a:t>
            </a:r>
            <a:br>
              <a:rPr lang="pl-PL" b="1" dirty="0"/>
            </a:br>
            <a:r>
              <a:rPr lang="pl-PL" b="1" dirty="0">
                <a:solidFill>
                  <a:srgbClr val="C00000"/>
                </a:solidFill>
              </a:rPr>
              <a:t>bez jakiejkolwiek dyskryminacji</a:t>
            </a:r>
            <a:r>
              <a:rPr lang="pl-PL" dirty="0"/>
              <a:t>, w tym dla osób z niepełnosprawnościami?</a:t>
            </a:r>
          </a:p>
          <a:p>
            <a:pPr marL="446088" lvl="1" indent="-263525"/>
            <a:r>
              <a:rPr lang="pl-PL" b="1" dirty="0"/>
              <a:t>czy wszystkie elementy (produkty i usługi) </a:t>
            </a:r>
            <a:r>
              <a:rPr lang="pl-PL" dirty="0"/>
              <a:t>składające się </a:t>
            </a:r>
            <a:br>
              <a:rPr lang="pl-PL" dirty="0"/>
            </a:br>
            <a:r>
              <a:rPr lang="pl-PL" dirty="0"/>
              <a:t>na przedmiot projektu </a:t>
            </a:r>
            <a:r>
              <a:rPr lang="pl-PL" b="1" dirty="0"/>
              <a:t>spełniają standardy dostępności </a:t>
            </a:r>
            <a:r>
              <a:rPr lang="pl-PL" dirty="0"/>
              <a:t>właściwe dla określonego w projekcie rodzaju wsparcia</a:t>
            </a:r>
            <a:r>
              <a:rPr lang="pl-PL" b="1" dirty="0"/>
              <a:t>. </a:t>
            </a:r>
            <a:endParaRPr lang="pl-PL" dirty="0"/>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41</a:t>
            </a:fld>
            <a:endParaRPr lang="pl-PL" dirty="0"/>
          </a:p>
        </p:txBody>
      </p:sp>
    </p:spTree>
    <p:extLst>
      <p:ext uri="{BB962C8B-B14F-4D97-AF65-F5344CB8AC3E}">
        <p14:creationId xmlns:p14="http://schemas.microsoft.com/office/powerpoint/2010/main" val="2503747448"/>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809403" y="359838"/>
            <a:ext cx="9073008" cy="1043735"/>
          </a:xfrm>
        </p:spPr>
        <p:txBody>
          <a:bodyPr>
            <a:normAutofit/>
          </a:bodyPr>
          <a:lstStyle/>
          <a:p>
            <a:r>
              <a:rPr lang="pl-PL" dirty="0"/>
              <a:t>Standardy dostępności (1 z 2)</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341350" y="1116674"/>
            <a:ext cx="10009112" cy="5904656"/>
          </a:xfrm>
        </p:spPr>
        <p:txBody>
          <a:bodyPr>
            <a:normAutofit/>
          </a:bodyPr>
          <a:lstStyle/>
          <a:p>
            <a:pPr marL="0" indent="0">
              <a:spcAft>
                <a:spcPts val="2400"/>
              </a:spcAft>
              <a:buNone/>
            </a:pPr>
            <a:r>
              <a:rPr lang="pl-PL" sz="2400" b="1" spc="200" dirty="0">
                <a:solidFill>
                  <a:srgbClr val="C00000"/>
                </a:solidFill>
              </a:rPr>
              <a:t>Wszystkie</a:t>
            </a:r>
            <a:r>
              <a:rPr lang="pl-PL" dirty="0"/>
              <a:t> elementy </a:t>
            </a:r>
            <a:r>
              <a:rPr lang="pl-PL" b="1" spc="200" dirty="0">
                <a:solidFill>
                  <a:srgbClr val="C00000"/>
                </a:solidFill>
              </a:rPr>
              <a:t>(produkty i usługi) </a:t>
            </a:r>
            <a:r>
              <a:rPr lang="pl-PL" b="1" dirty="0"/>
              <a:t>składające się na przedmiot projektu</a:t>
            </a:r>
            <a:r>
              <a:rPr lang="pl-PL" dirty="0"/>
              <a:t>, które nie zostaną uznane za neutralne, są dostępne dla wszystkich ich użytkowniczek oraz użytkowników i </a:t>
            </a:r>
            <a:r>
              <a:rPr lang="pl-PL" b="1" spc="200" dirty="0">
                <a:solidFill>
                  <a:srgbClr val="C00000"/>
                </a:solidFill>
              </a:rPr>
              <a:t>spełniają standardy</a:t>
            </a:r>
            <a:r>
              <a:rPr lang="pl-PL" dirty="0"/>
              <a:t>: </a:t>
            </a:r>
          </a:p>
          <a:p>
            <a:pPr marL="536575" lvl="1" indent="-268288">
              <a:lnSpc>
                <a:spcPct val="124000"/>
              </a:lnSpc>
              <a:spcAft>
                <a:spcPts val="600"/>
              </a:spcAft>
              <a:buFont typeface="Arial" panose="020B0604020202020204" pitchFamily="34" charset="0"/>
              <a:buChar char="•"/>
            </a:pPr>
            <a:r>
              <a:rPr lang="pl-PL" dirty="0"/>
              <a:t>określone w Załączniku nr 2 (Standardy dostępności dla polityki spójności </a:t>
            </a:r>
            <a:br>
              <a:rPr lang="pl-PL" dirty="0"/>
            </a:br>
            <a:r>
              <a:rPr lang="pl-PL" dirty="0"/>
              <a:t>na lata 2021-2027) do </a:t>
            </a:r>
            <a:r>
              <a:rPr lang="pl-PL" dirty="0">
                <a:hlinkClick r:id="rId2"/>
              </a:rPr>
              <a:t>Wytycznych dotyczących realizacji zasad równościowych w ramach funduszy unijnych na lata 2021-2027</a:t>
            </a:r>
            <a:endParaRPr lang="pl-PL" dirty="0"/>
          </a:p>
          <a:p>
            <a:pPr marL="1115159" lvl="2" indent="-342900">
              <a:lnSpc>
                <a:spcPct val="124000"/>
              </a:lnSpc>
              <a:spcAft>
                <a:spcPts val="600"/>
              </a:spcAft>
              <a:buFont typeface="Wingdings" panose="05000000000000000000" pitchFamily="2" charset="2"/>
              <a:buChar char="Ø"/>
            </a:pPr>
            <a:r>
              <a:rPr lang="pl-PL" b="1" dirty="0"/>
              <a:t>informacyjno-promocyjny,</a:t>
            </a:r>
          </a:p>
          <a:p>
            <a:pPr marL="1115159" lvl="2" indent="-342900">
              <a:lnSpc>
                <a:spcPct val="124000"/>
              </a:lnSpc>
              <a:spcAft>
                <a:spcPts val="600"/>
              </a:spcAft>
              <a:buFont typeface="Wingdings" panose="05000000000000000000" pitchFamily="2" charset="2"/>
              <a:buChar char="Ø"/>
            </a:pPr>
            <a:r>
              <a:rPr lang="pl-PL" b="1" dirty="0"/>
              <a:t>szkoleniowy (szkolenia, kursy, warsztaty, doradztwo),</a:t>
            </a:r>
          </a:p>
          <a:p>
            <a:pPr marL="1115159" lvl="2" indent="-342900">
              <a:lnSpc>
                <a:spcPct val="124000"/>
              </a:lnSpc>
              <a:spcAft>
                <a:spcPts val="600"/>
              </a:spcAft>
              <a:buFont typeface="Wingdings" panose="05000000000000000000" pitchFamily="2" charset="2"/>
              <a:buChar char="Ø"/>
            </a:pPr>
            <a:r>
              <a:rPr lang="pl-PL" b="1" dirty="0"/>
              <a:t>cyfrowy (WCAG 2.1),</a:t>
            </a:r>
          </a:p>
          <a:p>
            <a:pPr marL="1115159" lvl="2" indent="-342900">
              <a:lnSpc>
                <a:spcPct val="124000"/>
              </a:lnSpc>
              <a:spcAft>
                <a:spcPts val="600"/>
              </a:spcAft>
              <a:buFont typeface="Wingdings" panose="05000000000000000000" pitchFamily="2" charset="2"/>
              <a:buChar char="Ø"/>
            </a:pPr>
            <a:r>
              <a:rPr lang="pl-PL" b="1" dirty="0"/>
              <a:t>architektoniczny,</a:t>
            </a:r>
          </a:p>
          <a:p>
            <a:pPr marL="1115159" lvl="2" indent="-342900">
              <a:spcAft>
                <a:spcPts val="2400"/>
              </a:spcAft>
              <a:buFont typeface="Wingdings" panose="05000000000000000000" pitchFamily="2" charset="2"/>
              <a:buChar char="Ø"/>
            </a:pPr>
            <a:r>
              <a:rPr lang="pl-PL" b="1" spc="300" dirty="0"/>
              <a:t>transportowy.</a:t>
            </a:r>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42</a:t>
            </a:fld>
            <a:endParaRPr lang="pl-PL" dirty="0"/>
          </a:p>
        </p:txBody>
      </p:sp>
    </p:spTree>
    <p:extLst>
      <p:ext uri="{BB962C8B-B14F-4D97-AF65-F5344CB8AC3E}">
        <p14:creationId xmlns:p14="http://schemas.microsoft.com/office/powerpoint/2010/main" val="3633453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809403" y="359838"/>
            <a:ext cx="9073008" cy="1043735"/>
          </a:xfrm>
        </p:spPr>
        <p:txBody>
          <a:bodyPr>
            <a:normAutofit/>
          </a:bodyPr>
          <a:lstStyle/>
          <a:p>
            <a:r>
              <a:rPr lang="pl-PL" dirty="0"/>
              <a:t>Standardy dostępności (2 z 2)</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341350" y="1187549"/>
            <a:ext cx="10009112" cy="5832288"/>
          </a:xfrm>
        </p:spPr>
        <p:txBody>
          <a:bodyPr>
            <a:normAutofit fontScale="92500" lnSpcReduction="20000"/>
          </a:bodyPr>
          <a:lstStyle/>
          <a:p>
            <a:pPr marL="536575" lvl="1" indent="-268288">
              <a:spcAft>
                <a:spcPts val="2400"/>
              </a:spcAft>
              <a:buFont typeface="Arial" panose="020B0604020202020204" pitchFamily="34" charset="0"/>
              <a:buChar char="•"/>
            </a:pPr>
            <a:r>
              <a:rPr lang="pl-PL" sz="2600" dirty="0"/>
              <a:t>zamieszczone na </a:t>
            </a:r>
            <a:r>
              <a:rPr lang="pl-PL" sz="2600" u="sng" dirty="0">
                <a:hlinkClick r:id="rId2"/>
              </a:rPr>
              <a:t>stronie internetowej Programu Dostępność Plus</a:t>
            </a:r>
            <a:r>
              <a:rPr lang="pl-PL" sz="2600" u="sng" dirty="0"/>
              <a:t>, np.:</a:t>
            </a:r>
          </a:p>
          <a:p>
            <a:pPr marL="901700" lvl="2" indent="-450850">
              <a:spcAft>
                <a:spcPts val="600"/>
              </a:spcAft>
              <a:buFont typeface="Wingdings" panose="05000000000000000000" pitchFamily="2" charset="2"/>
              <a:buChar char="Ø"/>
            </a:pPr>
            <a:r>
              <a:rPr lang="pl-PL" sz="2600" u="sng" dirty="0">
                <a:hlinkClick r:id="rId3" tooltip="Rekomendacje dla jakości szkoleń"/>
              </a:rPr>
              <a:t>Rekomendacje dla jakości szkoleń </a:t>
            </a:r>
            <a:r>
              <a:rPr lang="pl-PL" sz="2600" dirty="0"/>
              <a:t> (PDF 136 KB),</a:t>
            </a:r>
          </a:p>
          <a:p>
            <a:pPr marL="901700" lvl="2" indent="-450850">
              <a:spcAft>
                <a:spcPts val="600"/>
              </a:spcAft>
              <a:buFont typeface="Wingdings" panose="05000000000000000000" pitchFamily="2" charset="2"/>
              <a:buChar char="Ø"/>
            </a:pPr>
            <a:r>
              <a:rPr lang="pl-PL" sz="2600" u="sng" dirty="0">
                <a:hlinkClick r:id="rId4" tooltip="przekierowanie do strony zewnętrznej - link otwiera się w nowej karcie"/>
              </a:rPr>
              <a:t>Standardy projektowania uniwersalnego</a:t>
            </a:r>
            <a:r>
              <a:rPr lang="pl-PL" sz="2600" u="sng" dirty="0"/>
              <a:t>,</a:t>
            </a:r>
          </a:p>
          <a:p>
            <a:pPr marL="901700" lvl="2" indent="-450850">
              <a:spcAft>
                <a:spcPts val="600"/>
              </a:spcAft>
              <a:buFont typeface="Wingdings" panose="05000000000000000000" pitchFamily="2" charset="2"/>
              <a:buChar char="Ø"/>
            </a:pPr>
            <a:r>
              <a:rPr lang="pl-PL" sz="2600" u="sng" dirty="0">
                <a:hlinkClick r:id="rId5" tooltip="Standardy przygotowania łatwego tekstu - plik w PDF"/>
              </a:rPr>
              <a:t>Europejskie standardy przygotowania tekstu łatwego do czytania i zrozumienia</a:t>
            </a:r>
            <a:r>
              <a:rPr lang="pl-PL" sz="2600" dirty="0"/>
              <a:t> (PDF 2 MB),</a:t>
            </a:r>
          </a:p>
          <a:p>
            <a:pPr marL="901700" lvl="2" indent="-450850">
              <a:spcAft>
                <a:spcPts val="600"/>
              </a:spcAft>
              <a:buFont typeface="Wingdings" panose="05000000000000000000" pitchFamily="2" charset="2"/>
              <a:buChar char="Ø"/>
            </a:pPr>
            <a:r>
              <a:rPr lang="pl-PL" sz="2600" u="sng" dirty="0">
                <a:hlinkClick r:id="rId6" tooltip="Dostępność w dokumentach elektronicznych - plik w formacie PDF"/>
              </a:rPr>
              <a:t>Standardy dostępności dla dokumentów elektronicznych</a:t>
            </a:r>
            <a:r>
              <a:rPr lang="pl-PL" sz="2600" dirty="0"/>
              <a:t> (PDF 6 MB),</a:t>
            </a:r>
          </a:p>
          <a:p>
            <a:pPr marL="901700" lvl="2" indent="-450850">
              <a:spcAft>
                <a:spcPts val="600"/>
              </a:spcAft>
              <a:buFont typeface="Wingdings" panose="05000000000000000000" pitchFamily="2" charset="2"/>
              <a:buChar char="Ø"/>
            </a:pPr>
            <a:r>
              <a:rPr lang="pl-PL" sz="2600" u="sng" dirty="0">
                <a:hlinkClick r:id="rId7" tooltip="przekierowanie do strony zewnętrznej - link otwiera się w nowej karcie"/>
              </a:rPr>
              <a:t>Model Dostępnej Szkoły</a:t>
            </a:r>
            <a:r>
              <a:rPr lang="pl-PL" sz="2600" dirty="0"/>
              <a:t>,</a:t>
            </a:r>
          </a:p>
          <a:p>
            <a:pPr marL="901700" lvl="2" indent="-450850">
              <a:spcAft>
                <a:spcPts val="600"/>
              </a:spcAft>
              <a:buFont typeface="Wingdings" panose="05000000000000000000" pitchFamily="2" charset="2"/>
              <a:buChar char="Ø"/>
            </a:pPr>
            <a:r>
              <a:rPr lang="pl-PL" sz="2600" u="sng" dirty="0">
                <a:hlinkClick r:id="rId8" tooltip="Standard dostępności POZ"/>
              </a:rPr>
              <a:t>Standard dostępności POZ</a:t>
            </a:r>
            <a:r>
              <a:rPr lang="pl-PL" sz="2600" dirty="0"/>
              <a:t> (PDF 12 MB), </a:t>
            </a:r>
          </a:p>
          <a:p>
            <a:pPr marL="901700" lvl="2" indent="-450850">
              <a:spcAft>
                <a:spcPts val="600"/>
              </a:spcAft>
              <a:buFont typeface="Wingdings" panose="05000000000000000000" pitchFamily="2" charset="2"/>
              <a:buChar char="Ø"/>
            </a:pPr>
            <a:r>
              <a:rPr lang="pl-PL" sz="2600" u="sng" dirty="0">
                <a:hlinkClick r:id="rId9" tooltip="przekierowanie do stron zewnętrznych - link otwiera się w nowej karcie"/>
              </a:rPr>
              <a:t>Modele wsparcia uczelni w celu zwiększenia ich dostępności dla osób </a:t>
            </a:r>
            <a:br>
              <a:rPr lang="pl-PL" sz="2600" u="sng" dirty="0">
                <a:hlinkClick r:id="rId9" tooltip="przekierowanie do stron zewnętrznych - link otwiera się w nowej karcie"/>
              </a:rPr>
            </a:br>
            <a:r>
              <a:rPr lang="pl-PL" sz="2600" u="sng" dirty="0">
                <a:hlinkClick r:id="rId9" tooltip="przekierowanie do stron zewnętrznych - link otwiera się w nowej karcie"/>
              </a:rPr>
              <a:t>z niepełnosprawnościami</a:t>
            </a:r>
            <a:r>
              <a:rPr lang="pl-PL" sz="2600" dirty="0"/>
              <a:t>, </a:t>
            </a:r>
          </a:p>
          <a:p>
            <a:pPr marL="901700" lvl="2" indent="-450850">
              <a:spcAft>
                <a:spcPts val="600"/>
              </a:spcAft>
              <a:buFont typeface="Wingdings" panose="05000000000000000000" pitchFamily="2" charset="2"/>
              <a:buChar char="Ø"/>
            </a:pPr>
            <a:r>
              <a:rPr lang="pl-PL" sz="2600" u="sng" dirty="0">
                <a:hlinkClick r:id="rId10" tooltip="plik w formacie PDF otwiera się w nowej karcie"/>
              </a:rPr>
              <a:t>Asystent Dziecka Ucznia ze Specjalnymi Potrzebami Edukacyjnymi (ASPE) – standard pracy i profil kompetencyjny (PDF)</a:t>
            </a:r>
            <a:r>
              <a:rPr lang="pl-PL" sz="2600" u="sng" dirty="0"/>
              <a:t>,</a:t>
            </a:r>
          </a:p>
          <a:p>
            <a:pPr marL="901700" lvl="2" indent="-450850">
              <a:spcAft>
                <a:spcPts val="600"/>
              </a:spcAft>
              <a:buFont typeface="Wingdings" panose="05000000000000000000" pitchFamily="2" charset="2"/>
              <a:buChar char="Ø"/>
            </a:pPr>
            <a:r>
              <a:rPr lang="pl-PL" sz="2600" dirty="0">
                <a:hlinkClick r:id="rId11" tooltip="Plik w formacie PDF otwiera się w nowej karcie"/>
              </a:rPr>
              <a:t>Moduły zajęć projektowania uniwersalnego w ramach wybranych obszarów kształcenia (PDF)</a:t>
            </a:r>
            <a:endParaRPr lang="pl-PL" sz="2600" dirty="0"/>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43</a:t>
            </a:fld>
            <a:endParaRPr lang="pl-PL" dirty="0"/>
          </a:p>
        </p:txBody>
      </p:sp>
    </p:spTree>
    <p:extLst>
      <p:ext uri="{BB962C8B-B14F-4D97-AF65-F5344CB8AC3E}">
        <p14:creationId xmlns:p14="http://schemas.microsoft.com/office/powerpoint/2010/main" val="612005141"/>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5B335B-1F4B-4392-A059-D4129D050093}"/>
              </a:ext>
            </a:extLst>
          </p:cNvPr>
          <p:cNvSpPr>
            <a:spLocks noGrp="1"/>
          </p:cNvSpPr>
          <p:nvPr>
            <p:ph type="title"/>
          </p:nvPr>
        </p:nvSpPr>
        <p:spPr/>
        <p:txBody>
          <a:bodyPr/>
          <a:lstStyle/>
          <a:p>
            <a:r>
              <a:rPr lang="pl-PL" dirty="0"/>
              <a:t>Dostępny projekt,</a:t>
            </a:r>
            <a:br>
              <a:rPr lang="pl-PL" dirty="0"/>
            </a:br>
            <a:r>
              <a:rPr lang="pl-PL" dirty="0"/>
              <a:t>neutralny charakter produktów i usług</a:t>
            </a:r>
          </a:p>
        </p:txBody>
      </p:sp>
      <p:pic>
        <p:nvPicPr>
          <p:cNvPr id="8" name="Symbol zastępczy zawartości 7" descr="Przykładowy schemat projektu - trzy zadania projektowe w których zaplanowane są produktu dostępne i neutralne oraz usługi dostępne i neutralne. ">
            <a:extLst>
              <a:ext uri="{FF2B5EF4-FFF2-40B4-BE49-F238E27FC236}">
                <a16:creationId xmlns:a16="http://schemas.microsoft.com/office/drawing/2014/main" id="{95056680-71B7-474F-AB90-1A0D073E5CC2}"/>
              </a:ext>
            </a:extLst>
          </p:cNvPr>
          <p:cNvPicPr>
            <a:picLocks noGrp="1" noChangeAspect="1"/>
          </p:cNvPicPr>
          <p:nvPr>
            <p:ph sz="half" idx="1"/>
          </p:nvPr>
        </p:nvPicPr>
        <p:blipFill>
          <a:blip r:embed="rId2"/>
          <a:stretch>
            <a:fillRect/>
          </a:stretch>
        </p:blipFill>
        <p:spPr>
          <a:xfrm>
            <a:off x="1240363" y="2237335"/>
            <a:ext cx="8424837" cy="3768502"/>
          </a:xfrm>
          <a:prstGeom prst="rect">
            <a:avLst/>
          </a:prstGeom>
        </p:spPr>
      </p:pic>
      <p:sp>
        <p:nvSpPr>
          <p:cNvPr id="4" name="Symbol zastępczy tekstu 3">
            <a:extLst>
              <a:ext uri="{FF2B5EF4-FFF2-40B4-BE49-F238E27FC236}">
                <a16:creationId xmlns:a16="http://schemas.microsoft.com/office/drawing/2014/main" id="{670D2A0E-8636-4988-97E7-8654C40DE071}"/>
              </a:ext>
            </a:extLst>
          </p:cNvPr>
          <p:cNvSpPr>
            <a:spLocks noGrp="1"/>
          </p:cNvSpPr>
          <p:nvPr>
            <p:ph type="body" sz="quarter" idx="11"/>
          </p:nvPr>
        </p:nvSpPr>
        <p:spPr>
          <a:xfrm>
            <a:off x="2861006" y="1635431"/>
            <a:ext cx="4968006" cy="864096"/>
          </a:xfrm>
        </p:spPr>
        <p:txBody>
          <a:bodyPr/>
          <a:lstStyle/>
          <a:p>
            <a:pPr marL="0" indent="0" algn="ctr">
              <a:buNone/>
            </a:pPr>
            <a:r>
              <a:rPr lang="pl-PL" sz="2800" b="1" dirty="0"/>
              <a:t>Projekt</a:t>
            </a:r>
          </a:p>
        </p:txBody>
      </p:sp>
      <p:sp>
        <p:nvSpPr>
          <p:cNvPr id="7" name="Symbol zastępczy numeru slajdu 6">
            <a:extLst>
              <a:ext uri="{FF2B5EF4-FFF2-40B4-BE49-F238E27FC236}">
                <a16:creationId xmlns:a16="http://schemas.microsoft.com/office/drawing/2014/main" id="{C7DF53DA-4010-463C-89B1-C341B4D6089C}"/>
              </a:ext>
            </a:extLst>
          </p:cNvPr>
          <p:cNvSpPr>
            <a:spLocks noGrp="1"/>
          </p:cNvSpPr>
          <p:nvPr>
            <p:ph type="sldNum" sz="quarter" idx="10"/>
          </p:nvPr>
        </p:nvSpPr>
        <p:spPr/>
        <p:txBody>
          <a:bodyPr/>
          <a:lstStyle/>
          <a:p>
            <a:fld id="{EB4015AA-59F6-416B-87A6-8E3D940284E2}" type="slidenum">
              <a:rPr lang="pl-PL" smtClean="0"/>
              <a:pPr/>
              <a:t>44</a:t>
            </a:fld>
            <a:endParaRPr lang="pl-PL" dirty="0"/>
          </a:p>
        </p:txBody>
      </p:sp>
    </p:spTree>
    <p:extLst>
      <p:ext uri="{BB962C8B-B14F-4D97-AF65-F5344CB8AC3E}">
        <p14:creationId xmlns:p14="http://schemas.microsoft.com/office/powerpoint/2010/main" val="3315982482"/>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4622CE-0186-42BC-9C66-0E41AB51E120}"/>
              </a:ext>
            </a:extLst>
          </p:cNvPr>
          <p:cNvSpPr>
            <a:spLocks noGrp="1"/>
          </p:cNvSpPr>
          <p:nvPr>
            <p:ph type="title"/>
          </p:nvPr>
        </p:nvSpPr>
        <p:spPr/>
        <p:txBody>
          <a:bodyPr/>
          <a:lstStyle/>
          <a:p>
            <a:r>
              <a:rPr lang="pl-PL" dirty="0"/>
              <a:t>Mechanizm racjonalnych usprawnień </a:t>
            </a:r>
          </a:p>
        </p:txBody>
      </p:sp>
      <p:sp>
        <p:nvSpPr>
          <p:cNvPr id="3" name="Symbol zastępczy zawartości 2">
            <a:extLst>
              <a:ext uri="{FF2B5EF4-FFF2-40B4-BE49-F238E27FC236}">
                <a16:creationId xmlns:a16="http://schemas.microsoft.com/office/drawing/2014/main" id="{D19404EB-DF4A-49C0-9CA6-B57C4F216E2C}"/>
              </a:ext>
            </a:extLst>
          </p:cNvPr>
          <p:cNvSpPr>
            <a:spLocks noGrp="1"/>
          </p:cNvSpPr>
          <p:nvPr>
            <p:ph idx="1"/>
          </p:nvPr>
        </p:nvSpPr>
        <p:spPr>
          <a:xfrm>
            <a:off x="449362" y="1727227"/>
            <a:ext cx="9793088" cy="4644898"/>
          </a:xfrm>
        </p:spPr>
        <p:txBody>
          <a:bodyPr>
            <a:normAutofit/>
          </a:bodyPr>
          <a:lstStyle/>
          <a:p>
            <a:pPr marL="0" indent="0">
              <a:spcBef>
                <a:spcPts val="600"/>
              </a:spcBef>
              <a:spcAft>
                <a:spcPts val="600"/>
              </a:spcAft>
              <a:buNone/>
            </a:pPr>
            <a:r>
              <a:rPr lang="pl-PL" dirty="0"/>
              <a:t>W projektach, w których pojawiły się </a:t>
            </a:r>
            <a:r>
              <a:rPr lang="pl-PL" b="1" dirty="0"/>
              <a:t>nieprzewidziane na etapie planowania </a:t>
            </a:r>
            <a:r>
              <a:rPr lang="pl-PL" dirty="0"/>
              <a:t>wydatki związane z zapewnieniem dostępności </a:t>
            </a:r>
            <a:r>
              <a:rPr lang="pl-PL" b="1" dirty="0"/>
              <a:t>uczestnikowi/uczestniczce </a:t>
            </a:r>
            <a:br>
              <a:rPr lang="pl-PL" b="1" dirty="0"/>
            </a:br>
            <a:r>
              <a:rPr lang="pl-PL" b="1" dirty="0"/>
              <a:t>(lub członkowi/członkini personelu</a:t>
            </a:r>
            <a:r>
              <a:rPr lang="pl-PL" dirty="0"/>
              <a:t>) projektu, jest możliwe zastosowanie MRU.</a:t>
            </a:r>
          </a:p>
          <a:p>
            <a:pPr marL="0" indent="0">
              <a:spcBef>
                <a:spcPts val="600"/>
              </a:spcBef>
              <a:spcAft>
                <a:spcPts val="600"/>
              </a:spcAft>
              <a:buNone/>
            </a:pPr>
            <a:r>
              <a:rPr lang="pl-PL" dirty="0"/>
              <a:t>Co do zasady środki na finansowanie MRU </a:t>
            </a:r>
            <a:r>
              <a:rPr lang="pl-PL" b="1" dirty="0"/>
              <a:t>nie są planowane </a:t>
            </a:r>
            <a:r>
              <a:rPr lang="pl-PL" dirty="0"/>
              <a:t>w budżecie projektu na etapie wnioskowania o jego dofinansowanie. </a:t>
            </a:r>
          </a:p>
          <a:p>
            <a:pPr marL="0" indent="0" algn="r">
              <a:spcBef>
                <a:spcPts val="600"/>
              </a:spcBef>
              <a:spcAft>
                <a:spcPts val="600"/>
              </a:spcAft>
              <a:buNone/>
            </a:pPr>
            <a:r>
              <a:rPr lang="pl-PL" dirty="0"/>
              <a:t>(Definicja: Wytyczne równościowe, 2021-2027)</a:t>
            </a:r>
          </a:p>
          <a:p>
            <a:pPr marL="720725" indent="0">
              <a:spcBef>
                <a:spcPts val="3000"/>
              </a:spcBef>
              <a:spcAft>
                <a:spcPts val="600"/>
              </a:spcAft>
              <a:buNone/>
            </a:pPr>
            <a:r>
              <a:rPr lang="pl-PL" dirty="0"/>
              <a:t>Średni koszt MRU na 1 osobę w projekcie nie może przekroczyć </a:t>
            </a:r>
            <a:br>
              <a:rPr lang="pl-PL" dirty="0"/>
            </a:br>
            <a:r>
              <a:rPr lang="pl-PL" dirty="0"/>
              <a:t>15 000 złotych brutto.</a:t>
            </a:r>
          </a:p>
        </p:txBody>
      </p:sp>
      <p:sp>
        <p:nvSpPr>
          <p:cNvPr id="4" name="Symbol zastępczy numeru slajdu 3">
            <a:extLst>
              <a:ext uri="{FF2B5EF4-FFF2-40B4-BE49-F238E27FC236}">
                <a16:creationId xmlns:a16="http://schemas.microsoft.com/office/drawing/2014/main" id="{AFB877F0-21A5-4B43-A3D3-45ED543C888C}"/>
              </a:ext>
            </a:extLst>
          </p:cNvPr>
          <p:cNvSpPr>
            <a:spLocks noGrp="1"/>
          </p:cNvSpPr>
          <p:nvPr>
            <p:ph type="sldNum" sz="quarter" idx="10"/>
          </p:nvPr>
        </p:nvSpPr>
        <p:spPr/>
        <p:txBody>
          <a:bodyPr/>
          <a:lstStyle/>
          <a:p>
            <a:fld id="{EB4015AA-59F6-416B-87A6-8E3D940284E2}" type="slidenum">
              <a:rPr lang="pl-PL" smtClean="0"/>
              <a:pPr/>
              <a:t>45</a:t>
            </a:fld>
            <a:endParaRPr lang="pl-PL" dirty="0"/>
          </a:p>
        </p:txBody>
      </p:sp>
    </p:spTree>
    <p:extLst>
      <p:ext uri="{BB962C8B-B14F-4D97-AF65-F5344CB8AC3E}">
        <p14:creationId xmlns:p14="http://schemas.microsoft.com/office/powerpoint/2010/main" val="2240080575"/>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4622CE-0186-42BC-9C66-0E41AB51E120}"/>
              </a:ext>
            </a:extLst>
          </p:cNvPr>
          <p:cNvSpPr>
            <a:spLocks noGrp="1"/>
          </p:cNvSpPr>
          <p:nvPr>
            <p:ph type="title"/>
          </p:nvPr>
        </p:nvSpPr>
        <p:spPr/>
        <p:txBody>
          <a:bodyPr/>
          <a:lstStyle/>
          <a:p>
            <a:r>
              <a:rPr lang="pl-PL" dirty="0"/>
              <a:t>Co jest istotą każdego projektu?</a:t>
            </a:r>
          </a:p>
        </p:txBody>
      </p:sp>
      <p:sp>
        <p:nvSpPr>
          <p:cNvPr id="3" name="Symbol zastępczy zawartości 2">
            <a:extLst>
              <a:ext uri="{FF2B5EF4-FFF2-40B4-BE49-F238E27FC236}">
                <a16:creationId xmlns:a16="http://schemas.microsoft.com/office/drawing/2014/main" id="{D19404EB-DF4A-49C0-9CA6-B57C4F216E2C}"/>
              </a:ext>
            </a:extLst>
          </p:cNvPr>
          <p:cNvSpPr>
            <a:spLocks noGrp="1"/>
          </p:cNvSpPr>
          <p:nvPr>
            <p:ph idx="1"/>
          </p:nvPr>
        </p:nvSpPr>
        <p:spPr>
          <a:xfrm>
            <a:off x="845406" y="1403573"/>
            <a:ext cx="9001000" cy="5112568"/>
          </a:xfrm>
        </p:spPr>
        <p:txBody>
          <a:bodyPr>
            <a:noAutofit/>
          </a:bodyPr>
          <a:lstStyle/>
          <a:p>
            <a:pPr marL="0" indent="0" algn="ctr">
              <a:lnSpc>
                <a:spcPct val="160000"/>
              </a:lnSpc>
              <a:buNone/>
            </a:pPr>
            <a:r>
              <a:rPr lang="pl-PL" dirty="0"/>
              <a:t>W każdym projekcie, który otrzyma dofinansowanie </a:t>
            </a:r>
            <a:br>
              <a:rPr lang="pl-PL" dirty="0"/>
            </a:br>
            <a:r>
              <a:rPr lang="pl-PL" dirty="0"/>
              <a:t>ze środków Funduszy Europejskich, </a:t>
            </a:r>
            <a:br>
              <a:rPr lang="pl-PL" dirty="0"/>
            </a:br>
            <a:r>
              <a:rPr lang="pl-PL" dirty="0"/>
              <a:t>niezależnie od tego, </a:t>
            </a:r>
            <a:br>
              <a:rPr lang="pl-PL" dirty="0"/>
            </a:br>
            <a:r>
              <a:rPr lang="pl-PL" dirty="0"/>
              <a:t>czy jest to Europejski Fundusz Społeczny Plus </a:t>
            </a:r>
            <a:br>
              <a:rPr lang="pl-PL" dirty="0"/>
            </a:br>
            <a:r>
              <a:rPr lang="pl-PL" dirty="0"/>
              <a:t>czy Europejski Fundusz Rozwoju Regionalnego</a:t>
            </a:r>
            <a:br>
              <a:rPr lang="pl-PL" dirty="0"/>
            </a:br>
            <a:r>
              <a:rPr lang="pl-PL" dirty="0"/>
              <a:t>lub jakikolwiek inny, </a:t>
            </a:r>
            <a:br>
              <a:rPr lang="pl-PL" dirty="0"/>
            </a:br>
            <a:r>
              <a:rPr lang="pl-PL" dirty="0"/>
              <a:t>najważniejszy jest </a:t>
            </a:r>
            <a:br>
              <a:rPr lang="pl-PL" dirty="0"/>
            </a:br>
            <a:r>
              <a:rPr lang="pl-PL" b="1" dirty="0"/>
              <a:t>Człowiek.   </a:t>
            </a:r>
          </a:p>
        </p:txBody>
      </p:sp>
      <p:sp>
        <p:nvSpPr>
          <p:cNvPr id="4" name="Symbol zastępczy numeru slajdu 3">
            <a:extLst>
              <a:ext uri="{FF2B5EF4-FFF2-40B4-BE49-F238E27FC236}">
                <a16:creationId xmlns:a16="http://schemas.microsoft.com/office/drawing/2014/main" id="{AFB877F0-21A5-4B43-A3D3-45ED543C888C}"/>
              </a:ext>
            </a:extLst>
          </p:cNvPr>
          <p:cNvSpPr>
            <a:spLocks noGrp="1"/>
          </p:cNvSpPr>
          <p:nvPr>
            <p:ph type="sldNum" sz="quarter" idx="10"/>
          </p:nvPr>
        </p:nvSpPr>
        <p:spPr/>
        <p:txBody>
          <a:bodyPr/>
          <a:lstStyle/>
          <a:p>
            <a:fld id="{EB4015AA-59F6-416B-87A6-8E3D940284E2}" type="slidenum">
              <a:rPr lang="pl-PL" smtClean="0"/>
              <a:pPr/>
              <a:t>46</a:t>
            </a:fld>
            <a:endParaRPr lang="pl-PL" dirty="0"/>
          </a:p>
        </p:txBody>
      </p:sp>
    </p:spTree>
    <p:extLst>
      <p:ext uri="{BB962C8B-B14F-4D97-AF65-F5344CB8AC3E}">
        <p14:creationId xmlns:p14="http://schemas.microsoft.com/office/powerpoint/2010/main" val="1447008077"/>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4622CE-0186-42BC-9C66-0E41AB51E120}"/>
              </a:ext>
            </a:extLst>
          </p:cNvPr>
          <p:cNvSpPr>
            <a:spLocks noGrp="1"/>
          </p:cNvSpPr>
          <p:nvPr>
            <p:ph type="title"/>
          </p:nvPr>
        </p:nvSpPr>
        <p:spPr/>
        <p:txBody>
          <a:bodyPr/>
          <a:lstStyle/>
          <a:p>
            <a:r>
              <a:rPr lang="pl-PL" dirty="0"/>
              <a:t>Kto pyta, nie błądzi.</a:t>
            </a:r>
          </a:p>
        </p:txBody>
      </p:sp>
      <p:sp>
        <p:nvSpPr>
          <p:cNvPr id="3" name="Symbol zastępczy zawartości 2">
            <a:extLst>
              <a:ext uri="{FF2B5EF4-FFF2-40B4-BE49-F238E27FC236}">
                <a16:creationId xmlns:a16="http://schemas.microsoft.com/office/drawing/2014/main" id="{D19404EB-DF4A-49C0-9CA6-B57C4F216E2C}"/>
              </a:ext>
            </a:extLst>
          </p:cNvPr>
          <p:cNvSpPr>
            <a:spLocks noGrp="1"/>
          </p:cNvSpPr>
          <p:nvPr>
            <p:ph idx="1"/>
          </p:nvPr>
        </p:nvSpPr>
        <p:spPr>
          <a:xfrm>
            <a:off x="809402" y="1043533"/>
            <a:ext cx="9217024" cy="5976304"/>
          </a:xfrm>
        </p:spPr>
        <p:txBody>
          <a:bodyPr>
            <a:normAutofit/>
          </a:bodyPr>
          <a:lstStyle/>
          <a:p>
            <a:pPr marL="0" indent="0">
              <a:spcBef>
                <a:spcPts val="600"/>
              </a:spcBef>
              <a:spcAft>
                <a:spcPts val="600"/>
              </a:spcAft>
              <a:buNone/>
            </a:pPr>
            <a:r>
              <a:rPr lang="pl-PL" b="1" dirty="0"/>
              <a:t>Jeśli jest jakakolwiek wątpliwość</a:t>
            </a:r>
            <a:r>
              <a:rPr lang="pl-PL" dirty="0"/>
              <a:t>, czy każda osoba, bez względu na swoje cechy zewnętrzne lub wewnętrzne, albo ze względu na okoliczności, </a:t>
            </a:r>
            <a:br>
              <a:rPr lang="pl-PL" dirty="0"/>
            </a:br>
            <a:r>
              <a:rPr lang="pl-PL" dirty="0"/>
              <a:t>w których się znajduje, będzie mogła skorzystać z produktów, towarów lub usług w ramach projektu, </a:t>
            </a:r>
            <a:r>
              <a:rPr lang="pl-PL" b="1" dirty="0"/>
              <a:t>sprawdź to. </a:t>
            </a:r>
          </a:p>
          <a:p>
            <a:pPr marL="0" indent="0">
              <a:spcBef>
                <a:spcPts val="600"/>
              </a:spcBef>
              <a:spcAft>
                <a:spcPts val="600"/>
              </a:spcAft>
              <a:buNone/>
            </a:pPr>
            <a:r>
              <a:rPr lang="pl-PL" b="1" dirty="0"/>
              <a:t>Zapytaj o opinię </a:t>
            </a:r>
            <a:r>
              <a:rPr lang="pl-PL" dirty="0"/>
              <a:t>osoby zainteresowane, które będą w przyszłości korzystać z efektów Twojego projektu.</a:t>
            </a:r>
          </a:p>
          <a:p>
            <a:pPr marL="0" indent="0">
              <a:spcBef>
                <a:spcPts val="600"/>
              </a:spcBef>
              <a:spcAft>
                <a:spcPts val="600"/>
              </a:spcAft>
              <a:buNone/>
            </a:pPr>
            <a:r>
              <a:rPr lang="pl-PL" dirty="0"/>
              <a:t>Zawsze dobrym pomysłem będzie </a:t>
            </a:r>
            <a:r>
              <a:rPr lang="pl-PL" b="1" dirty="0"/>
              <a:t>audyt, np. dostępności </a:t>
            </a:r>
            <a:r>
              <a:rPr lang="pl-PL" dirty="0"/>
              <a:t>– na każdym etapie: </a:t>
            </a:r>
          </a:p>
          <a:p>
            <a:pPr>
              <a:spcBef>
                <a:spcPts val="600"/>
              </a:spcBef>
              <a:spcAft>
                <a:spcPts val="600"/>
              </a:spcAft>
              <a:buFont typeface="Arial" panose="020B0604020202020204" pitchFamily="34" charset="0"/>
              <a:buChar char="•"/>
            </a:pPr>
            <a:r>
              <a:rPr lang="pl-PL" dirty="0"/>
              <a:t>koncepcja, pomysł,</a:t>
            </a:r>
          </a:p>
          <a:p>
            <a:pPr>
              <a:spcBef>
                <a:spcPts val="600"/>
              </a:spcBef>
              <a:spcAft>
                <a:spcPts val="600"/>
              </a:spcAft>
              <a:buFont typeface="Arial" panose="020B0604020202020204" pitchFamily="34" charset="0"/>
              <a:buChar char="•"/>
            </a:pPr>
            <a:r>
              <a:rPr lang="pl-PL" dirty="0"/>
              <a:t>realizacja zadań,</a:t>
            </a:r>
          </a:p>
          <a:p>
            <a:pPr>
              <a:spcBef>
                <a:spcPts val="600"/>
              </a:spcBef>
              <a:spcAft>
                <a:spcPts val="600"/>
              </a:spcAft>
              <a:buFont typeface="Arial" panose="020B0604020202020204" pitchFamily="34" charset="0"/>
              <a:buChar char="•"/>
            </a:pPr>
            <a:r>
              <a:rPr lang="pl-PL" dirty="0"/>
              <a:t>ostateczna weryfikacja przed zamknięciem projektu.</a:t>
            </a:r>
          </a:p>
        </p:txBody>
      </p:sp>
      <p:sp>
        <p:nvSpPr>
          <p:cNvPr id="4" name="Symbol zastępczy numeru slajdu 3">
            <a:extLst>
              <a:ext uri="{FF2B5EF4-FFF2-40B4-BE49-F238E27FC236}">
                <a16:creationId xmlns:a16="http://schemas.microsoft.com/office/drawing/2014/main" id="{AFB877F0-21A5-4B43-A3D3-45ED543C888C}"/>
              </a:ext>
            </a:extLst>
          </p:cNvPr>
          <p:cNvSpPr>
            <a:spLocks noGrp="1"/>
          </p:cNvSpPr>
          <p:nvPr>
            <p:ph type="sldNum" sz="quarter" idx="10"/>
          </p:nvPr>
        </p:nvSpPr>
        <p:spPr/>
        <p:txBody>
          <a:bodyPr/>
          <a:lstStyle/>
          <a:p>
            <a:fld id="{EB4015AA-59F6-416B-87A6-8E3D940284E2}" type="slidenum">
              <a:rPr lang="pl-PL" smtClean="0"/>
              <a:pPr/>
              <a:t>47</a:t>
            </a:fld>
            <a:endParaRPr lang="pl-PL" dirty="0"/>
          </a:p>
        </p:txBody>
      </p:sp>
    </p:spTree>
    <p:extLst>
      <p:ext uri="{BB962C8B-B14F-4D97-AF65-F5344CB8AC3E}">
        <p14:creationId xmlns:p14="http://schemas.microsoft.com/office/powerpoint/2010/main" val="1551852086"/>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a:xfrm>
            <a:off x="1566068" y="3491805"/>
            <a:ext cx="7559675" cy="1080120"/>
          </a:xfrm>
        </p:spPr>
        <p:txBody>
          <a:bodyPr/>
          <a:lstStyle/>
          <a:p>
            <a:r>
              <a:rPr lang="pl-PL" dirty="0"/>
              <a:t>Wszystkiego dostępnego!</a:t>
            </a:r>
          </a:p>
        </p:txBody>
      </p:sp>
    </p:spTree>
    <p:extLst>
      <p:ext uri="{BB962C8B-B14F-4D97-AF65-F5344CB8AC3E}">
        <p14:creationId xmlns:p14="http://schemas.microsoft.com/office/powerpoint/2010/main" val="332599481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64F5D5-214F-49A3-8BA5-B10933CD3E66}"/>
              </a:ext>
            </a:extLst>
          </p:cNvPr>
          <p:cNvSpPr>
            <a:spLocks noGrp="1"/>
          </p:cNvSpPr>
          <p:nvPr>
            <p:ph type="title"/>
          </p:nvPr>
        </p:nvSpPr>
        <p:spPr/>
        <p:txBody>
          <a:bodyPr/>
          <a:lstStyle/>
          <a:p>
            <a:r>
              <a:rPr lang="pl-PL" dirty="0"/>
              <a:t>Jak rozumieć zasadę zrównoważonego rozwoju? </a:t>
            </a:r>
          </a:p>
        </p:txBody>
      </p:sp>
      <p:sp>
        <p:nvSpPr>
          <p:cNvPr id="3" name="Symbol zastępczy zawartości 2">
            <a:extLst>
              <a:ext uri="{FF2B5EF4-FFF2-40B4-BE49-F238E27FC236}">
                <a16:creationId xmlns:a16="http://schemas.microsoft.com/office/drawing/2014/main" id="{4F2EDFA3-ACF5-401A-8320-A60CC0631C61}"/>
              </a:ext>
            </a:extLst>
          </p:cNvPr>
          <p:cNvSpPr>
            <a:spLocks noGrp="1"/>
          </p:cNvSpPr>
          <p:nvPr>
            <p:ph idx="1"/>
          </p:nvPr>
        </p:nvSpPr>
        <p:spPr>
          <a:xfrm>
            <a:off x="449362" y="1403573"/>
            <a:ext cx="9793088" cy="5256266"/>
          </a:xfrm>
        </p:spPr>
        <p:txBody>
          <a:bodyPr/>
          <a:lstStyle/>
          <a:p>
            <a:pPr marL="0" indent="0">
              <a:spcAft>
                <a:spcPts val="1200"/>
              </a:spcAft>
              <a:buNone/>
            </a:pPr>
            <a:r>
              <a:rPr lang="pl-PL" dirty="0"/>
              <a:t>Zrównoważony rozwój to solidarność międzypokoleniowa. </a:t>
            </a:r>
          </a:p>
          <a:p>
            <a:pPr marL="0" indent="0">
              <a:spcAft>
                <a:spcPts val="1200"/>
              </a:spcAft>
              <a:buNone/>
            </a:pPr>
            <a:r>
              <a:rPr lang="pl-PL" dirty="0"/>
              <a:t>Oznacza, że przedsiębiorstwa, organizacje i indywidualne osoby ponoszą </a:t>
            </a:r>
            <a:r>
              <a:rPr lang="pl-PL" b="1" dirty="0"/>
              <a:t>odpowiedzialność</a:t>
            </a:r>
            <a:r>
              <a:rPr lang="pl-PL" dirty="0"/>
              <a:t> nie tylko za teraźniejszość, ale także za przyszłość – </a:t>
            </a:r>
            <a:br>
              <a:rPr lang="pl-PL" dirty="0"/>
            </a:br>
            <a:r>
              <a:rPr lang="pl-PL" b="1" dirty="0"/>
              <a:t>dla następnych pokoleń</a:t>
            </a:r>
            <a:r>
              <a:rPr lang="pl-PL" dirty="0"/>
              <a:t>.</a:t>
            </a:r>
          </a:p>
          <a:p>
            <a:pPr marL="0" indent="0">
              <a:spcAft>
                <a:spcPts val="1200"/>
              </a:spcAft>
              <a:buNone/>
            </a:pPr>
            <a:r>
              <a:rPr lang="pl-PL" dirty="0"/>
              <a:t>Idea zrównoważonego rozwoju w Raporcie Światowej Komisji ds. Środowiska </a:t>
            </a:r>
            <a:br>
              <a:rPr lang="pl-PL" dirty="0"/>
            </a:br>
            <a:r>
              <a:rPr lang="pl-PL" dirty="0"/>
              <a:t>i Rozwoju z 1987 r.: </a:t>
            </a:r>
          </a:p>
          <a:p>
            <a:pPr marL="2425700" indent="0">
              <a:buNone/>
            </a:pPr>
            <a:r>
              <a:rPr lang="pl-PL" dirty="0"/>
              <a:t>„zrównoważony rozwój to taki rozwój, </a:t>
            </a:r>
            <a:br>
              <a:rPr lang="pl-PL" dirty="0"/>
            </a:br>
            <a:r>
              <a:rPr lang="pl-PL" dirty="0"/>
              <a:t>w którym potrzeby obecnego pokolenia </a:t>
            </a:r>
            <a:br>
              <a:rPr lang="pl-PL" dirty="0"/>
            </a:br>
            <a:r>
              <a:rPr lang="pl-PL" dirty="0"/>
              <a:t>mogą być zaspokojone bez umniejszania szans </a:t>
            </a:r>
            <a:br>
              <a:rPr lang="pl-PL" dirty="0"/>
            </a:br>
            <a:r>
              <a:rPr lang="pl-PL" dirty="0"/>
              <a:t>przyszłych pokoleń na ich zaspokojenie”.</a:t>
            </a:r>
          </a:p>
        </p:txBody>
      </p:sp>
      <p:sp>
        <p:nvSpPr>
          <p:cNvPr id="4" name="Symbol zastępczy numeru slajdu 3">
            <a:extLst>
              <a:ext uri="{FF2B5EF4-FFF2-40B4-BE49-F238E27FC236}">
                <a16:creationId xmlns:a16="http://schemas.microsoft.com/office/drawing/2014/main" id="{5F24B0ED-A0B1-44AC-8256-0F6E2F4E9D6D}"/>
              </a:ext>
            </a:extLst>
          </p:cNvPr>
          <p:cNvSpPr>
            <a:spLocks noGrp="1"/>
          </p:cNvSpPr>
          <p:nvPr>
            <p:ph type="sldNum" sz="quarter" idx="10"/>
          </p:nvPr>
        </p:nvSpPr>
        <p:spPr/>
        <p:txBody>
          <a:bodyPr/>
          <a:lstStyle/>
          <a:p>
            <a:fld id="{EB4015AA-59F6-416B-87A6-8E3D940284E2}" type="slidenum">
              <a:rPr lang="pl-PL" smtClean="0"/>
              <a:pPr/>
              <a:t>5</a:t>
            </a:fld>
            <a:endParaRPr lang="pl-PL" dirty="0"/>
          </a:p>
        </p:txBody>
      </p:sp>
    </p:spTree>
    <p:extLst>
      <p:ext uri="{BB962C8B-B14F-4D97-AF65-F5344CB8AC3E}">
        <p14:creationId xmlns:p14="http://schemas.microsoft.com/office/powerpoint/2010/main" val="257159853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64F5D5-214F-49A3-8BA5-B10933CD3E66}"/>
              </a:ext>
            </a:extLst>
          </p:cNvPr>
          <p:cNvSpPr>
            <a:spLocks noGrp="1"/>
          </p:cNvSpPr>
          <p:nvPr>
            <p:ph type="title"/>
          </p:nvPr>
        </p:nvSpPr>
        <p:spPr>
          <a:xfrm>
            <a:off x="1025715" y="359838"/>
            <a:ext cx="8640381" cy="1043735"/>
          </a:xfrm>
        </p:spPr>
        <p:txBody>
          <a:bodyPr>
            <a:normAutofit/>
          </a:bodyPr>
          <a:lstStyle/>
          <a:p>
            <a:r>
              <a:rPr lang="pl-PL" dirty="0"/>
              <a:t>Zasada zrównoważonego rozwoju </a:t>
            </a:r>
            <a:br>
              <a:rPr lang="pl-PL" dirty="0"/>
            </a:br>
            <a:r>
              <a:rPr lang="pl-PL" dirty="0"/>
              <a:t>we wniosku o dofinansowanie projektu  </a:t>
            </a:r>
          </a:p>
        </p:txBody>
      </p:sp>
      <p:sp>
        <p:nvSpPr>
          <p:cNvPr id="3" name="Symbol zastępczy zawartości 2">
            <a:extLst>
              <a:ext uri="{FF2B5EF4-FFF2-40B4-BE49-F238E27FC236}">
                <a16:creationId xmlns:a16="http://schemas.microsoft.com/office/drawing/2014/main" id="{4F2EDFA3-ACF5-401A-8320-A60CC0631C61}"/>
              </a:ext>
            </a:extLst>
          </p:cNvPr>
          <p:cNvSpPr>
            <a:spLocks noGrp="1"/>
          </p:cNvSpPr>
          <p:nvPr>
            <p:ph idx="1"/>
          </p:nvPr>
        </p:nvSpPr>
        <p:spPr>
          <a:xfrm>
            <a:off x="1025715" y="2411685"/>
            <a:ext cx="8856694" cy="2592288"/>
          </a:xfrm>
        </p:spPr>
        <p:txBody>
          <a:bodyPr>
            <a:normAutofit/>
          </a:bodyPr>
          <a:lstStyle/>
          <a:p>
            <a:pPr marL="0" indent="0">
              <a:buNone/>
            </a:pPr>
            <a:r>
              <a:rPr lang="pl-PL" dirty="0"/>
              <a:t>Czy w projekcie będą stosowane rozwiązania proekologiczne, takie jak:</a:t>
            </a:r>
          </a:p>
          <a:p>
            <a:pPr marL="450850" indent="-450850">
              <a:lnSpc>
                <a:spcPct val="150000"/>
              </a:lnSpc>
              <a:buFont typeface="Wingdings" panose="05000000000000000000" pitchFamily="2" charset="2"/>
              <a:buChar char="Ø"/>
            </a:pPr>
            <a:r>
              <a:rPr lang="pl-PL" dirty="0"/>
              <a:t>oszczędności energii i wody, </a:t>
            </a:r>
          </a:p>
          <a:p>
            <a:pPr marL="450850" indent="-450850">
              <a:lnSpc>
                <a:spcPct val="150000"/>
              </a:lnSpc>
              <a:buFont typeface="Wingdings" panose="05000000000000000000" pitchFamily="2" charset="2"/>
              <a:buChar char="Ø"/>
            </a:pPr>
            <a:r>
              <a:rPr lang="pl-PL" dirty="0"/>
              <a:t>powtórne wykorzystanie zasobów, </a:t>
            </a:r>
          </a:p>
          <a:p>
            <a:pPr marL="450850" indent="-450850">
              <a:lnSpc>
                <a:spcPct val="150000"/>
              </a:lnSpc>
              <a:buFont typeface="Wingdings" panose="05000000000000000000" pitchFamily="2" charset="2"/>
              <a:buChar char="Ø"/>
            </a:pPr>
            <a:r>
              <a:rPr lang="pl-PL" dirty="0"/>
              <a:t>poszanowanie środowiska?</a:t>
            </a:r>
          </a:p>
        </p:txBody>
      </p:sp>
      <p:sp>
        <p:nvSpPr>
          <p:cNvPr id="4" name="Symbol zastępczy numeru slajdu 3">
            <a:extLst>
              <a:ext uri="{FF2B5EF4-FFF2-40B4-BE49-F238E27FC236}">
                <a16:creationId xmlns:a16="http://schemas.microsoft.com/office/drawing/2014/main" id="{5F24B0ED-A0B1-44AC-8256-0F6E2F4E9D6D}"/>
              </a:ext>
            </a:extLst>
          </p:cNvPr>
          <p:cNvSpPr>
            <a:spLocks noGrp="1"/>
          </p:cNvSpPr>
          <p:nvPr>
            <p:ph type="sldNum" sz="quarter" idx="10"/>
          </p:nvPr>
        </p:nvSpPr>
        <p:spPr/>
        <p:txBody>
          <a:bodyPr/>
          <a:lstStyle/>
          <a:p>
            <a:fld id="{EB4015AA-59F6-416B-87A6-8E3D940284E2}" type="slidenum">
              <a:rPr lang="pl-PL" smtClean="0"/>
              <a:pPr/>
              <a:t>6</a:t>
            </a:fld>
            <a:endParaRPr lang="pl-PL" dirty="0"/>
          </a:p>
        </p:txBody>
      </p:sp>
    </p:spTree>
    <p:extLst>
      <p:ext uri="{BB962C8B-B14F-4D97-AF65-F5344CB8AC3E}">
        <p14:creationId xmlns:p14="http://schemas.microsoft.com/office/powerpoint/2010/main" val="223200832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763EDA-91D6-4F96-9B04-1238F23FFDCA}"/>
              </a:ext>
            </a:extLst>
          </p:cNvPr>
          <p:cNvSpPr>
            <a:spLocks noGrp="1"/>
          </p:cNvSpPr>
          <p:nvPr>
            <p:ph type="title"/>
          </p:nvPr>
        </p:nvSpPr>
        <p:spPr/>
        <p:txBody>
          <a:bodyPr/>
          <a:lstStyle/>
          <a:p>
            <a:r>
              <a:rPr lang="pl-PL" dirty="0"/>
              <a:t>Czym jest zasada DNSH?</a:t>
            </a:r>
          </a:p>
        </p:txBody>
      </p:sp>
      <p:sp>
        <p:nvSpPr>
          <p:cNvPr id="3" name="Symbol zastępczy zawartości 2">
            <a:extLst>
              <a:ext uri="{FF2B5EF4-FFF2-40B4-BE49-F238E27FC236}">
                <a16:creationId xmlns:a16="http://schemas.microsoft.com/office/drawing/2014/main" id="{3018D330-48A0-4EE4-AEA7-9FC5D07CC2CD}"/>
              </a:ext>
            </a:extLst>
          </p:cNvPr>
          <p:cNvSpPr>
            <a:spLocks noGrp="1"/>
          </p:cNvSpPr>
          <p:nvPr>
            <p:ph idx="1"/>
          </p:nvPr>
        </p:nvSpPr>
        <p:spPr>
          <a:xfrm>
            <a:off x="449362" y="2087268"/>
            <a:ext cx="9793088" cy="3600400"/>
          </a:xfrm>
        </p:spPr>
        <p:txBody>
          <a:bodyPr/>
          <a:lstStyle/>
          <a:p>
            <a:pPr marL="0" indent="0">
              <a:spcAft>
                <a:spcPts val="1200"/>
              </a:spcAft>
              <a:buNone/>
            </a:pPr>
            <a:r>
              <a:rPr lang="pl-PL" b="1" dirty="0"/>
              <a:t>DNSH –</a:t>
            </a:r>
            <a:r>
              <a:rPr lang="pl-PL" dirty="0"/>
              <a:t> ang. „do no </a:t>
            </a:r>
            <a:r>
              <a:rPr lang="pl-PL" dirty="0" err="1"/>
              <a:t>significant</a:t>
            </a:r>
            <a:r>
              <a:rPr lang="pl-PL" dirty="0"/>
              <a:t> </a:t>
            </a:r>
            <a:r>
              <a:rPr lang="pl-PL" dirty="0" err="1"/>
              <a:t>harm</a:t>
            </a:r>
            <a:r>
              <a:rPr lang="pl-PL" dirty="0"/>
              <a:t>” („</a:t>
            </a:r>
            <a:r>
              <a:rPr lang="pl-PL" b="1" dirty="0"/>
              <a:t>nie czyń poważnych szkód</a:t>
            </a:r>
            <a:r>
              <a:rPr lang="pl-PL" dirty="0"/>
              <a:t>”).</a:t>
            </a:r>
          </a:p>
          <a:p>
            <a:pPr marL="0" indent="0">
              <a:spcAft>
                <a:spcPts val="1200"/>
              </a:spcAft>
              <a:buNone/>
            </a:pPr>
            <a:r>
              <a:rPr lang="pl-PL" dirty="0"/>
              <a:t>Jest to nowa zasada horyzontalna – dotyczy promowania i wspierania inwestycji zrównoważonych środowiskowo, które są: </a:t>
            </a:r>
          </a:p>
          <a:p>
            <a:pPr marL="450850" indent="-250825">
              <a:spcAft>
                <a:spcPts val="1200"/>
              </a:spcAft>
              <a:buFont typeface="Wingdings" panose="05000000000000000000" pitchFamily="2" charset="2"/>
              <a:buChar char="ü"/>
            </a:pPr>
            <a:r>
              <a:rPr lang="pl-PL" dirty="0"/>
              <a:t>zgodne z dorobkiem prawnym UE (zgodne z prawem),</a:t>
            </a:r>
          </a:p>
          <a:p>
            <a:pPr marL="450850" indent="-250825">
              <a:spcAft>
                <a:spcPts val="1200"/>
              </a:spcAft>
              <a:buFont typeface="Wingdings" panose="05000000000000000000" pitchFamily="2" charset="2"/>
              <a:buChar char="ü"/>
            </a:pPr>
            <a:r>
              <a:rPr lang="pl-PL" dirty="0"/>
              <a:t>nie powodują znaczącego niekorzystnego wpływu na środowisko, </a:t>
            </a:r>
          </a:p>
          <a:p>
            <a:pPr marL="450850" indent="-250825">
              <a:spcAft>
                <a:spcPts val="1200"/>
              </a:spcAft>
              <a:buFont typeface="Wingdings" panose="05000000000000000000" pitchFamily="2" charset="2"/>
              <a:buChar char="ü"/>
            </a:pPr>
            <a:r>
              <a:rPr lang="pl-PL" dirty="0"/>
              <a:t>w miarę możliwości – wnoszą istotny wkład w osiągnięcie dobrego stanu środowiska zdefiniowanego przez </a:t>
            </a:r>
            <a:r>
              <a:rPr lang="pl-PL" b="1" dirty="0"/>
              <a:t>6 celów środowiskowych</a:t>
            </a:r>
            <a:r>
              <a:rPr lang="pl-PL" dirty="0"/>
              <a:t>. </a:t>
            </a:r>
          </a:p>
        </p:txBody>
      </p:sp>
      <p:sp>
        <p:nvSpPr>
          <p:cNvPr id="4" name="Symbol zastępczy numeru slajdu 3">
            <a:extLst>
              <a:ext uri="{FF2B5EF4-FFF2-40B4-BE49-F238E27FC236}">
                <a16:creationId xmlns:a16="http://schemas.microsoft.com/office/drawing/2014/main" id="{037A1DF8-4CB4-4B37-93D2-49ACCFE014C2}"/>
              </a:ext>
            </a:extLst>
          </p:cNvPr>
          <p:cNvSpPr>
            <a:spLocks noGrp="1"/>
          </p:cNvSpPr>
          <p:nvPr>
            <p:ph type="sldNum" sz="quarter" idx="10"/>
          </p:nvPr>
        </p:nvSpPr>
        <p:spPr/>
        <p:txBody>
          <a:bodyPr/>
          <a:lstStyle/>
          <a:p>
            <a:fld id="{EB4015AA-59F6-416B-87A6-8E3D940284E2}" type="slidenum">
              <a:rPr lang="pl-PL" smtClean="0"/>
              <a:pPr/>
              <a:t>7</a:t>
            </a:fld>
            <a:endParaRPr lang="pl-PL" dirty="0"/>
          </a:p>
        </p:txBody>
      </p:sp>
    </p:spTree>
    <p:extLst>
      <p:ext uri="{BB962C8B-B14F-4D97-AF65-F5344CB8AC3E}">
        <p14:creationId xmlns:p14="http://schemas.microsoft.com/office/powerpoint/2010/main" val="188053558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763EDA-91D6-4F96-9B04-1238F23FFDCA}"/>
              </a:ext>
            </a:extLst>
          </p:cNvPr>
          <p:cNvSpPr>
            <a:spLocks noGrp="1"/>
          </p:cNvSpPr>
          <p:nvPr>
            <p:ph type="title"/>
          </p:nvPr>
        </p:nvSpPr>
        <p:spPr/>
        <p:txBody>
          <a:bodyPr/>
          <a:lstStyle/>
          <a:p>
            <a:r>
              <a:rPr lang="pl-PL" dirty="0"/>
              <a:t>DNSH – 6 celów środowiskowych i ich analiza</a:t>
            </a:r>
          </a:p>
        </p:txBody>
      </p:sp>
      <p:sp>
        <p:nvSpPr>
          <p:cNvPr id="3" name="Symbol zastępczy zawartości 2">
            <a:extLst>
              <a:ext uri="{FF2B5EF4-FFF2-40B4-BE49-F238E27FC236}">
                <a16:creationId xmlns:a16="http://schemas.microsoft.com/office/drawing/2014/main" id="{3018D330-48A0-4EE4-AEA7-9FC5D07CC2CD}"/>
              </a:ext>
            </a:extLst>
          </p:cNvPr>
          <p:cNvSpPr>
            <a:spLocks noGrp="1"/>
          </p:cNvSpPr>
          <p:nvPr>
            <p:ph idx="1"/>
          </p:nvPr>
        </p:nvSpPr>
        <p:spPr>
          <a:xfrm>
            <a:off x="593377" y="1133553"/>
            <a:ext cx="9649071" cy="5796264"/>
          </a:xfrm>
        </p:spPr>
        <p:txBody>
          <a:bodyPr>
            <a:normAutofit lnSpcReduction="10000"/>
          </a:bodyPr>
          <a:lstStyle/>
          <a:p>
            <a:pPr marL="0" indent="0">
              <a:buNone/>
            </a:pPr>
            <a:r>
              <a:rPr lang="pl-PL" dirty="0"/>
              <a:t>Cele środowiskowe to: </a:t>
            </a:r>
          </a:p>
          <a:p>
            <a:pPr marL="457200" indent="-457200">
              <a:buFont typeface="+mj-lt"/>
              <a:buAutoNum type="arabicParenR"/>
            </a:pPr>
            <a:r>
              <a:rPr lang="pl-PL" dirty="0"/>
              <a:t>łagodzenie zmian klimatu,</a:t>
            </a:r>
          </a:p>
          <a:p>
            <a:pPr marL="457200" indent="-457200">
              <a:buFont typeface="+mj-lt"/>
              <a:buAutoNum type="arabicParenR"/>
            </a:pPr>
            <a:r>
              <a:rPr lang="pl-PL" dirty="0"/>
              <a:t>adaptacja do zmian klimatu,</a:t>
            </a:r>
          </a:p>
          <a:p>
            <a:pPr marL="457200" indent="-457200">
              <a:buFont typeface="+mj-lt"/>
              <a:buAutoNum type="arabicParenR"/>
            </a:pPr>
            <a:r>
              <a:rPr lang="pl-PL" dirty="0"/>
              <a:t>zrównoważone wykorzystanie zasobów wodnych i morskich,</a:t>
            </a:r>
          </a:p>
          <a:p>
            <a:pPr marL="457200" indent="-457200">
              <a:buFont typeface="+mj-lt"/>
              <a:buAutoNum type="arabicParenR"/>
            </a:pPr>
            <a:r>
              <a:rPr lang="pl-PL" dirty="0"/>
              <a:t>przejście na gospodarkę obiegu zamkniętego (</a:t>
            </a:r>
            <a:r>
              <a:rPr lang="pl-PL" dirty="0" err="1"/>
              <a:t>goz</a:t>
            </a:r>
            <a:r>
              <a:rPr lang="pl-PL" dirty="0"/>
              <a:t>),</a:t>
            </a:r>
          </a:p>
          <a:p>
            <a:pPr marL="457200" indent="-457200">
              <a:buFont typeface="+mj-lt"/>
              <a:buAutoNum type="arabicParenR"/>
            </a:pPr>
            <a:r>
              <a:rPr lang="pl-PL" dirty="0"/>
              <a:t>zapobieganie zanieczyszczeniu i jego kontrola,</a:t>
            </a:r>
          </a:p>
          <a:p>
            <a:pPr marL="457200" indent="-457200">
              <a:spcAft>
                <a:spcPts val="2400"/>
              </a:spcAft>
              <a:buFont typeface="+mj-lt"/>
              <a:buAutoNum type="arabicParenR"/>
            </a:pPr>
            <a:r>
              <a:rPr lang="pl-PL" dirty="0"/>
              <a:t>ochrona i odbudowa różnorodności biologicznej i ekosystemów.</a:t>
            </a:r>
          </a:p>
          <a:p>
            <a:pPr marL="0" indent="0">
              <a:spcAft>
                <a:spcPts val="2400"/>
              </a:spcAft>
              <a:buNone/>
            </a:pPr>
            <a:r>
              <a:rPr lang="pl-PL" dirty="0"/>
              <a:t>Uchwała Nr 1039/398/22 Zarządu Województwa Pomorskiego z dnia </a:t>
            </a:r>
            <a:br>
              <a:rPr lang="pl-PL" dirty="0"/>
            </a:br>
            <a:r>
              <a:rPr lang="pl-PL" dirty="0"/>
              <a:t>25 października 2022 roku w sprawie przyjęcia „</a:t>
            </a:r>
            <a:r>
              <a:rPr lang="pl-PL" b="1" dirty="0"/>
              <a:t>Analizy spełniania zasady DNSH </a:t>
            </a:r>
            <a:r>
              <a:rPr lang="pl-PL" dirty="0"/>
              <a:t>dla projektu programu Fundusze Europejskie dla Pomorza 2021-2027”</a:t>
            </a:r>
          </a:p>
          <a:p>
            <a:pPr marL="0" indent="0">
              <a:spcAft>
                <a:spcPts val="2400"/>
              </a:spcAft>
              <a:buNone/>
            </a:pPr>
            <a:r>
              <a:rPr lang="pl-PL" dirty="0">
                <a:hlinkClick r:id="rId2"/>
              </a:rPr>
              <a:t>https://bip.pomorskie.eu/a,67934,w-sprawie-przyjecia-analizy-spelniania-zasady-dnsh-dlaprojektu-programu-fundusze-europejskie-dla-po.html</a:t>
            </a:r>
            <a:r>
              <a:rPr lang="pl-PL" dirty="0"/>
              <a:t> </a:t>
            </a:r>
          </a:p>
        </p:txBody>
      </p:sp>
      <p:sp>
        <p:nvSpPr>
          <p:cNvPr id="4" name="Symbol zastępczy numeru slajdu 3">
            <a:extLst>
              <a:ext uri="{FF2B5EF4-FFF2-40B4-BE49-F238E27FC236}">
                <a16:creationId xmlns:a16="http://schemas.microsoft.com/office/drawing/2014/main" id="{037A1DF8-4CB4-4B37-93D2-49ACCFE014C2}"/>
              </a:ext>
            </a:extLst>
          </p:cNvPr>
          <p:cNvSpPr>
            <a:spLocks noGrp="1"/>
          </p:cNvSpPr>
          <p:nvPr>
            <p:ph type="sldNum" sz="quarter" idx="10"/>
          </p:nvPr>
        </p:nvSpPr>
        <p:spPr/>
        <p:txBody>
          <a:bodyPr/>
          <a:lstStyle/>
          <a:p>
            <a:fld id="{EB4015AA-59F6-416B-87A6-8E3D940284E2}" type="slidenum">
              <a:rPr lang="pl-PL" smtClean="0"/>
              <a:pPr/>
              <a:t>8</a:t>
            </a:fld>
            <a:endParaRPr lang="pl-PL" dirty="0"/>
          </a:p>
        </p:txBody>
      </p:sp>
    </p:spTree>
    <p:extLst>
      <p:ext uri="{BB962C8B-B14F-4D97-AF65-F5344CB8AC3E}">
        <p14:creationId xmlns:p14="http://schemas.microsoft.com/office/powerpoint/2010/main" val="2284413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7E247C-235B-4097-8EE3-45CA198205E1}"/>
              </a:ext>
            </a:extLst>
          </p:cNvPr>
          <p:cNvSpPr>
            <a:spLocks noGrp="1"/>
          </p:cNvSpPr>
          <p:nvPr>
            <p:ph type="title"/>
          </p:nvPr>
        </p:nvSpPr>
        <p:spPr/>
        <p:txBody>
          <a:bodyPr/>
          <a:lstStyle/>
          <a:p>
            <a:r>
              <a:rPr lang="pl-PL" dirty="0"/>
              <a:t>Informacja i promocja a zasada DNSH</a:t>
            </a:r>
            <a:br>
              <a:rPr lang="pl-PL" dirty="0"/>
            </a:br>
            <a:r>
              <a:rPr lang="pl-PL" dirty="0"/>
              <a:t>Zalecenia Komisji Europejskiej </a:t>
            </a:r>
          </a:p>
        </p:txBody>
      </p:sp>
      <p:sp>
        <p:nvSpPr>
          <p:cNvPr id="3" name="Symbol zastępczy zawartości 2">
            <a:extLst>
              <a:ext uri="{FF2B5EF4-FFF2-40B4-BE49-F238E27FC236}">
                <a16:creationId xmlns:a16="http://schemas.microsoft.com/office/drawing/2014/main" id="{BB017266-6A70-4AD6-8AE1-FE40D13A7F43}"/>
              </a:ext>
            </a:extLst>
          </p:cNvPr>
          <p:cNvSpPr>
            <a:spLocks noGrp="1"/>
          </p:cNvSpPr>
          <p:nvPr>
            <p:ph sz="half" idx="1"/>
          </p:nvPr>
        </p:nvSpPr>
        <p:spPr>
          <a:xfrm>
            <a:off x="455709" y="1695574"/>
            <a:ext cx="5486448" cy="4096515"/>
          </a:xfrm>
        </p:spPr>
        <p:txBody>
          <a:bodyPr>
            <a:normAutofit/>
          </a:bodyPr>
          <a:lstStyle/>
          <a:p>
            <a:pPr marL="0" indent="0">
              <a:lnSpc>
                <a:spcPct val="113000"/>
              </a:lnSpc>
              <a:spcBef>
                <a:spcPts val="0"/>
              </a:spcBef>
              <a:spcAft>
                <a:spcPts val="600"/>
              </a:spcAft>
              <a:buNone/>
            </a:pPr>
            <a:r>
              <a:rPr lang="pl-PL" dirty="0">
                <a:cs typeface="Arial" panose="020B0604020202020204" pitchFamily="34" charset="0"/>
              </a:rPr>
              <a:t>Stosowanie zasady DNSH w działaniach informacyjno-komunikacyjnych na przykład poprzez stosowanie komunikacji cyfrowej </a:t>
            </a:r>
            <a:br>
              <a:rPr lang="pl-PL" dirty="0">
                <a:cs typeface="Arial" panose="020B0604020202020204" pitchFamily="34" charset="0"/>
              </a:rPr>
            </a:br>
            <a:r>
              <a:rPr lang="pl-PL" dirty="0">
                <a:cs typeface="Arial" panose="020B0604020202020204" pitchFamily="34" charset="0"/>
              </a:rPr>
              <a:t>i ekologicznej:</a:t>
            </a:r>
          </a:p>
          <a:p>
            <a:pPr>
              <a:lnSpc>
                <a:spcPct val="113000"/>
              </a:lnSpc>
              <a:spcBef>
                <a:spcPts val="0"/>
              </a:spcBef>
              <a:spcAft>
                <a:spcPts val="600"/>
              </a:spcAft>
              <a:buFont typeface="Arial" panose="020B0604020202020204" pitchFamily="34" charset="0"/>
              <a:buChar char="•"/>
            </a:pPr>
            <a:r>
              <a:rPr lang="pl-PL" dirty="0">
                <a:cs typeface="Arial" panose="020B0604020202020204" pitchFamily="34" charset="0"/>
              </a:rPr>
              <a:t>„NIE” dla gadżetów,</a:t>
            </a:r>
          </a:p>
          <a:p>
            <a:pPr>
              <a:lnSpc>
                <a:spcPct val="113000"/>
              </a:lnSpc>
              <a:spcBef>
                <a:spcPts val="0"/>
              </a:spcBef>
              <a:spcAft>
                <a:spcPts val="600"/>
              </a:spcAft>
              <a:buFont typeface="Arial" panose="020B0604020202020204" pitchFamily="34" charset="0"/>
              <a:buChar char="•"/>
            </a:pPr>
            <a:r>
              <a:rPr lang="pl-PL" dirty="0">
                <a:cs typeface="Arial" panose="020B0604020202020204" pitchFamily="34" charset="0"/>
              </a:rPr>
              <a:t>ograniczenie wydruku publikacji </a:t>
            </a:r>
            <a:br>
              <a:rPr lang="pl-PL" dirty="0">
                <a:cs typeface="Arial" panose="020B0604020202020204" pitchFamily="34" charset="0"/>
              </a:rPr>
            </a:br>
            <a:r>
              <a:rPr lang="pl-PL" dirty="0">
                <a:cs typeface="Arial" panose="020B0604020202020204" pitchFamily="34" charset="0"/>
              </a:rPr>
              <a:t>i zastąpienie ich formami cyfrowymi,</a:t>
            </a:r>
          </a:p>
          <a:p>
            <a:pPr>
              <a:lnSpc>
                <a:spcPct val="113000"/>
              </a:lnSpc>
              <a:spcBef>
                <a:spcPts val="0"/>
              </a:spcBef>
              <a:spcAft>
                <a:spcPts val="600"/>
              </a:spcAft>
              <a:buFont typeface="Arial" panose="020B0604020202020204" pitchFamily="34" charset="0"/>
              <a:buChar char="•"/>
            </a:pPr>
            <a:r>
              <a:rPr lang="pl-PL" dirty="0">
                <a:cs typeface="Arial" panose="020B0604020202020204" pitchFamily="34" charset="0"/>
              </a:rPr>
              <a:t>tworzenie kodów QR do informacji </a:t>
            </a:r>
            <a:br>
              <a:rPr lang="pl-PL" dirty="0">
                <a:cs typeface="Arial" panose="020B0604020202020204" pitchFamily="34" charset="0"/>
              </a:rPr>
            </a:br>
            <a:r>
              <a:rPr lang="pl-PL" dirty="0">
                <a:cs typeface="Arial" panose="020B0604020202020204" pitchFamily="34" charset="0"/>
              </a:rPr>
              <a:t>on-line.</a:t>
            </a:r>
          </a:p>
          <a:p>
            <a:pPr marL="0" indent="0">
              <a:buNone/>
            </a:pPr>
            <a:endParaRPr lang="pl-PL" dirty="0"/>
          </a:p>
        </p:txBody>
      </p:sp>
      <p:sp>
        <p:nvSpPr>
          <p:cNvPr id="6" name="Symbol zastępczy tekstu 5">
            <a:extLst>
              <a:ext uri="{FF2B5EF4-FFF2-40B4-BE49-F238E27FC236}">
                <a16:creationId xmlns:a16="http://schemas.microsoft.com/office/drawing/2014/main" id="{B9449A7A-8B89-49F8-A7F0-FC29DF920FB6}"/>
              </a:ext>
            </a:extLst>
          </p:cNvPr>
          <p:cNvSpPr>
            <a:spLocks noGrp="1"/>
          </p:cNvSpPr>
          <p:nvPr>
            <p:ph type="body" sz="quarter" idx="12"/>
          </p:nvPr>
        </p:nvSpPr>
        <p:spPr>
          <a:xfrm>
            <a:off x="6210001" y="1695573"/>
            <a:ext cx="4225665" cy="1070351"/>
          </a:xfrm>
        </p:spPr>
        <p:txBody>
          <a:bodyPr/>
          <a:lstStyle/>
          <a:p>
            <a:pPr marL="92075" indent="0">
              <a:buNone/>
            </a:pPr>
            <a:r>
              <a:rPr lang="pl-PL" dirty="0"/>
              <a:t>Przykład – kod QR do strony:</a:t>
            </a:r>
          </a:p>
          <a:p>
            <a:pPr marL="263525" indent="0">
              <a:buNone/>
            </a:pPr>
            <a:r>
              <a:rPr lang="pl-PL" dirty="0"/>
              <a:t>Poznaj zasady promowania projektów FEP 2021-2027</a:t>
            </a:r>
          </a:p>
          <a:p>
            <a:endParaRPr lang="pl-PL" dirty="0"/>
          </a:p>
        </p:txBody>
      </p:sp>
      <p:pic>
        <p:nvPicPr>
          <p:cNvPr id="9" name="Symbol zastępczy zawartości 8" descr="kod QR prowadzi do strony programu Fundusze Europejskie dla Pomorza na lata 2021-2027 - Poznaj zasady promowania projektów FEP 2021-2027">
            <a:extLst>
              <a:ext uri="{FF2B5EF4-FFF2-40B4-BE49-F238E27FC236}">
                <a16:creationId xmlns:a16="http://schemas.microsoft.com/office/drawing/2014/main" id="{B1C4BD2A-C12B-4383-9827-91C93F92CF4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43179" y="2765924"/>
            <a:ext cx="4392488" cy="4339264"/>
          </a:xfrm>
        </p:spPr>
      </p:pic>
      <p:sp>
        <p:nvSpPr>
          <p:cNvPr id="7" name="Symbol zastępczy numeru slajdu 6">
            <a:extLst>
              <a:ext uri="{FF2B5EF4-FFF2-40B4-BE49-F238E27FC236}">
                <a16:creationId xmlns:a16="http://schemas.microsoft.com/office/drawing/2014/main" id="{7D5052BE-5B97-4D99-8377-DC1C5938CEB6}"/>
              </a:ext>
            </a:extLst>
          </p:cNvPr>
          <p:cNvSpPr>
            <a:spLocks noGrp="1"/>
          </p:cNvSpPr>
          <p:nvPr>
            <p:ph type="sldNum" sz="quarter" idx="10"/>
          </p:nvPr>
        </p:nvSpPr>
        <p:spPr/>
        <p:txBody>
          <a:bodyPr/>
          <a:lstStyle/>
          <a:p>
            <a:fld id="{EB4015AA-59F6-416B-87A6-8E3D940284E2}" type="slidenum">
              <a:rPr lang="pl-PL" smtClean="0"/>
              <a:pPr/>
              <a:t>9</a:t>
            </a:fld>
            <a:endParaRPr lang="pl-PL" dirty="0"/>
          </a:p>
        </p:txBody>
      </p:sp>
    </p:spTree>
    <p:extLst>
      <p:ext uri="{BB962C8B-B14F-4D97-AF65-F5344CB8AC3E}">
        <p14:creationId xmlns:p14="http://schemas.microsoft.com/office/powerpoint/2010/main" val="1104478973"/>
      </p:ext>
    </p:extLst>
  </p:cSld>
  <p:clrMapOvr>
    <a:masterClrMapping/>
  </p:clrMapOvr>
  <p:transition spd="slow">
    <p:push dir="u"/>
  </p:transition>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z numerem strony</Template>
  <TotalTime>7494</TotalTime>
  <Words>2969</Words>
  <Application>Microsoft Office PowerPoint</Application>
  <PresentationFormat>Niestandardowy</PresentationFormat>
  <Paragraphs>252</Paragraphs>
  <Slides>48</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48</vt:i4>
      </vt:variant>
    </vt:vector>
  </HeadingPairs>
  <TitlesOfParts>
    <vt:vector size="53" baseType="lpstr">
      <vt:lpstr>Arial</vt:lpstr>
      <vt:lpstr>Calibri</vt:lpstr>
      <vt:lpstr>Open Sans</vt:lpstr>
      <vt:lpstr>Wingdings</vt:lpstr>
      <vt:lpstr>Motyw pakietu Office</vt:lpstr>
      <vt:lpstr>Polityki horyzontalne  w projektach dofinansowanych z programu  Fundusze Europejskie dla Pomorza  na lata 2021-2027 Działanie nr 5.8. Edukacja ogólna i zawodowa  (w zakresie projektów dotyczących edukacji włączającej) </vt:lpstr>
      <vt:lpstr>Kryteria zgodności z zasadami horyzontalnymi</vt:lpstr>
      <vt:lpstr>Wytyczne dotyczące zasad równościowych – były i są</vt:lpstr>
      <vt:lpstr>Zasada zrównoważonego rozwoju, w tym zasada DNSH</vt:lpstr>
      <vt:lpstr>Jak rozumieć zasadę zrównoważonego rozwoju? </vt:lpstr>
      <vt:lpstr>Zasada zrównoważonego rozwoju  we wniosku o dofinansowanie projektu  </vt:lpstr>
      <vt:lpstr>Czym jest zasada DNSH?</vt:lpstr>
      <vt:lpstr>DNSH – 6 celów środowiskowych i ich analiza</vt:lpstr>
      <vt:lpstr>Informacja i promocja a zasada DNSH Zalecenia Komisji Europejskiej </vt:lpstr>
      <vt:lpstr>Karta praw podstawowych  Unii Europejskiej</vt:lpstr>
      <vt:lpstr>Karta Praw Podstawowych UE – artykuł 37</vt:lpstr>
      <vt:lpstr>Karta Praw Podstawowych UE – artykuł 14</vt:lpstr>
      <vt:lpstr>Struktura i zawartość Karty,  która ma moc równą Traktatom Unijnym</vt:lpstr>
      <vt:lpstr>Karta Praw Podstawowych UE w projektach EFS+  w FEP 2021-2027</vt:lpstr>
      <vt:lpstr>Fundusze Europejskie dla Pomorza na lata 2021-2027 a prawa człowieka</vt:lpstr>
      <vt:lpstr>Ocena kryterium – Karta Praw Podstawowych UE</vt:lpstr>
      <vt:lpstr>Równość kobiet i mężczyzn</vt:lpstr>
      <vt:lpstr>Równości kobiet i mężczyzn w Wytycznych równościowych</vt:lpstr>
      <vt:lpstr>Ocena zasady równości kobiet i mężczyzn</vt:lpstr>
      <vt:lpstr>Kryterium nr 1 standardu minimum</vt:lpstr>
      <vt:lpstr>Kryteria nr 2 i 3 standardu minimum</vt:lpstr>
      <vt:lpstr>Kryterium nr 4 standardu minimum</vt:lpstr>
      <vt:lpstr>Kryterium nr 5 standardu minimum</vt:lpstr>
      <vt:lpstr>Równość płci</vt:lpstr>
      <vt:lpstr>Równość płci a logika projektu</vt:lpstr>
      <vt:lpstr>Równość płci w edukacji</vt:lpstr>
      <vt:lpstr>Różne oblicza równość płci </vt:lpstr>
      <vt:lpstr>Place zabaw – wspólna przestrzeń</vt:lpstr>
      <vt:lpstr>Konwencja ONZ o prawach  osób z niepełnosprawnościami </vt:lpstr>
      <vt:lpstr>Model społeczny, model medyczny</vt:lpstr>
      <vt:lpstr>Kryterium – Konwencja o Prawach Osób Niepełnosprawnych</vt:lpstr>
      <vt:lpstr>Uniwersalne projektowanie </vt:lpstr>
      <vt:lpstr>Uniwersalne projektowanie – definicja </vt:lpstr>
      <vt:lpstr>Racjonalne usprawnienia</vt:lpstr>
      <vt:lpstr>Bariery</vt:lpstr>
      <vt:lpstr>Ustawy wspierające wyrównywanie szans</vt:lpstr>
      <vt:lpstr>Zamówienia publiczne</vt:lpstr>
      <vt:lpstr>Dostępność w zamówieniach  </vt:lpstr>
      <vt:lpstr>Fundusze Europejskie dla Pomorza na lata 2021-2027 Program równych szans i niedyskryminacji oraz  dostępności dla osób z niepełnosprawnościami</vt:lpstr>
      <vt:lpstr>Zasada równości szans i niedyskryminacji,   w tym dostępność  dla osób z niepełnosprawnościami</vt:lpstr>
      <vt:lpstr>Ocena kryterium – zasada równości szans i niedyskryminacji,  w tym dostępności dla osób z niepełnosprawnościami </vt:lpstr>
      <vt:lpstr>Standardy dostępności (1 z 2)</vt:lpstr>
      <vt:lpstr>Standardy dostępności (2 z 2)</vt:lpstr>
      <vt:lpstr>Dostępny projekt, neutralny charakter produktów i usług</vt:lpstr>
      <vt:lpstr>Mechanizm racjonalnych usprawnień </vt:lpstr>
      <vt:lpstr>Co jest istotą każdego projektu?</vt:lpstr>
      <vt:lpstr>Kto pyta, nie błądzi.</vt:lpstr>
      <vt:lpstr>Wszystkiego dostępnego!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polityki horyzontalne w ramach działania 5.7</dc:title>
  <dc:creator>Anna Bizub-jechna</dc:creator>
  <cp:keywords>Polityki horyzontalne;Działanie 5.7.;równość;równość płci;dostępność;DNSH</cp:keywords>
  <cp:lastModifiedBy>Anna Bizub-Jechna</cp:lastModifiedBy>
  <cp:revision>178</cp:revision>
  <dcterms:created xsi:type="dcterms:W3CDTF">2022-06-22T09:40:44Z</dcterms:created>
  <dcterms:modified xsi:type="dcterms:W3CDTF">2023-10-03T12:48:05Z</dcterms:modified>
</cp:coreProperties>
</file>