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75" r:id="rId3"/>
    <p:sldId id="297" r:id="rId4"/>
    <p:sldId id="298" r:id="rId5"/>
    <p:sldId id="319" r:id="rId6"/>
    <p:sldId id="320" r:id="rId7"/>
    <p:sldId id="302" r:id="rId8"/>
    <p:sldId id="304" r:id="rId9"/>
    <p:sldId id="299" r:id="rId10"/>
    <p:sldId id="300" r:id="rId11"/>
    <p:sldId id="341" r:id="rId12"/>
    <p:sldId id="342" r:id="rId13"/>
    <p:sldId id="328" r:id="rId14"/>
    <p:sldId id="310" r:id="rId15"/>
    <p:sldId id="343" r:id="rId16"/>
    <p:sldId id="344" r:id="rId17"/>
    <p:sldId id="325" r:id="rId18"/>
    <p:sldId id="337" r:id="rId19"/>
    <p:sldId id="338" r:id="rId20"/>
    <p:sldId id="339" r:id="rId21"/>
    <p:sldId id="340" r:id="rId22"/>
    <p:sldId id="296" r:id="rId23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10" autoAdjust="0"/>
    <p:restoredTop sz="94620" autoAdjust="0"/>
  </p:normalViewPr>
  <p:slideViewPr>
    <p:cSldViewPr showGuides="1">
      <p:cViewPr varScale="1">
        <p:scale>
          <a:sx n="98" d="100"/>
          <a:sy n="98" d="100"/>
        </p:scale>
        <p:origin x="912" y="9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3D4F4439-89C3-4BA7-BDBA-3EFD8DD65D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D81CC63-1EFD-4F23-8F6F-0FF6BC370E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E38C1-F368-4B8E-B47C-7FA529B1D06A}" type="datetimeFigureOut">
              <a:rPr lang="pl-PL" smtClean="0"/>
              <a:t>2023-09-12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611D3D0-4CE3-4E63-ACDB-A3AD3289E7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6797660-37EF-43E9-B911-F5D902A4C0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1CE18-5706-4F65-A887-91DBE246C6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0670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2023-09-12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9838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2160DB5-1EAD-4FBD-8F38-C81A13BC86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66614A53-20B3-4B39-A3EF-0C99DA93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843" y="893817"/>
            <a:ext cx="8640381" cy="1080001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Fundusze Europejsk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pic>
        <p:nvPicPr>
          <p:cNvPr id="13" name="Obraz 12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Fundusze Europejskie&#10;&#10;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689" y="1282667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607082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C8C3AC-0971-4F08-8A44-AAB883D783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Fundusze Europejskie &#10;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sldNum="0"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Fundusze Europejskie dla Pomorza</a:t>
            </a:r>
            <a:br>
              <a:rPr lang="pl-PL" dirty="0"/>
            </a:br>
            <a:r>
              <a:rPr lang="pl-PL" dirty="0"/>
              <a:t>2021-2027</a:t>
            </a:r>
            <a:br>
              <a:rPr lang="pl-PL" dirty="0"/>
            </a:br>
            <a:r>
              <a:rPr lang="pl-PL" dirty="0"/>
              <a:t>Specyfika projektów w ramach Działania 5.7. Edukacja przedszkolna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8" y="5508028"/>
            <a:ext cx="7920037" cy="433765"/>
          </a:xfrm>
        </p:spPr>
        <p:txBody>
          <a:bodyPr>
            <a:normAutofit fontScale="25000" lnSpcReduction="20000"/>
          </a:bodyPr>
          <a:lstStyle/>
          <a:p>
            <a:r>
              <a:rPr lang="pl-PL" sz="9600" dirty="0"/>
              <a:t>Gdańsk, 13 września 2023 rok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410" y="467469"/>
            <a:ext cx="8640381" cy="1080001"/>
          </a:xfrm>
        </p:spPr>
        <p:txBody>
          <a:bodyPr>
            <a:normAutofit fontScale="90000"/>
          </a:bodyPr>
          <a:lstStyle/>
          <a:p>
            <a:r>
              <a:rPr lang="pl-PL" dirty="0"/>
              <a:t>Działanie 5. 7. Edukacja przedszkolna</a:t>
            </a:r>
            <a:br>
              <a:rPr lang="pl-PL" dirty="0"/>
            </a:br>
            <a:r>
              <a:rPr lang="pl-PL" dirty="0"/>
              <a:t>- tworzenie miejsc edukacji przedszkolnej- typ III (2 z 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475581"/>
            <a:ext cx="8640382" cy="5832648"/>
          </a:xfrm>
        </p:spPr>
        <p:txBody>
          <a:bodyPr>
            <a:normAutofit/>
          </a:bodyPr>
          <a:lstStyle/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b="1" dirty="0">
                <a:latin typeface="+mn-lt"/>
              </a:rPr>
              <a:t>modyfikację przestrzeni </a:t>
            </a:r>
            <a:r>
              <a:rPr lang="pl-PL" dirty="0">
                <a:latin typeface="+mn-lt"/>
              </a:rPr>
              <a:t>wspierającej rozwój psychoruchowy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i poznawczy dzieci;</a:t>
            </a: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b="1" dirty="0">
                <a:latin typeface="+mn-lt"/>
              </a:rPr>
              <a:t>finansowanie mechanizmu racjonalnych usprawnień </a:t>
            </a:r>
            <a:r>
              <a:rPr lang="pl-PL" dirty="0">
                <a:latin typeface="+mn-lt"/>
              </a:rPr>
              <a:t>w celu upowszechnienia wychowania przedszkolnego wśród dzieci z niepełnosprawnościami, w tym np. </a:t>
            </a:r>
            <a:r>
              <a:rPr lang="pl-PL" b="1" dirty="0">
                <a:latin typeface="+mn-lt"/>
              </a:rPr>
              <a:t>zatrudnienie asystenta dziecka, dostosowanie posiłków z uwzględnieniem specyficznych potrzeb żywieniowych, zakup pomocy dydaktycznych lub wyposażenia adekwatnych do specjalnych potrzeb </a:t>
            </a:r>
            <a:r>
              <a:rPr lang="pl-PL" dirty="0">
                <a:latin typeface="+mn-lt"/>
              </a:rPr>
              <a:t>rozwojowych i edukacyjnych w oparciu o indywidualnie przeprowadzoną diagnozę potrzeb dziecka;</a:t>
            </a: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b="1" dirty="0">
                <a:latin typeface="Calibri" panose="020F0502020204030204" pitchFamily="34" charset="0"/>
              </a:rPr>
              <a:t>bieżąca działalność </a:t>
            </a:r>
            <a:r>
              <a:rPr lang="pl-PL" dirty="0">
                <a:latin typeface="Calibri" panose="020F0502020204030204" pitchFamily="34" charset="0"/>
              </a:rPr>
              <a:t>nowego miejsca wychowania przedszkolnego </a:t>
            </a:r>
            <a:r>
              <a:rPr lang="pl-PL" b="1" dirty="0">
                <a:latin typeface="Calibri" panose="020F0502020204030204" pitchFamily="34" charset="0"/>
              </a:rPr>
              <a:t>przez okres nie dłuższy niż 12 miesięcy;</a:t>
            </a: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b="1" dirty="0">
                <a:latin typeface="Calibri" panose="020F0502020204030204" pitchFamily="34" charset="0"/>
              </a:rPr>
              <a:t>wsparcie towarzyszące </a:t>
            </a:r>
            <a:r>
              <a:rPr lang="pl-PL" dirty="0">
                <a:latin typeface="Calibri" panose="020F0502020204030204" pitchFamily="34" charset="0"/>
              </a:rPr>
              <a:t>w postaci pracy środowiskowej z opiekunami prawnymi dzieci, przy zaangażowaniu instytucji pomocy i integracji społecznej na rzecz podnoszenia świadomości w zakresie wpływu edukacji przedszkolnej na rozwój dziecka;</a:t>
            </a: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b="1" dirty="0">
                <a:latin typeface="Calibri" panose="020F0502020204030204" pitchFamily="34" charset="0"/>
              </a:rPr>
              <a:t>inne wydatki, </a:t>
            </a:r>
            <a:r>
              <a:rPr lang="pl-PL" dirty="0">
                <a:latin typeface="Calibri" panose="020F0502020204030204" pitchFamily="34" charset="0"/>
              </a:rPr>
              <a:t>o ile są niezbędne do uczestnictwa konkretnego dziecka w wychowaniu przedszkolnym oraz prawidłowego funkcjonowania ośrodka wychowania  przedszkolnego.</a:t>
            </a: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dirty="0">
              <a:latin typeface="Calibri" panose="020F0502020204030204" pitchFamily="34" charset="0"/>
            </a:endParaRP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dirty="0">
              <a:latin typeface="Calibri" panose="020F0502020204030204" pitchFamily="34" charset="0"/>
            </a:endParaRP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b="1" dirty="0">
              <a:latin typeface="Calibri" panose="020F0502020204030204" pitchFamily="34" charset="0"/>
            </a:endParaRP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dirty="0">
              <a:latin typeface="+mn-lt"/>
            </a:endParaRP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dirty="0">
              <a:latin typeface="+mn-lt"/>
            </a:endParaRP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dirty="0">
              <a:latin typeface="+mn-lt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2733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3E0F6D-1407-47D6-A7B1-E577E1449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4" y="539477"/>
            <a:ext cx="8640381" cy="1080001"/>
          </a:xfrm>
        </p:spPr>
        <p:txBody>
          <a:bodyPr>
            <a:noAutofit/>
          </a:bodyPr>
          <a:lstStyle/>
          <a:p>
            <a:r>
              <a:rPr lang="pl-PL" dirty="0"/>
              <a:t>Działanie 5. 7. Edukacja przedszkolna</a:t>
            </a:r>
            <a:br>
              <a:rPr lang="pl-PL" dirty="0"/>
            </a:br>
            <a:r>
              <a:rPr lang="pl-PL" dirty="0"/>
              <a:t>- diagnoza (1 z 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F30A71-2444-4CD0-8C8A-EF2C7B948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3" y="1619478"/>
            <a:ext cx="8640382" cy="518425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>
                <a:latin typeface="+mn-lt"/>
              </a:rPr>
              <a:t>Warunkiem realizacji działań w upowszechniania edukacji przedszkolnej jest przeprowadzenie przez Wnioskodawcę </a:t>
            </a:r>
            <a:r>
              <a:rPr lang="pl-PL" b="1" dirty="0">
                <a:latin typeface="+mn-lt"/>
              </a:rPr>
              <a:t>diagnozy, </a:t>
            </a:r>
            <a:r>
              <a:rPr lang="pl-PL" dirty="0">
                <a:latin typeface="+mn-lt"/>
              </a:rPr>
              <a:t>ze szczególnym uwzględnieniem analizy bieżących i prognozowanych potrzeb w zakresie edukacji przedszkolnej, obejmującej w szczególności: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>
                <a:latin typeface="+mn-lt"/>
              </a:rPr>
              <a:t>faktyczne oraz prognozowane zapotrzebowanie na usługi edukacji przedszkolnej na terenie gminy w perspektywie 3-letniej, z uwzględnieniem odniesienia do istniejących miejsc przedszkolnych;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>
                <a:latin typeface="+mn-lt"/>
              </a:rPr>
              <a:t>potrzeby dotyczące dostosowania i wyposażenia pomieszczeń  w odniesieniu do nowo utworzonych miejsc wychowania przedszkolnego;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>
                <a:latin typeface="+mn-lt"/>
              </a:rPr>
              <a:t>potrzeby dotyczące dostosowania i wyposażenia pomieszczeń, w zakresie potrzeb dzieci z niepełnosprawnościami;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>
                <a:latin typeface="+mn-lt"/>
              </a:rPr>
              <a:t>potrzeby rozwojowe i edukacyjne dzieci w obszarach dotyczących m.in. kształtowania kompetencji kluczowych oraz społeczno-emocjonalnych;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>
                <a:latin typeface="+mn-lt"/>
              </a:rPr>
              <a:t>prowadzenia zajęć stymulujących rozwój psychiczny i fizyczny dzieci;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>
                <a:latin typeface="+mn-lt"/>
              </a:rPr>
              <a:t>potrzeby nauczycieli w zakresie doskonalenia kompetencji lub kwalifikacji zawodowych.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03569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0FCA42-2807-406A-8C0E-F28A583B7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Działanie 5. 7. Edukacja przedszkolna</a:t>
            </a:r>
            <a:br>
              <a:rPr lang="pl-PL" dirty="0"/>
            </a:br>
            <a:r>
              <a:rPr lang="pl-PL" dirty="0"/>
              <a:t>- diagnoza (2 z 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B58C30-613C-4427-9CAF-32B64452C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194" y="2483693"/>
            <a:ext cx="8640382" cy="468000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Diagnoza powinna być sporządzona w formie pisemnej, a wnioski z diagnozy, z przywołaniem danych wynikających z diagnozy oraz źródeł ich pozyskania powinny zostać zawarte we wniosku o dofinansowanie.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Na wezwanie Instytucji Zarządzającej FEP 2021-2027 Wnioskodawca jest zobowiązany do udostępnienia diagnozy w formie pisemnej.</a:t>
            </a:r>
          </a:p>
        </p:txBody>
      </p:sp>
    </p:spTree>
    <p:extLst>
      <p:ext uri="{BB962C8B-B14F-4D97-AF65-F5344CB8AC3E}">
        <p14:creationId xmlns:p14="http://schemas.microsoft.com/office/powerpoint/2010/main" val="3749869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640381" cy="1080001"/>
          </a:xfrm>
        </p:spPr>
        <p:txBody>
          <a:bodyPr>
            <a:normAutofit fontScale="90000"/>
          </a:bodyPr>
          <a:lstStyle/>
          <a:p>
            <a:r>
              <a:rPr lang="pl-PL" sz="3100" dirty="0">
                <a:latin typeface="+mn-lt"/>
              </a:rPr>
              <a:t>Działanie 5.7. Edukacja przedszkolna</a:t>
            </a:r>
            <a:br>
              <a:rPr lang="pl-PL" sz="3100" dirty="0">
                <a:latin typeface="+mn-lt"/>
              </a:rPr>
            </a:br>
            <a:r>
              <a:rPr lang="pl-PL" sz="3100" dirty="0">
                <a:latin typeface="+mn-lt"/>
              </a:rPr>
              <a:t>– Kryteria zgodności z FEP 2021-2027 i dokumentami programowymi – specyficzne, obligatoryjne</a:t>
            </a:r>
            <a:br>
              <a:rPr lang="pl-PL" sz="3200" dirty="0">
                <a:latin typeface="+mn-lt"/>
              </a:rPr>
            </a:br>
            <a:br>
              <a:rPr lang="pl-PL" sz="3200" dirty="0">
                <a:latin typeface="+mn-lt"/>
              </a:rPr>
            </a:br>
            <a:endParaRPr lang="pl-PL" sz="3200" dirty="0">
              <a:latin typeface="+mn-lt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394" y="1835621"/>
            <a:ext cx="8640382" cy="6588150"/>
          </a:xfrm>
        </p:spPr>
        <p:txBody>
          <a:bodyPr>
            <a:normAutofit/>
          </a:bodyPr>
          <a:lstStyle/>
          <a:p>
            <a:pPr marL="0" lvl="0" indent="0">
              <a:spcAft>
                <a:spcPts val="1200"/>
              </a:spcAft>
              <a:buNone/>
            </a:pPr>
            <a:r>
              <a:rPr lang="pl-PL" sz="2000" b="1" dirty="0">
                <a:latin typeface="+mn-lt"/>
              </a:rPr>
              <a:t>1. Zgodność ze szczegółowymi uwarunkowaniami określonymi dla Działania:</a:t>
            </a:r>
          </a:p>
          <a:p>
            <a:pPr marL="457200" lvl="0" indent="-457200">
              <a:spcBef>
                <a:spcPts val="6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pl-PL" dirty="0">
                <a:latin typeface="+mn-lt"/>
              </a:rPr>
              <a:t>czy projekt został przygotowany w oparciu o diagnozę, ze szczególnym uwzględnieniem analizy bieżących i prognozowanych potrzeb w zakresie edukacji przedszkolnej? </a:t>
            </a:r>
          </a:p>
          <a:p>
            <a:pPr marL="457200" lvl="0" indent="-457200">
              <a:spcBef>
                <a:spcPts val="6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pl-PL" dirty="0">
                <a:latin typeface="+mn-lt"/>
              </a:rPr>
              <a:t>czy zaplanowano zachowanie trwałości utworzonych w ramach projektu miejsc wychowania przedszkolnego, przez okres co najmniej równy okresowi realizacji projektu?</a:t>
            </a:r>
          </a:p>
          <a:p>
            <a:pPr marL="457200" lvl="0" indent="-457200">
              <a:spcBef>
                <a:spcPts val="6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pl-PL" dirty="0">
                <a:latin typeface="+mn-lt"/>
              </a:rPr>
              <a:t>czy w ramach projektu zostanie zapewniony dostęp do doradztwa zawodowego oraz jednocześnie czy jest ono wolne od stereotypów płciowych w wyborze ścieżek edukacyjnych i zawodowych, a także wspiera przełamywanie tych stereotypów?</a:t>
            </a:r>
          </a:p>
          <a:p>
            <a:pPr marL="457200" lvl="0" indent="-457200">
              <a:spcBef>
                <a:spcPts val="6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pl-PL" dirty="0">
                <a:latin typeface="+mn-lt"/>
              </a:rPr>
              <a:t>czy w ramach projektu założono realizację wskaźnika rezultatu bezpośredniego Liczba przedstawicieli kadry szkół i placówek systemu oświaty, którzy uzyskali kwalifikacje po opuszczeniu programu na poziomie co najmniej 76% wartości wskaźnika produktu Liczba przedstawicieli kadry szkół i placówek systemu oświaty objętych wsparciem (jeśli dotyczy)?</a:t>
            </a:r>
          </a:p>
          <a:p>
            <a:pPr marL="457200" lvl="0" indent="-457200">
              <a:spcAft>
                <a:spcPts val="1200"/>
              </a:spcAft>
              <a:buFont typeface="+mj-lt"/>
              <a:buAutoNum type="alphaLcPeriod"/>
            </a:pPr>
            <a:endParaRPr lang="pl-PL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26110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908" y="251445"/>
            <a:ext cx="8640381" cy="1475786"/>
          </a:xfrm>
        </p:spPr>
        <p:txBody>
          <a:bodyPr>
            <a:normAutofit/>
          </a:bodyPr>
          <a:lstStyle/>
          <a:p>
            <a:r>
              <a:rPr lang="pl-PL" sz="3200" dirty="0">
                <a:latin typeface="+mn-lt"/>
              </a:rPr>
              <a:t>Działanie 5.7. Edukacja przedszkolna</a:t>
            </a:r>
            <a:br>
              <a:rPr lang="pl-PL" sz="3200" dirty="0">
                <a:latin typeface="+mn-lt"/>
              </a:rPr>
            </a:br>
            <a:r>
              <a:rPr lang="pl-PL" sz="3200" dirty="0">
                <a:latin typeface="+mn-lt"/>
              </a:rPr>
              <a:t>– kryteria strategiczne, Obszar C: Wartość dodana projektu, fakultatywne (1 z 3)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2051645"/>
            <a:ext cx="8640382" cy="4680002"/>
          </a:xfrm>
        </p:spPr>
        <p:txBody>
          <a:bodyPr>
            <a:normAutofit/>
          </a:bodyPr>
          <a:lstStyle/>
          <a:p>
            <a:pPr marL="0" lvl="0" indent="0">
              <a:spcAft>
                <a:spcPts val="1200"/>
              </a:spcAft>
              <a:buNone/>
            </a:pPr>
            <a:r>
              <a:rPr lang="pl-PL" b="1" dirty="0">
                <a:latin typeface="+mn-lt"/>
              </a:rPr>
              <a:t>1. Lokalizacja na obszarze o niskim stopniu upowszechnienia wychowania przedszkolnego.</a:t>
            </a:r>
          </a:p>
          <a:p>
            <a:pPr marL="0" lvl="0" indent="0">
              <a:spcAft>
                <a:spcPts val="1200"/>
              </a:spcAft>
              <a:buNone/>
            </a:pPr>
            <a:r>
              <a:rPr lang="pl-PL" b="1" dirty="0">
                <a:latin typeface="+mn-lt"/>
              </a:rPr>
              <a:t>Ocenie podlega</a:t>
            </a:r>
            <a:r>
              <a:rPr lang="pl-PL" dirty="0">
                <a:latin typeface="+mn-lt"/>
              </a:rPr>
              <a:t> lokalizacja projektu w zakresie, w jakim projekt jest realizowany na obszarach o odsetku dzieci objętych wychowaniem przedszkolnym poniżej średniej wojewódzkiej (na podstawie przedstawionego w ramach regulaminu wyboru wykazu obszarów o odsetku dzieci objętych wychowaniem przedszkolnym poniżej średniej wojewódzkiej).</a:t>
            </a:r>
          </a:p>
          <a:p>
            <a:pPr marL="0" lvl="0" indent="0">
              <a:spcAft>
                <a:spcPts val="1200"/>
              </a:spcAft>
              <a:buNone/>
            </a:pPr>
            <a:r>
              <a:rPr lang="pl-PL" b="1" dirty="0">
                <a:latin typeface="+mn-lt"/>
              </a:rPr>
              <a:t>2. Lokalizacja na obszarze zabudowy wielorodzinnej.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latin typeface="+mn-lt"/>
              </a:rPr>
              <a:t>Ocenie podlega </a:t>
            </a:r>
            <a:r>
              <a:rPr lang="pl-PL" dirty="0">
                <a:latin typeface="+mn-lt"/>
              </a:rPr>
              <a:t>lokalizacja projektu w zakresie, w jakim projekt jest realizowany na obszarach przewidzianych w miejscowych planach zagospodarowania przestrzennego do zabudowy wielorodzinnej (na podstawie przedstawionego w ramach regulaminu wyboru wykazu obszarów przewidzianych w miejscowych planach zagospodarowania przestrzennego do zabudowy wielorodzinnej).</a:t>
            </a:r>
          </a:p>
        </p:txBody>
      </p:sp>
    </p:spTree>
    <p:extLst>
      <p:ext uri="{BB962C8B-B14F-4D97-AF65-F5344CB8AC3E}">
        <p14:creationId xmlns:p14="http://schemas.microsoft.com/office/powerpoint/2010/main" val="2580580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8D6339-763D-4334-9847-5817B0F9B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251445"/>
            <a:ext cx="8640381" cy="1080001"/>
          </a:xfrm>
        </p:spPr>
        <p:txBody>
          <a:bodyPr>
            <a:normAutofit fontScale="90000"/>
          </a:bodyPr>
          <a:lstStyle/>
          <a:p>
            <a:r>
              <a:rPr lang="pl-PL" dirty="0"/>
              <a:t>Działanie 5.7. Edukacja przedszkolna</a:t>
            </a:r>
            <a:br>
              <a:rPr lang="pl-PL" dirty="0"/>
            </a:br>
            <a:r>
              <a:rPr lang="pl-PL" dirty="0"/>
              <a:t>– kryteria strategiczne, Obszar C: Wartość dodana projektu, fakultatywne (2 z 3)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184B5E-FB51-4143-A15D-6312D9142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720" y="1971225"/>
            <a:ext cx="8640382" cy="56166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>
                <a:latin typeface="+mn-lt"/>
              </a:rPr>
              <a:t>3. Lokalizacja na obszarze gmin wiejskich i wiejsko-miejskich.</a:t>
            </a:r>
          </a:p>
          <a:p>
            <a:pPr marL="0" indent="0">
              <a:buNone/>
            </a:pPr>
            <a:r>
              <a:rPr lang="pl-PL" b="1" dirty="0">
                <a:latin typeface="+mn-lt"/>
              </a:rPr>
              <a:t>Ocenie podlega </a:t>
            </a:r>
            <a:r>
              <a:rPr lang="pl-PL" dirty="0">
                <a:latin typeface="+mn-lt"/>
              </a:rPr>
              <a:t>lokalizacja projektu w zakresie, w jakim projekt jest realizowany na obszarach gmin wiejskich i miejsko-wiejskich (na podstawie przedstawionego w ramach regulaminu wyboru wykazu gmin wiejskich i wiejsko-miejskich).</a:t>
            </a:r>
          </a:p>
          <a:p>
            <a:pPr marL="0" indent="0">
              <a:buNone/>
            </a:pPr>
            <a:endParaRPr lang="pl-PL" dirty="0">
              <a:latin typeface="+mn-lt"/>
            </a:endParaRPr>
          </a:p>
          <a:p>
            <a:pPr marL="0" indent="0">
              <a:buNone/>
            </a:pPr>
            <a:r>
              <a:rPr lang="pl-PL" b="1" dirty="0">
                <a:latin typeface="+mn-lt"/>
              </a:rPr>
              <a:t>4. Zakres diagnozy potrzeb.</a:t>
            </a:r>
          </a:p>
          <a:p>
            <a:pPr marL="0" indent="0">
              <a:buNone/>
            </a:pPr>
            <a:r>
              <a:rPr lang="pl-PL" b="1" dirty="0">
                <a:latin typeface="+mn-lt"/>
              </a:rPr>
              <a:t>Ocenie podlega</a:t>
            </a:r>
            <a:r>
              <a:rPr lang="pl-PL" dirty="0">
                <a:latin typeface="+mn-lt"/>
              </a:rPr>
              <a:t> zakres diagnozy potrzeb w zakresie wspierania jakości i dostępności edukacji przedszkolnej, pod kątem specyficznych potrzeb dzieci z doświadczeniem migracji (w tym repatriantów) oraz dzieci z niepełnosprawnościami.</a:t>
            </a:r>
          </a:p>
          <a:p>
            <a:pPr marL="0" indent="0">
              <a:buNone/>
            </a:pPr>
            <a:endParaRPr lang="pl-PL" dirty="0">
              <a:latin typeface="+mn-lt"/>
            </a:endParaRPr>
          </a:p>
          <a:p>
            <a:pPr marL="0" indent="0">
              <a:buNone/>
            </a:pPr>
            <a:r>
              <a:rPr lang="pl-PL" b="1" dirty="0">
                <a:latin typeface="+mn-lt"/>
              </a:rPr>
              <a:t>5. Działania projektowe.</a:t>
            </a:r>
          </a:p>
          <a:p>
            <a:pPr marL="0" indent="0">
              <a:buNone/>
            </a:pPr>
            <a:r>
              <a:rPr lang="pl-PL" b="1" dirty="0">
                <a:latin typeface="+mn-lt"/>
              </a:rPr>
              <a:t>Ocenie podlega </a:t>
            </a:r>
            <a:r>
              <a:rPr lang="pl-PL" dirty="0">
                <a:latin typeface="+mn-lt"/>
              </a:rPr>
              <a:t>zakres i kompleksowość działań w zakresie wspierania jakości i dostępności edukacji przedszkolnej. </a:t>
            </a:r>
          </a:p>
        </p:txBody>
      </p:sp>
    </p:spTree>
    <p:extLst>
      <p:ext uri="{BB962C8B-B14F-4D97-AF65-F5344CB8AC3E}">
        <p14:creationId xmlns:p14="http://schemas.microsoft.com/office/powerpoint/2010/main" val="40440470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AE4FFA-C0DD-4EFF-ADE0-FC62323B9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753" y="251445"/>
            <a:ext cx="8640381" cy="1080001"/>
          </a:xfrm>
        </p:spPr>
        <p:txBody>
          <a:bodyPr>
            <a:normAutofit fontScale="90000"/>
          </a:bodyPr>
          <a:lstStyle/>
          <a:p>
            <a:r>
              <a:rPr lang="pl-PL" dirty="0"/>
              <a:t>Działanie 5.7. Edukacja przedszkolna</a:t>
            </a:r>
            <a:br>
              <a:rPr lang="pl-PL" dirty="0"/>
            </a:br>
            <a:r>
              <a:rPr lang="pl-PL" dirty="0"/>
              <a:t>– kryteria strategiczne, Obszar C: Wartość dodana projektu, fakultatywne (3 z 3)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AA4705-F608-4E67-8DAA-E764D60E0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836"/>
            <a:ext cx="8640382" cy="53283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>
                <a:latin typeface="+mn-lt"/>
              </a:rPr>
              <a:t>6. Stopień realizacji wskaźnika</a:t>
            </a:r>
          </a:p>
          <a:p>
            <a:pPr marL="0" indent="0">
              <a:buNone/>
            </a:pPr>
            <a:r>
              <a:rPr lang="pl-PL" b="1" dirty="0">
                <a:latin typeface="+mn-lt"/>
              </a:rPr>
              <a:t>Ocenie podlega </a:t>
            </a:r>
            <a:r>
              <a:rPr lang="pl-PL" dirty="0">
                <a:latin typeface="+mn-lt"/>
              </a:rPr>
              <a:t>poziom realizacji wskaźnika produktu Liczba dofinansowanych miejsc wychowania przedszkolnego.</a:t>
            </a:r>
          </a:p>
          <a:p>
            <a:pPr marL="0" indent="0">
              <a:buNone/>
            </a:pPr>
            <a:endParaRPr lang="pl-PL" dirty="0">
              <a:latin typeface="+mn-lt"/>
            </a:endParaRPr>
          </a:p>
          <a:p>
            <a:pPr marL="0" indent="0">
              <a:buNone/>
            </a:pPr>
            <a:r>
              <a:rPr lang="pl-PL" b="1" dirty="0">
                <a:latin typeface="+mn-lt"/>
              </a:rPr>
              <a:t>7. Zintegrowane Porozumienia Terytorialne</a:t>
            </a:r>
          </a:p>
          <a:p>
            <a:pPr marL="0" indent="0">
              <a:buNone/>
            </a:pPr>
            <a:r>
              <a:rPr lang="pl-PL" b="1" dirty="0">
                <a:latin typeface="+mn-lt"/>
              </a:rPr>
              <a:t>Ocenie podlega </a:t>
            </a:r>
            <a:r>
              <a:rPr lang="pl-PL" dirty="0">
                <a:latin typeface="+mn-lt"/>
              </a:rPr>
              <a:t>ujęcie zakresu projektu w ramach Zintegrowanego Porozumienia Terytorialnego dla obszaru funkcjonalnego właściwego z punktu widzenia jego lokalizacji.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852565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181" y="251445"/>
            <a:ext cx="8640381" cy="1080001"/>
          </a:xfrm>
        </p:spPr>
        <p:txBody>
          <a:bodyPr>
            <a:normAutofit fontScale="90000"/>
          </a:bodyPr>
          <a:lstStyle/>
          <a:p>
            <a:r>
              <a:rPr lang="pl-PL" sz="3200" dirty="0">
                <a:latin typeface="+mn-lt"/>
              </a:rPr>
              <a:t>Działanie 5.7. Edukacja przedszkolna</a:t>
            </a:r>
            <a:br>
              <a:rPr lang="pl-PL" sz="3200" dirty="0">
                <a:latin typeface="+mn-lt"/>
              </a:rPr>
            </a:br>
            <a:r>
              <a:rPr lang="pl-PL" sz="3200" dirty="0">
                <a:latin typeface="+mn-lt"/>
              </a:rPr>
              <a:t>– kryteria strategiczne, Obszar D: Specyficzne ukierunkowanie projektu, fakultatywne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619598"/>
            <a:ext cx="8640382" cy="5688632"/>
          </a:xfrm>
        </p:spPr>
        <p:txBody>
          <a:bodyPr>
            <a:normAutofit/>
          </a:bodyPr>
          <a:lstStyle/>
          <a:p>
            <a:pPr marL="0" lv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pl-PL" sz="2000" b="1" dirty="0">
                <a:latin typeface="+mn-lt"/>
              </a:rPr>
              <a:t>1. Wykorzystanie zasobów lub modeli wypracowanych na poziomie centralnym</a:t>
            </a:r>
          </a:p>
          <a:p>
            <a:pPr marL="0" lv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pl-PL" sz="2000" b="1" dirty="0">
                <a:latin typeface="+mn-lt"/>
              </a:rPr>
              <a:t>Ocenie podlega </a:t>
            </a:r>
            <a:r>
              <a:rPr lang="pl-PL" sz="2000" dirty="0">
                <a:latin typeface="+mn-lt"/>
              </a:rPr>
              <a:t>czy w  ramach projektu zostaną wykorzystane zasoby dostępne na ZPE lub zostaną wdrożone poniższe modele wypracowane w ramach PO WER (adekwatnie do zakresu wsparcia):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„Przestrzeń Dostępnej Szkoły”;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„Szkoły ćwiczeń”;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„Asystent ucznia o specjalnych potrzebach edukacyjnych”;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w zakresie doradztwa zawodowego.</a:t>
            </a:r>
          </a:p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 sz="2000" b="1" dirty="0">
                <a:latin typeface="+mn-lt"/>
              </a:rPr>
              <a:t>2. Krajowe Obszary Strategicznej Interwencji</a:t>
            </a:r>
          </a:p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 sz="2000" b="1" dirty="0">
                <a:latin typeface="+mn-lt"/>
              </a:rPr>
              <a:t> Ocenia podlega </a:t>
            </a:r>
            <a:r>
              <a:rPr lang="pl-PL" sz="2000" dirty="0">
                <a:latin typeface="+mn-lt"/>
              </a:rPr>
              <a:t>realizacja projektu na obszarze  miast średnich tracących funkcje społeczno-gospodarcze lub gmin zagrożonych trwałą marginalizacją. </a:t>
            </a:r>
          </a:p>
        </p:txBody>
      </p:sp>
    </p:spTree>
    <p:extLst>
      <p:ext uri="{BB962C8B-B14F-4D97-AF65-F5344CB8AC3E}">
        <p14:creationId xmlns:p14="http://schemas.microsoft.com/office/powerpoint/2010/main" val="6556645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854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sz="3200" dirty="0">
                <a:latin typeface="+mn-lt"/>
              </a:rPr>
              <a:t>Działanie 5.7. Edukacja przedszkolna</a:t>
            </a:r>
            <a:br>
              <a:rPr lang="pl-PL" sz="3200" dirty="0">
                <a:latin typeface="+mn-lt"/>
              </a:rPr>
            </a:br>
            <a:r>
              <a:rPr lang="pl-PL" sz="3200" dirty="0">
                <a:latin typeface="+mn-lt"/>
              </a:rPr>
              <a:t>-WSKAŹNIKI MONITOROWANIA (1 z 4)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pl-PL" sz="2000" b="1" dirty="0"/>
              <a:t>Obowiązkowo</a:t>
            </a:r>
            <a:r>
              <a:rPr lang="pl-PL" sz="2000" dirty="0"/>
              <a:t> we wniosku o dofinansowanie projektu należy określić wartości docelowe dla poniższych wskaźników produktu i rezultatu bezpośredniego: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000" b="1" dirty="0"/>
              <a:t>Wskaźniki produktu:</a:t>
            </a:r>
            <a:endParaRPr lang="pl-PL" sz="2000" dirty="0"/>
          </a:p>
          <a:p>
            <a:pPr marL="802800">
              <a:spcBef>
                <a:spcPts val="551"/>
              </a:spcBef>
              <a:buFont typeface="Arial" panose="020B0604020202020204" pitchFamily="34" charset="0"/>
              <a:buChar char="•"/>
            </a:pPr>
            <a:r>
              <a:rPr lang="pl-PL" sz="2000" dirty="0"/>
              <a:t>Liczba dzieci objętych dodatkowymi zajęciami w edukacji przedszkolnej (osoby);</a:t>
            </a:r>
          </a:p>
          <a:p>
            <a:pPr marL="802800">
              <a:spcBef>
                <a:spcPts val="551"/>
              </a:spcBef>
              <a:buFont typeface="Arial" panose="020B0604020202020204" pitchFamily="34" charset="0"/>
              <a:buChar char="•"/>
            </a:pPr>
            <a:r>
              <a:rPr lang="pl-PL" sz="2000" dirty="0"/>
              <a:t>Liczba dofinansowanych miejsc wychowania przedszkolnego (sztuki);</a:t>
            </a:r>
          </a:p>
          <a:p>
            <a:pPr marL="802800">
              <a:spcBef>
                <a:spcPts val="551"/>
              </a:spcBef>
              <a:buFont typeface="Arial" panose="020B0604020202020204" pitchFamily="34" charset="0"/>
              <a:buChar char="•"/>
            </a:pPr>
            <a:r>
              <a:rPr lang="pl-PL" sz="2000" dirty="0"/>
              <a:t>Liczba przedstawicieli kadry szkół i placówek systemu oświaty objętych wsparciem (osoby);</a:t>
            </a:r>
          </a:p>
          <a:p>
            <a:pPr marL="802800">
              <a:spcBef>
                <a:spcPts val="551"/>
              </a:spcBef>
              <a:buFont typeface="Arial" panose="020B0604020202020204" pitchFamily="34" charset="0"/>
              <a:buChar char="•"/>
            </a:pPr>
            <a:r>
              <a:rPr lang="pl-PL" sz="2000" dirty="0"/>
              <a:t>Liczba dzieci/uczniów o specjalnych potrzebach rozwojowych i edukacyjnych, objętych wsparciem (osoby).</a:t>
            </a:r>
          </a:p>
          <a:p>
            <a:pPr marL="252000" lvl="2" indent="-252000">
              <a:spcBef>
                <a:spcPts val="1202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000" b="1" dirty="0"/>
              <a:t>Wskaźniki rezultatu bezpośredniego:</a:t>
            </a:r>
            <a:endParaRPr lang="pl-PL" sz="2000" dirty="0"/>
          </a:p>
          <a:p>
            <a:pPr marL="788988" lvl="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l-PL" sz="2000" dirty="0"/>
              <a:t>Liczba przedstawicieli kadry szkół i placówek systemu oświaty, którzy uzyskali kwalifikacje po opuszczeniu programu (osoby).</a:t>
            </a:r>
          </a:p>
          <a:p>
            <a:pPr marL="0" indent="0">
              <a:buNone/>
            </a:pPr>
            <a:endParaRPr lang="pl-PL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13987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23453"/>
            <a:ext cx="8640381" cy="1080001"/>
          </a:xfrm>
        </p:spPr>
        <p:txBody>
          <a:bodyPr>
            <a:normAutofit/>
          </a:bodyPr>
          <a:lstStyle/>
          <a:p>
            <a:r>
              <a:rPr lang="pl-PL" sz="3200" dirty="0">
                <a:latin typeface="+mn-lt"/>
              </a:rPr>
              <a:t>Działanie 5.7. Edukacja przedszkolna</a:t>
            </a:r>
            <a:br>
              <a:rPr lang="pl-PL" sz="3200" dirty="0">
                <a:latin typeface="+mn-lt"/>
              </a:rPr>
            </a:br>
            <a:r>
              <a:rPr lang="pl-PL" sz="3200" dirty="0">
                <a:latin typeface="+mn-lt"/>
              </a:rPr>
              <a:t>-WSKAŹNIKI MONITOROWANIA (2 z 4)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547589"/>
            <a:ext cx="8640382" cy="5760640"/>
          </a:xfrm>
        </p:spPr>
        <p:txBody>
          <a:bodyPr>
            <a:normAutofit fontScale="47500" lnSpcReduction="20000"/>
          </a:bodyPr>
          <a:lstStyle/>
          <a:p>
            <a:pPr marL="0" lvl="0" indent="0">
              <a:buNone/>
            </a:pPr>
            <a:r>
              <a:rPr lang="pl-PL" sz="3800" b="1" dirty="0">
                <a:latin typeface="+mn-lt"/>
              </a:rPr>
              <a:t>W  zależności od specyfiki grupy docelowej i planowanych form wsparcia</a:t>
            </a:r>
            <a:r>
              <a:rPr lang="pl-PL" sz="3800" dirty="0">
                <a:latin typeface="+mn-lt"/>
              </a:rPr>
              <a:t>, </a:t>
            </a:r>
            <a:r>
              <a:rPr lang="pl-PL" sz="3800" b="1" dirty="0">
                <a:latin typeface="+mn-lt"/>
              </a:rPr>
              <a:t>Wnioskodawca zobligowany jest do wskazania </a:t>
            </a:r>
            <a:r>
              <a:rPr lang="pl-PL" sz="3800" dirty="0">
                <a:latin typeface="+mn-lt"/>
              </a:rPr>
              <a:t>we wniosku o dofinansowanie projektu </a:t>
            </a:r>
            <a:r>
              <a:rPr lang="pl-PL" sz="3800" b="1" dirty="0">
                <a:latin typeface="+mn-lt"/>
              </a:rPr>
              <a:t>adekwatnych wskaźników produktu i/lub rezultatu bezpośredniego</a:t>
            </a:r>
            <a:r>
              <a:rPr lang="pl-PL" sz="3800" dirty="0">
                <a:latin typeface="+mn-lt"/>
              </a:rPr>
              <a:t>, do osiągnięcia których przyczyni się realizacja projektu, w zakresie wskaźników: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3800" b="1" dirty="0">
                <a:latin typeface="+mn-lt"/>
              </a:rPr>
              <a:t>Wskaźnik produktu:</a:t>
            </a:r>
          </a:p>
          <a:p>
            <a:pPr marL="802800" lvl="2">
              <a:buFont typeface="Arial" panose="020B0604020202020204" pitchFamily="34" charset="0"/>
              <a:buChar char="•"/>
            </a:pPr>
            <a:r>
              <a:rPr lang="pl-PL" sz="3800" dirty="0">
                <a:latin typeface="+mn-lt"/>
              </a:rPr>
              <a:t>Liczba szkół i placówek systemu oświaty objętych wsparciem (podmioty);</a:t>
            </a:r>
          </a:p>
          <a:p>
            <a:pPr marL="802800" lvl="2">
              <a:buFont typeface="Arial" panose="020B0604020202020204" pitchFamily="34" charset="0"/>
              <a:buChar char="•"/>
            </a:pPr>
            <a:r>
              <a:rPr lang="pl-PL" sz="3800" dirty="0">
                <a:latin typeface="+mn-lt"/>
              </a:rPr>
              <a:t>Liczba dzieci lub uczniów o specjalnych potrzebach rozwojowych i edukacyjnych, którzy zostali objęci usługami asystenta (osoby);</a:t>
            </a:r>
          </a:p>
          <a:p>
            <a:pPr marL="802800" lvl="2">
              <a:buFont typeface="Arial" panose="020B0604020202020204" pitchFamily="34" charset="0"/>
              <a:buChar char="•"/>
            </a:pPr>
            <a:r>
              <a:rPr lang="pl-PL" sz="3800" dirty="0">
                <a:latin typeface="+mn-lt"/>
              </a:rPr>
              <a:t>Liczba obiektów edukacyjnych dostosowanych do potrzeb osób z niepełnosprawnościami (sztuki);</a:t>
            </a:r>
          </a:p>
          <a:p>
            <a:pPr marL="802800" lvl="2">
              <a:buFont typeface="Arial" panose="020B0604020202020204" pitchFamily="34" charset="0"/>
              <a:buChar char="•"/>
            </a:pPr>
            <a:r>
              <a:rPr lang="pl-PL" sz="3800" dirty="0">
                <a:latin typeface="+mn-lt"/>
              </a:rPr>
              <a:t>Liczba miejsc wychowania przedszkolnego dostosowanych do potrzeb dzieci </a:t>
            </a:r>
            <a:br>
              <a:rPr lang="pl-PL" sz="3800" dirty="0">
                <a:latin typeface="+mn-lt"/>
              </a:rPr>
            </a:br>
            <a:r>
              <a:rPr lang="pl-PL" sz="3800" dirty="0">
                <a:latin typeface="+mn-lt"/>
              </a:rPr>
              <a:t>z niepełnosprawnością (sztuki);</a:t>
            </a:r>
          </a:p>
          <a:p>
            <a:pPr marL="802800" lvl="2">
              <a:buFont typeface="Arial" panose="020B0604020202020204" pitchFamily="34" charset="0"/>
              <a:buChar char="•"/>
            </a:pPr>
            <a:r>
              <a:rPr lang="pl-PL" sz="3800" dirty="0">
                <a:latin typeface="+mn-lt"/>
              </a:rPr>
              <a:t>Liczba ogólnodostępnych szkół i placówek systemu oświaty objętych wsparciem </a:t>
            </a:r>
            <a:br>
              <a:rPr lang="pl-PL" sz="3800" dirty="0">
                <a:latin typeface="+mn-lt"/>
              </a:rPr>
            </a:br>
            <a:r>
              <a:rPr lang="pl-PL" sz="3800" dirty="0">
                <a:latin typeface="+mn-lt"/>
              </a:rPr>
              <a:t>w zakresie edukacji włączającej (sztuki);</a:t>
            </a:r>
          </a:p>
          <a:p>
            <a:pPr marL="802800" lvl="2">
              <a:buFont typeface="Arial" panose="020B0604020202020204" pitchFamily="34" charset="0"/>
              <a:buChar char="•"/>
            </a:pPr>
            <a:r>
              <a:rPr lang="pl-PL" sz="3800" dirty="0">
                <a:latin typeface="+mn-lt"/>
              </a:rPr>
              <a:t>Liczba przedstawicieli kadr szkół i placówek systemu oświaty objętych wsparciem świadczonym przez szkoły ćwiczeń (osoby).</a:t>
            </a:r>
          </a:p>
          <a:p>
            <a:pPr marL="0" indent="0">
              <a:buNone/>
            </a:pPr>
            <a:endParaRPr lang="pl-PL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01355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3458" y="395461"/>
            <a:ext cx="8352831" cy="792087"/>
          </a:xfrm>
        </p:spPr>
        <p:txBody>
          <a:bodyPr>
            <a:noAutofit/>
          </a:bodyPr>
          <a:lstStyle/>
          <a:p>
            <a:r>
              <a:rPr lang="pl-PL" dirty="0">
                <a:latin typeface="+mn-lt"/>
              </a:rPr>
              <a:t>Działanie 5. 7. Edukacja przedszkolna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podstawowe informacje o naborze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prstClr val="black"/>
                </a:solidFill>
                <a:latin typeface="+mn-lt"/>
              </a:rPr>
              <a:t>Ogłoszenie naboru– </a:t>
            </a:r>
            <a:r>
              <a:rPr lang="pl-PL" sz="2000" b="1" dirty="0">
                <a:solidFill>
                  <a:prstClr val="black"/>
                </a:solidFill>
                <a:latin typeface="+mn-lt"/>
              </a:rPr>
              <a:t>17.08.2023 r.</a:t>
            </a:r>
            <a:endParaRPr lang="pl-PL" sz="2000" b="1" dirty="0">
              <a:latin typeface="+mn-lt"/>
            </a:endParaRPr>
          </a:p>
          <a:p>
            <a:pPr lvl="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prstClr val="black"/>
                </a:solidFill>
                <a:latin typeface="+mn-lt"/>
              </a:rPr>
              <a:t>Rozpoczęcie naboru – </a:t>
            </a:r>
            <a:r>
              <a:rPr lang="pl-PL" sz="2000" b="1" dirty="0">
                <a:solidFill>
                  <a:prstClr val="black"/>
                </a:solidFill>
                <a:latin typeface="+mn-lt"/>
              </a:rPr>
              <a:t>31.08.2023 r.</a:t>
            </a:r>
            <a:r>
              <a:rPr lang="pl-PL" sz="2000" dirty="0">
                <a:solidFill>
                  <a:prstClr val="black"/>
                </a:solidFill>
                <a:latin typeface="+mn-lt"/>
              </a:rPr>
              <a:t> </a:t>
            </a:r>
          </a:p>
          <a:p>
            <a:pPr lvl="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prstClr val="black"/>
                </a:solidFill>
                <a:latin typeface="+mn-lt"/>
              </a:rPr>
              <a:t>Zakończenie naboru – </a:t>
            </a:r>
            <a:r>
              <a:rPr lang="pl-PL" sz="2000" b="1" dirty="0">
                <a:solidFill>
                  <a:prstClr val="black"/>
                </a:solidFill>
                <a:latin typeface="+mn-lt"/>
              </a:rPr>
              <a:t>04.10.2023 r. </a:t>
            </a:r>
          </a:p>
          <a:p>
            <a:pPr lvl="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Alokacja (środki UE i budżetu państwa): </a:t>
            </a:r>
            <a:r>
              <a:rPr lang="pl-PL" sz="2000" b="1" dirty="0">
                <a:latin typeface="+mn-lt"/>
              </a:rPr>
              <a:t>105 859 239,67 PLN;</a:t>
            </a:r>
          </a:p>
          <a:p>
            <a:pPr lvl="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Wkład własny - </a:t>
            </a:r>
            <a:r>
              <a:rPr lang="pl-PL" sz="2000" b="1" dirty="0">
                <a:latin typeface="+mn-lt"/>
              </a:rPr>
              <a:t>10% wartości projektu;</a:t>
            </a:r>
          </a:p>
          <a:p>
            <a:pPr lvl="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Cross </a:t>
            </a:r>
            <a:r>
              <a:rPr lang="pl-PL" sz="2000" dirty="0" err="1">
                <a:latin typeface="+mn-lt"/>
              </a:rPr>
              <a:t>financing</a:t>
            </a:r>
            <a:r>
              <a:rPr lang="pl-PL" sz="2000" dirty="0">
                <a:latin typeface="+mn-lt"/>
              </a:rPr>
              <a:t> – </a:t>
            </a:r>
            <a:r>
              <a:rPr lang="pl-PL" sz="2000" b="1" dirty="0">
                <a:latin typeface="+mn-lt"/>
              </a:rPr>
              <a:t>max 40 % dofinansowania UE.</a:t>
            </a:r>
          </a:p>
          <a:p>
            <a:pPr lvl="0"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pl-PL" sz="2000" b="1" dirty="0">
              <a:latin typeface="+mn-lt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6039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95461"/>
            <a:ext cx="8640381" cy="1080001"/>
          </a:xfrm>
        </p:spPr>
        <p:txBody>
          <a:bodyPr>
            <a:normAutofit/>
          </a:bodyPr>
          <a:lstStyle/>
          <a:p>
            <a:r>
              <a:rPr lang="pl-PL" sz="3200" dirty="0">
                <a:latin typeface="+mn-lt"/>
              </a:rPr>
              <a:t>Działanie 5.7. Edukacja przedszkolna</a:t>
            </a:r>
            <a:br>
              <a:rPr lang="pl-PL" sz="3200" dirty="0">
                <a:latin typeface="+mn-lt"/>
              </a:rPr>
            </a:br>
            <a:r>
              <a:rPr lang="pl-PL" sz="3200" dirty="0">
                <a:latin typeface="+mn-lt"/>
              </a:rPr>
              <a:t>- WSKAŹNIKI MONITOROWANIA (3 z 4)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547589"/>
            <a:ext cx="8640382" cy="5760640"/>
          </a:xfrm>
        </p:spPr>
        <p:txBody>
          <a:bodyPr>
            <a:normAutofit/>
          </a:bodyPr>
          <a:lstStyle/>
          <a:p>
            <a:pPr marL="0" lvl="0" indent="0">
              <a:spcBef>
                <a:spcPts val="551"/>
              </a:spcBef>
              <a:buNone/>
            </a:pPr>
            <a:endParaRPr lang="pl-PL" sz="2000" b="1" dirty="0">
              <a:latin typeface="+mn-lt"/>
            </a:endParaRPr>
          </a:p>
          <a:p>
            <a:pPr marL="0" lvl="0" indent="0">
              <a:spcBef>
                <a:spcPts val="551"/>
              </a:spcBef>
              <a:buNone/>
            </a:pPr>
            <a:r>
              <a:rPr lang="pl-PL" sz="2000" b="1" dirty="0">
                <a:latin typeface="+mn-lt"/>
              </a:rPr>
              <a:t>Wnioskodawca zobowiązany jest także do wykazania </a:t>
            </a:r>
            <a:r>
              <a:rPr lang="pl-PL" sz="2000" dirty="0">
                <a:latin typeface="+mn-lt"/>
              </a:rPr>
              <a:t>we wniosku o dofinansowanie projektu, a następnie do monitorowania na etapie realizacji projektu na podstawie składanych wniosków o płatność, poniższych wskaźników obowiązkowych (również w przypadku zerowej wartości docelowej):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+mn-lt"/>
              </a:rPr>
              <a:t>Wskaźniki produktu: 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obiektów dostosowanych do potrzeb osób z niepełnosprawnościami (sztuki);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projektów, w których sfinansowano koszty racjonalnych usprawnień dla osób z niepełnosprawnościami (sztuki).</a:t>
            </a:r>
          </a:p>
          <a:p>
            <a:pPr marL="0" indent="0">
              <a:buNone/>
            </a:pPr>
            <a:endParaRPr lang="pl-PL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301236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908" y="256018"/>
            <a:ext cx="8640381" cy="1080001"/>
          </a:xfrm>
        </p:spPr>
        <p:txBody>
          <a:bodyPr>
            <a:normAutofit/>
          </a:bodyPr>
          <a:lstStyle/>
          <a:p>
            <a:r>
              <a:rPr lang="pl-PL" sz="3200" dirty="0">
                <a:latin typeface="+mn-lt"/>
              </a:rPr>
              <a:t>Działanie 5.7. Edukacja przedszkolna</a:t>
            </a:r>
            <a:br>
              <a:rPr lang="pl-PL" sz="3200" dirty="0">
                <a:latin typeface="+mn-lt"/>
              </a:rPr>
            </a:br>
            <a:r>
              <a:rPr lang="pl-PL" sz="3200" dirty="0">
                <a:latin typeface="+mn-lt"/>
              </a:rPr>
              <a:t>- WSKAŹNIKI MONITOROWANIA (4 z 4)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547589"/>
            <a:ext cx="8640382" cy="5760640"/>
          </a:xfrm>
        </p:spPr>
        <p:txBody>
          <a:bodyPr>
            <a:normAutofit/>
          </a:bodyPr>
          <a:lstStyle/>
          <a:p>
            <a:pPr marL="434975" lvl="2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inne wspólne </a:t>
            </a:r>
            <a:r>
              <a:rPr lang="pl-PL" sz="2000" b="1" dirty="0">
                <a:latin typeface="+mn-lt"/>
              </a:rPr>
              <a:t>Wskaźniki produktu</a:t>
            </a:r>
            <a:r>
              <a:rPr lang="pl-PL" sz="2000" dirty="0">
                <a:latin typeface="+mn-lt"/>
              </a:rPr>
              <a:t>: 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osób z krajów trzecich objętych wsparciem w programie (osoby);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osób obcego pochodzenia objętych wsparciem w programie (osoby);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osób należących do mniejszości, w tym społeczności marginalizowanych takich jak Romowie, objętych wsparciem w programie (osoby);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osób w kryzysie bezdomności lub dotkniętych wykluczeniem z dostępu do mieszkań, objętych wsparciem w programie (osoby);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osób z niepełnosprawnościami objętych wsparciem w programie (osoby).</a:t>
            </a:r>
          </a:p>
          <a:p>
            <a:pPr marL="0" indent="0">
              <a:buNone/>
            </a:pPr>
            <a:endParaRPr lang="pl-PL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782706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29682" y="3851845"/>
            <a:ext cx="3744416" cy="709610"/>
          </a:xfrm>
        </p:spPr>
        <p:txBody>
          <a:bodyPr>
            <a:normAutofit/>
          </a:bodyPr>
          <a:lstStyle/>
          <a:p>
            <a:r>
              <a:rPr lang="pl-PL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1277152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908" y="179437"/>
            <a:ext cx="8640381" cy="1584176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Działanie 5. 7. Edukacja przedszkolna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podmioty uprawnione do składania wniosków o dofinansowanie projektów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02" y="1475581"/>
            <a:ext cx="8856887" cy="5832648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4000" dirty="0">
              <a:latin typeface="+mn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4200" dirty="0">
                <a:latin typeface="+mn-lt"/>
              </a:rPr>
              <a:t>Do naboru, jako wnioskodawcy, mogą przystąpić</a:t>
            </a:r>
            <a:r>
              <a:rPr lang="pl-PL" sz="4200" b="1" dirty="0">
                <a:latin typeface="+mn-lt"/>
              </a:rPr>
              <a:t> organy prowadzące ośrodki wychowania przedszkolnego albo podmioty</a:t>
            </a:r>
            <a:r>
              <a:rPr lang="pl-PL" sz="4200" dirty="0">
                <a:latin typeface="+mn-lt"/>
              </a:rPr>
              <a:t>, które przed dniem podpisania umowy o dofinansowanie projektu uzyskają wpis do ewidencji prowadzonej przez właściwą jednostkę samorządu terytorialnego, o której mowa w art. 168 ust. 1 ustawy Prawo oświatowe, uwzględniający miejsca edukacji przedszkolnej utworzone w ramach projektu w szczególności: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4200" dirty="0">
                <a:latin typeface="+mn-lt"/>
              </a:rPr>
              <a:t>Administracja publiczna,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4200" dirty="0">
                <a:latin typeface="+mn-lt"/>
              </a:rPr>
              <a:t>Instytucje nauki i edukacji,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4200" dirty="0">
                <a:latin typeface="+mn-lt"/>
              </a:rPr>
              <a:t>Instytucje ochrony zdrowia,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4200" dirty="0">
                <a:latin typeface="+mn-lt"/>
              </a:rPr>
              <a:t>Instytucje wspierające biznes,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4200" dirty="0">
                <a:latin typeface="+mn-lt"/>
              </a:rPr>
              <a:t>Organizacje społeczne i związki wyznaniowe,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4200" dirty="0">
                <a:latin typeface="+mn-lt"/>
              </a:rPr>
              <a:t>Osoby fizyczne, 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4200" dirty="0">
                <a:latin typeface="+mn-lt"/>
              </a:rPr>
              <a:t>Partnerzy społeczni,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4200" dirty="0">
                <a:latin typeface="+mn-lt"/>
              </a:rPr>
              <a:t>Przedsiębiorstwa,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4200" dirty="0">
                <a:latin typeface="+mn-lt"/>
              </a:rPr>
              <a:t>Przedsiębiorstwa realizujące cele publiczne,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4200" dirty="0">
                <a:latin typeface="+mn-lt"/>
              </a:rPr>
              <a:t>Służby publiczne.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9313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Działanie 5. 7. Edukacja przedszkolna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grupa docelowa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None/>
              <a:defRPr/>
            </a:pPr>
            <a:r>
              <a:rPr lang="pl-PL" altLang="pl-PL" sz="2000" dirty="0">
                <a:latin typeface="+mn-lt"/>
              </a:rPr>
              <a:t>Zgodnie z FEP 2021-2027 wsparcie udzielane będzie następującym grupom: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altLang="pl-PL" sz="2000" b="1" dirty="0">
                <a:latin typeface="+mn-lt"/>
              </a:rPr>
              <a:t>dzieci</a:t>
            </a:r>
            <a:r>
              <a:rPr lang="pl-PL" altLang="pl-PL" sz="2000" dirty="0">
                <a:latin typeface="+mn-lt"/>
              </a:rPr>
              <a:t> </a:t>
            </a:r>
            <a:r>
              <a:rPr lang="pl-PL" dirty="0">
                <a:latin typeface="+mn-lt"/>
              </a:rPr>
              <a:t>biorące udział w edukacji przedszkolnej (w tym dzieci z doświadczeniem migracji)</a:t>
            </a:r>
            <a:r>
              <a:rPr lang="pl-PL" altLang="pl-PL" sz="2000" dirty="0">
                <a:latin typeface="+mn-lt"/>
              </a:rPr>
              <a:t>,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b="1" dirty="0">
                <a:latin typeface="+mn-lt"/>
              </a:rPr>
              <a:t>nauczyciele i kadra zarządzająca</a:t>
            </a:r>
            <a:r>
              <a:rPr lang="pl-PL" dirty="0">
                <a:latin typeface="+mn-lt"/>
              </a:rPr>
              <a:t>, wspierająca i organizująca proces nauczania ośrodków wychowania przedszkolnego</a:t>
            </a:r>
            <a:r>
              <a:rPr lang="pl-PL" sz="2000" dirty="0">
                <a:latin typeface="+mn-lt"/>
              </a:rPr>
              <a:t>;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b="1" dirty="0">
                <a:latin typeface="+mn-lt"/>
              </a:rPr>
              <a:t>pedagodzy, psychologowie</a:t>
            </a:r>
            <a:r>
              <a:rPr lang="pl-PL" dirty="0">
                <a:latin typeface="+mn-lt"/>
              </a:rPr>
              <a:t>;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b="1" dirty="0">
                <a:latin typeface="+mn-lt"/>
              </a:rPr>
              <a:t>dyrektorzy szkół i placówek oświatowych</a:t>
            </a:r>
            <a:r>
              <a:rPr lang="pl-PL" dirty="0">
                <a:latin typeface="+mn-lt"/>
              </a:rPr>
              <a:t>;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b="1" dirty="0">
                <a:latin typeface="+mn-lt"/>
              </a:rPr>
              <a:t>rodzice i opiekunowie prawni dzieci </a:t>
            </a:r>
            <a:r>
              <a:rPr lang="pl-PL" dirty="0">
                <a:latin typeface="+mn-lt"/>
              </a:rPr>
              <a:t>w wieku przedszkolnym.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243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Działanie 5. 7. Edukacja przedszkolna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typy projektów (1 z 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+mn-lt"/>
              </a:rPr>
              <a:t>W konkursie mogą być realizowane wyłącznie następujące </a:t>
            </a:r>
            <a:r>
              <a:rPr lang="pl-PL" sz="2000" b="1" dirty="0">
                <a:latin typeface="+mn-lt"/>
              </a:rPr>
              <a:t>typy projektów</a:t>
            </a:r>
            <a:r>
              <a:rPr lang="pl-PL" sz="2000" dirty="0">
                <a:latin typeface="+mn-lt"/>
              </a:rPr>
              <a:t>:</a:t>
            </a:r>
          </a:p>
          <a:p>
            <a:pPr marL="0" indent="0">
              <a:buNone/>
            </a:pPr>
            <a:endParaRPr lang="pl-PL" sz="2000" dirty="0">
              <a:latin typeface="+mn-lt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l-PL" sz="2000" b="1" dirty="0">
                <a:latin typeface="+mn-lt"/>
              </a:rPr>
              <a:t>Zajęcia wspierające rozwój kompetencji kluczowych dzieci </a:t>
            </a:r>
            <a:r>
              <a:rPr lang="pl-PL" sz="2000" dirty="0">
                <a:latin typeface="+mn-lt"/>
              </a:rPr>
              <a:t>(w tym dzieci z doświadczeniem migracji), jak np. zajęcia prowadzone przez specjalistów (psychologia, logopedia, diagnozowanie, integracja sensoryczna itp.).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sz="2000" b="1" dirty="0">
                <a:latin typeface="+mn-lt"/>
              </a:rPr>
              <a:t>Podniesienie kompetencji nauczycieli </a:t>
            </a:r>
            <a:r>
              <a:rPr lang="pl-PL" sz="2000" dirty="0">
                <a:latin typeface="+mn-lt"/>
              </a:rPr>
              <a:t>w ramach doskonalenia zawodowego w zakresie kształtowania kompetencji kluczowych dzieci, przygotowania ich do samodzielnego uczenia się, realizacji zindywidualizowanego wsparcia dziecka, a także prowadzenia zajęć stymulujących rozwój psychiczny i fizyczny dzieci.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sz="2000" b="1" dirty="0">
                <a:latin typeface="+mn-lt"/>
              </a:rPr>
              <a:t>Wspieranie tworzenia nowych miejsc wychowania przedszkolnego.</a:t>
            </a:r>
          </a:p>
          <a:p>
            <a:pPr marL="0" lvl="0" indent="0">
              <a:buNone/>
            </a:pPr>
            <a:endParaRPr lang="pl-PL" sz="2000" b="1" dirty="0">
              <a:latin typeface="+mn-lt"/>
            </a:endParaRP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9456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149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Działanie 5. 7. Edukacja przedszkolna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typy projektów (2 z 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b="1" dirty="0">
                <a:latin typeface="+mn-lt"/>
              </a:rPr>
              <a:t>Uzupełniająco</a:t>
            </a:r>
            <a:r>
              <a:rPr lang="pl-PL" sz="2000" dirty="0">
                <a:latin typeface="+mn-lt"/>
              </a:rPr>
              <a:t> realizowane będą również:</a:t>
            </a:r>
          </a:p>
          <a:p>
            <a:pPr marL="0" indent="0">
              <a:buNone/>
            </a:pPr>
            <a:endParaRPr lang="pl-PL" sz="2000" dirty="0">
              <a:latin typeface="+mn-lt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sz="2000" dirty="0">
                <a:latin typeface="+mn-lt"/>
              </a:rPr>
              <a:t>Działania ukierunkowane na wprowadzanie rozwiązań organizacyjnych i metodycznych wpływających na efektywność kształtowania kompetencji kluczowych.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2000" dirty="0">
                <a:latin typeface="+mn-lt"/>
              </a:rPr>
              <a:t>Budowanie tożsamości regionalnej.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sz="2000" dirty="0">
                <a:latin typeface="+mn-lt"/>
              </a:rPr>
              <a:t>Podnoszenie kompetencji w zakresie świadomości i ekspresji kulturalnej.</a:t>
            </a:r>
          </a:p>
          <a:p>
            <a:pPr marL="0" lvl="0" indent="0">
              <a:buNone/>
            </a:pPr>
            <a:endParaRPr lang="pl-PL" sz="2000" dirty="0">
              <a:latin typeface="+mn-lt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3015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14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Działanie 5. 7. Edukacja przedszkolna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podnoszenie jakości edukacji przedszkolnej- typ 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619597"/>
            <a:ext cx="8640382" cy="46800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+mn-lt"/>
              </a:rPr>
              <a:t>Projekty ukierunkowane na </a:t>
            </a:r>
            <a:r>
              <a:rPr lang="pl-PL" sz="2000" b="1" dirty="0">
                <a:latin typeface="+mn-lt"/>
              </a:rPr>
              <a:t>podniesienie jakości edukacji przedszkolnej </a:t>
            </a:r>
            <a:r>
              <a:rPr lang="pl-PL" sz="2000" dirty="0">
                <a:latin typeface="+mn-lt"/>
              </a:rPr>
              <a:t> obejmują realizację dodatkowych zajęć: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ukierunkowanych na rozwój </a:t>
            </a:r>
            <a:r>
              <a:rPr lang="pl-PL" sz="2000">
                <a:latin typeface="+mn-lt"/>
              </a:rPr>
              <a:t>kompetencji kluczowych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>
                <a:latin typeface="+mn-lt"/>
              </a:rPr>
              <a:t>oraz</a:t>
            </a:r>
            <a:endParaRPr lang="pl-PL" sz="2000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wyrównujących szanse edukacyjne dzieci w zakresie stwierdzonych deficytów (tj. </a:t>
            </a:r>
            <a:r>
              <a:rPr lang="pl-PL" sz="2000" b="1" dirty="0">
                <a:latin typeface="+mn-lt"/>
              </a:rPr>
              <a:t>zajęcia specjalistyczne</a:t>
            </a:r>
            <a:r>
              <a:rPr lang="pl-PL" sz="2000" dirty="0">
                <a:latin typeface="+mn-lt"/>
              </a:rPr>
              <a:t>: korekcyjno-kompensacyjne, logopedyczne, rozwijające kompetencje emocjonalno-społeczne, inne zajęcia o charakterze terapeutycznym; </a:t>
            </a:r>
            <a:r>
              <a:rPr lang="pl-PL" sz="2000" b="1" dirty="0">
                <a:latin typeface="+mn-lt"/>
              </a:rPr>
              <a:t>zajęcia w ramach wczesnego wspomagania rozwoju </a:t>
            </a:r>
            <a:r>
              <a:rPr lang="pl-PL" sz="2000" dirty="0">
                <a:latin typeface="+mn-lt"/>
              </a:rPr>
              <a:t>w rozumieniu ustawy z dnia 14 grudnia 2016 r. Prawo oświatowe; </a:t>
            </a:r>
            <a:r>
              <a:rPr lang="pl-PL" sz="2000" b="1" dirty="0">
                <a:latin typeface="+mn-lt"/>
              </a:rPr>
              <a:t>zajęcia stymulujące rozwój psychoruchowy</a:t>
            </a:r>
            <a:r>
              <a:rPr lang="pl-PL" sz="2000" dirty="0">
                <a:latin typeface="+mn-lt"/>
              </a:rPr>
              <a:t>).</a:t>
            </a:r>
          </a:p>
          <a:p>
            <a:pPr>
              <a:buFont typeface="Arial" panose="020B0604020202020204" pitchFamily="34" charset="0"/>
              <a:buChar char="•"/>
            </a:pPr>
            <a:endParaRPr lang="pl-PL" sz="2000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100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562" y="323453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Działanie 5. 7. Edukacja przedszkolna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doskonalenie nauczycieli- typ II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691605"/>
            <a:ext cx="8640382" cy="5400600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pl-PL" sz="2000" dirty="0">
                <a:latin typeface="+mn-lt"/>
              </a:rPr>
              <a:t>Wsparcie w obszarze doskonalenia zawodowego nauczycieli OWP m.in.: w zakresie kształtowania kompetencji kluczowych dzieci, przygotowania ich do samodzielnego uczenia się, czy realizacji zindywidualizowanego wsparcia dziecka, może objąć w szczególności: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kursy i szkolenia doskonalące,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studia podyplomowe,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staże i praktyki,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sieci współpracy i samokształcenia nauczycieli,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Wsparcie w OWP programów wspomagania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współpracę ze specjalistycznymi ośrodkami,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działania służące poprawie kompetencji lub kwalifikacji w zakresie pedagogiki specjalnej.</a:t>
            </a:r>
          </a:p>
          <a:p>
            <a:pPr marL="0" indent="0">
              <a:buNone/>
            </a:pPr>
            <a:endParaRPr lang="pl-PL" sz="20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9892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25144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Działanie 5. 7. Edukacja przedszkolna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tworzenie miejsc edukacji przedszkolnej- typ III (1 z 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418" y="1619597"/>
            <a:ext cx="8640382" cy="5472608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pl-PL" dirty="0">
                <a:latin typeface="+mn-lt"/>
              </a:rPr>
              <a:t>Projekty ukierunkowane na wspieranie </a:t>
            </a:r>
            <a:r>
              <a:rPr lang="pl-PL" b="1" dirty="0">
                <a:latin typeface="+mn-lt"/>
              </a:rPr>
              <a:t>tworzenia miejsc wychowania przedszkolnego </a:t>
            </a:r>
            <a:r>
              <a:rPr lang="pl-PL" dirty="0">
                <a:latin typeface="+mn-lt"/>
              </a:rPr>
              <a:t>realizowane będą w szczególności poprzez: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b="1" dirty="0">
                <a:latin typeface="+mn-lt"/>
              </a:rPr>
              <a:t>adaptację </a:t>
            </a:r>
            <a:r>
              <a:rPr lang="pl-PL" dirty="0">
                <a:latin typeface="+mn-lt"/>
              </a:rPr>
              <a:t>(prace remontowo–wykończeniowe)</a:t>
            </a:r>
            <a:r>
              <a:rPr lang="pl-PL" b="1" dirty="0">
                <a:latin typeface="+mn-lt"/>
              </a:rPr>
              <a:t> lub dostosowanie </a:t>
            </a:r>
            <a:r>
              <a:rPr lang="pl-PL" dirty="0">
                <a:latin typeface="+mn-lt"/>
              </a:rPr>
              <a:t>budynków lub pomieszczeń;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b="1" dirty="0">
                <a:latin typeface="+mn-lt"/>
              </a:rPr>
              <a:t>dostosowanie istniejącej bazy lokalowej</a:t>
            </a:r>
            <a:r>
              <a:rPr lang="pl-PL" dirty="0">
                <a:latin typeface="+mn-lt"/>
              </a:rPr>
              <a:t> przedszkoli do nowo tworzonych miejsc wychowania przedszkolnego;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b="1" dirty="0">
                <a:latin typeface="+mn-lt"/>
              </a:rPr>
              <a:t>zakup i montaż wyposażenia;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b="1" dirty="0">
                <a:latin typeface="+mn-lt"/>
              </a:rPr>
              <a:t>zakup pomocy dydaktycznych, specjalistycznego sprzętu lub narzędzi</a:t>
            </a:r>
            <a:r>
              <a:rPr lang="pl-PL" dirty="0">
                <a:latin typeface="+mn-lt"/>
              </a:rPr>
              <a:t>, dostosowanych do rozpoznawania potrzeb rozwojowych i edukacyjnych oraz możliwości psychofizycznych dzieci i czynników środowiskowych wpływających na ich funkcjonowanie w OWP, wspomagania rozwoju i prowadzenia terapii dzieci ze specjalnymi potrzebami edukacyjnymi;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b="1" dirty="0">
                <a:latin typeface="+mn-lt"/>
              </a:rPr>
              <a:t>budowę, wyposażenie i montaż placu zabaw </a:t>
            </a:r>
            <a:r>
              <a:rPr lang="pl-PL" dirty="0">
                <a:latin typeface="+mn-lt"/>
              </a:rPr>
              <a:t>wraz z bezpieczną nawierzchnią i ogrodzeniem;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dirty="0">
              <a:latin typeface="+mn-lt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02545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2728</TotalTime>
  <Words>2079</Words>
  <Application>Microsoft Office PowerPoint</Application>
  <PresentationFormat>Niestandardowy</PresentationFormat>
  <Paragraphs>153</Paragraphs>
  <Slides>22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7" baseType="lpstr">
      <vt:lpstr>Arial</vt:lpstr>
      <vt:lpstr>Calibri</vt:lpstr>
      <vt:lpstr>Open Sans</vt:lpstr>
      <vt:lpstr>Wingdings</vt:lpstr>
      <vt:lpstr>Motyw pakietu Office</vt:lpstr>
      <vt:lpstr>Fundusze Europejskie dla Pomorza 2021-2027 Specyfika projektów w ramach Działania 5.7. Edukacja przedszkolna</vt:lpstr>
      <vt:lpstr>Działanie 5. 7. Edukacja przedszkolna - podstawowe informacje o naborze</vt:lpstr>
      <vt:lpstr>Działanie 5. 7. Edukacja przedszkolna - podmioty uprawnione do składania wniosków o dofinansowanie projektów</vt:lpstr>
      <vt:lpstr>Działanie 5. 7. Edukacja przedszkolna - grupa docelowa</vt:lpstr>
      <vt:lpstr>Działanie 5. 7. Edukacja przedszkolna - typy projektów (1 z 2)</vt:lpstr>
      <vt:lpstr>Działanie 5. 7. Edukacja przedszkolna - typy projektów (2 z 2)</vt:lpstr>
      <vt:lpstr>Działanie 5. 7. Edukacja przedszkolna - podnoszenie jakości edukacji przedszkolnej- typ I</vt:lpstr>
      <vt:lpstr>Działanie 5. 7. Edukacja przedszkolna - doskonalenie nauczycieli- typ II</vt:lpstr>
      <vt:lpstr>Działanie 5. 7. Edukacja przedszkolna - tworzenie miejsc edukacji przedszkolnej- typ III (1 z 2)</vt:lpstr>
      <vt:lpstr>Działanie 5. 7. Edukacja przedszkolna - tworzenie miejsc edukacji przedszkolnej- typ III (2 z 2)</vt:lpstr>
      <vt:lpstr>Działanie 5. 7. Edukacja przedszkolna - diagnoza (1 z 2)</vt:lpstr>
      <vt:lpstr>Działanie 5. 7. Edukacja przedszkolna - diagnoza (2 z 2)</vt:lpstr>
      <vt:lpstr>Działanie 5.7. Edukacja przedszkolna – Kryteria zgodności z FEP 2021-2027 i dokumentami programowymi – specyficzne, obligatoryjne  </vt:lpstr>
      <vt:lpstr>Działanie 5.7. Edukacja przedszkolna – kryteria strategiczne, Obszar C: Wartość dodana projektu, fakultatywne (1 z 3)</vt:lpstr>
      <vt:lpstr>Działanie 5.7. Edukacja przedszkolna – kryteria strategiczne, Obszar C: Wartość dodana projektu, fakultatywne (2 z 3)</vt:lpstr>
      <vt:lpstr>Działanie 5.7. Edukacja przedszkolna – kryteria strategiczne, Obszar C: Wartość dodana projektu, fakultatywne (3 z 3)</vt:lpstr>
      <vt:lpstr>Działanie 5.7. Edukacja przedszkolna – kryteria strategiczne, Obszar D: Specyficzne ukierunkowanie projektu, fakultatywne</vt:lpstr>
      <vt:lpstr>Działanie 5.7. Edukacja przedszkolna -WSKAŹNIKI MONITOROWANIA (1 z 4)</vt:lpstr>
      <vt:lpstr>Działanie 5.7. Edukacja przedszkolna -WSKAŹNIKI MONITOROWANIA (2 z 4)</vt:lpstr>
      <vt:lpstr>Działanie 5.7. Edukacja przedszkolna - WSKAŹNIKI MONITOROWANIA (3 z 4)</vt:lpstr>
      <vt:lpstr>Działanie 5.7. Edukacja przedszkolna - WSKAŹNIKI MONITOROWANIA (4 z 4)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Nosarzewska-Sikora Agnieszka</cp:lastModifiedBy>
  <cp:revision>117</cp:revision>
  <cp:lastPrinted>2023-09-11T05:47:41Z</cp:lastPrinted>
  <dcterms:created xsi:type="dcterms:W3CDTF">2022-06-22T09:40:44Z</dcterms:created>
  <dcterms:modified xsi:type="dcterms:W3CDTF">2023-09-12T11:19:57Z</dcterms:modified>
</cp:coreProperties>
</file>