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369" r:id="rId3"/>
    <p:sldId id="283" r:id="rId4"/>
    <p:sldId id="375" r:id="rId5"/>
    <p:sldId id="377" r:id="rId6"/>
    <p:sldId id="376" r:id="rId7"/>
    <p:sldId id="374" r:id="rId8"/>
    <p:sldId id="288" r:id="rId9"/>
    <p:sldId id="289" r:id="rId10"/>
    <p:sldId id="290" r:id="rId11"/>
    <p:sldId id="291" r:id="rId12"/>
    <p:sldId id="292" r:id="rId13"/>
    <p:sldId id="293" r:id="rId14"/>
    <p:sldId id="324" r:id="rId15"/>
    <p:sldId id="320" r:id="rId16"/>
    <p:sldId id="321" r:id="rId17"/>
    <p:sldId id="372" r:id="rId18"/>
    <p:sldId id="373" r:id="rId19"/>
    <p:sldId id="260" r:id="rId20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256"/>
            <p14:sldId id="369"/>
            <p14:sldId id="283"/>
            <p14:sldId id="375"/>
            <p14:sldId id="377"/>
            <p14:sldId id="376"/>
            <p14:sldId id="374"/>
            <p14:sldId id="288"/>
            <p14:sldId id="289"/>
            <p14:sldId id="290"/>
            <p14:sldId id="291"/>
            <p14:sldId id="292"/>
            <p14:sldId id="293"/>
            <p14:sldId id="324"/>
            <p14:sldId id="320"/>
            <p14:sldId id="321"/>
            <p14:sldId id="372"/>
            <p14:sldId id="373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Anna Bizub-Jechna" initials="ABJ" lastIdx="0" clrIdx="1">
    <p:extLst>
      <p:ext uri="{19B8F6BF-5375-455C-9EA6-DF929625EA0E}">
        <p15:presenceInfo xmlns:p15="http://schemas.microsoft.com/office/powerpoint/2012/main" userId="Anna Bizub-Jechna" providerId="None"/>
      </p:ext>
    </p:extLst>
  </p:cmAuthor>
  <p:cmAuthor id="3" name="Spanily Marta" initials="SM" lastIdx="1" clrIdx="2">
    <p:extLst>
      <p:ext uri="{19B8F6BF-5375-455C-9EA6-DF929625EA0E}">
        <p15:presenceInfo xmlns:p15="http://schemas.microsoft.com/office/powerpoint/2012/main" userId="S-1-5-21-352459600-126056257-345019615-66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00" autoAdjust="0"/>
  </p:normalViewPr>
  <p:slideViewPr>
    <p:cSldViewPr showGuides="1">
      <p:cViewPr varScale="1">
        <p:scale>
          <a:sx n="99" d="100"/>
          <a:sy n="99" d="100"/>
        </p:scale>
        <p:origin x="1440" y="72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3475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08.09.2023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08.09.2023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9" name="Obraz 28" descr="Logo rocznicowe: 25 lat Samorządu Województwa Pomorskiego.">
            <a:extLst>
              <a:ext uri="{FF2B5EF4-FFF2-40B4-BE49-F238E27FC236}">
                <a16:creationId xmlns:a16="http://schemas.microsoft.com/office/drawing/2014/main" id="{81D43660-ADF3-43C6-A90B-7E0A413FED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630" y="461963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sia 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6" name="Obraz 25" descr="Logo rocznicowe: 25 lat Samorządu Województwa Pomorskiego.">
            <a:extLst>
              <a:ext uri="{FF2B5EF4-FFF2-40B4-BE49-F238E27FC236}">
                <a16:creationId xmlns:a16="http://schemas.microsoft.com/office/drawing/2014/main" id="{26A9FA7C-9311-4E28-9148-0DF0D28C7CE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08.09.2023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8" name="Obraz 7" descr="Logo rocznicowe: 25 lat Samorządu Województwa Pomorskiego.">
            <a:extLst>
              <a:ext uri="{FF2B5EF4-FFF2-40B4-BE49-F238E27FC236}">
                <a16:creationId xmlns:a16="http://schemas.microsoft.com/office/drawing/2014/main" id="{47461BC3-2B77-43FB-8BAB-EFD2EBB038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30" y="1050409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7" name="Obraz 6" descr="Logo rocznicowe: 25 lat Samorządu Województwa Pomorskiego.">
            <a:extLst>
              <a:ext uri="{FF2B5EF4-FFF2-40B4-BE49-F238E27FC236}">
                <a16:creationId xmlns:a16="http://schemas.microsoft.com/office/drawing/2014/main" id="{8DAA9314-721F-4659-8D76-1CB0F3F0F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85" y="755501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sia tytuł i merytory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ü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762" y="6534368"/>
            <a:ext cx="3671887" cy="57546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2" y="6570087"/>
            <a:ext cx="2590800" cy="5397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do porówn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01890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41" r:id="rId7"/>
    <p:sldLayoutId id="2147483726" r:id="rId8"/>
    <p:sldLayoutId id="2147483740" r:id="rId9"/>
    <p:sldLayoutId id="2147483723" r:id="rId10"/>
    <p:sldLayoutId id="2147483728" r:id="rId11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po.pomorskie.eu/zobacz-ogloszenia-i-wyniki-naborow-wnioskow" TargetMode="External"/><Relationship Id="rId2" Type="http://schemas.openxmlformats.org/officeDocument/2006/relationships/hyperlink" Target="http://www.rpo.pomorskie.eu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sowa2021.efs.gov.pl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owa2021.efs.gov.pl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owa2021.efs.gov.pl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edukacja.efs@pomorskie.eu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8136493" cy="1087764"/>
          </a:xfrm>
        </p:spPr>
        <p:txBody>
          <a:bodyPr>
            <a:norm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System wyboru projektów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21" y="4157991"/>
            <a:ext cx="7920037" cy="1800200"/>
          </a:xfrm>
        </p:spPr>
        <p:txBody>
          <a:bodyPr>
            <a:normAutofit/>
          </a:bodyPr>
          <a:lstStyle/>
          <a:p>
            <a:r>
              <a:rPr lang="pl-PL" dirty="0"/>
              <a:t> </a:t>
            </a:r>
          </a:p>
          <a:p>
            <a:r>
              <a:rPr lang="pl-PL" b="0" dirty="0">
                <a:latin typeface="Arial" panose="020B0604020202020204" pitchFamily="34" charset="0"/>
                <a:cs typeface="Arial" panose="020B0604020202020204" pitchFamily="34" charset="0"/>
              </a:rPr>
              <a:t>Spotkanie informacyjne dla wnioskodawców</a:t>
            </a:r>
          </a:p>
          <a:p>
            <a:r>
              <a:rPr lang="pl-PL" b="0" dirty="0">
                <a:latin typeface="Arial" panose="020B0604020202020204" pitchFamily="34" charset="0"/>
                <a:cs typeface="Arial" panose="020B0604020202020204" pitchFamily="34" charset="0"/>
              </a:rPr>
              <a:t>Gdańsk, 13 września 2023 rok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34413B-AAE3-4311-84BF-EF88B2697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Etap oceny merytorycznej (1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CC763C-D97E-45A2-AC91-4E5046233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043533"/>
            <a:ext cx="8856887" cy="597630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1800"/>
              </a:spcAft>
              <a:buNone/>
            </a:pPr>
            <a:r>
              <a:rPr lang="pl-PL" sz="2100" dirty="0"/>
              <a:t>Ocena merytoryczna:</a:t>
            </a:r>
          </a:p>
          <a:p>
            <a:pPr>
              <a:lnSpc>
                <a:spcPct val="12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l-PL" sz="2100" b="1" dirty="0"/>
              <a:t>kryteria wykonalności </a:t>
            </a:r>
            <a:r>
              <a:rPr lang="pl-PL" sz="2100" dirty="0"/>
              <a:t>oraz </a:t>
            </a:r>
            <a:r>
              <a:rPr lang="pl-PL" sz="2100" b="1" dirty="0"/>
              <a:t>zgodności z zasadami horyzontalnymi: </a:t>
            </a:r>
            <a:r>
              <a:rPr lang="pl-PL" sz="2100" dirty="0"/>
              <a:t>weryfikacja w systemie zerojedynkowym - podlegają uzupełnieniu/poprawie na etapie negocjacji</a:t>
            </a:r>
          </a:p>
          <a:p>
            <a:pPr lvl="0">
              <a:lnSpc>
                <a:spcPct val="120000"/>
              </a:lnSpc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pl-PL" sz="2100" b="1" dirty="0"/>
              <a:t>kryteria strategiczne: </a:t>
            </a:r>
            <a:r>
              <a:rPr lang="pl-PL" sz="2100" dirty="0"/>
              <a:t>punktowy system oceny w ramach czterech obszarów A, B, C i D - nie podlegają uzupełnieniu/poprawie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pl-PL" sz="2100" dirty="0">
                <a:solidFill>
                  <a:srgbClr val="000000"/>
                </a:solidFill>
              </a:rPr>
              <a:t>Maksymalna możliwa do uzyskania </a:t>
            </a:r>
            <a:r>
              <a:rPr lang="pl-PL" sz="2100" b="1" dirty="0">
                <a:solidFill>
                  <a:srgbClr val="000000"/>
                </a:solidFill>
              </a:rPr>
              <a:t>liczba punktów </a:t>
            </a:r>
            <a:r>
              <a:rPr lang="pl-PL" sz="2100" dirty="0">
                <a:solidFill>
                  <a:srgbClr val="000000"/>
                </a:solidFill>
              </a:rPr>
              <a:t>w ramach kryteriów strategicznych wynosi </a:t>
            </a:r>
            <a:r>
              <a:rPr lang="pl-PL" sz="2100" b="1" dirty="0">
                <a:solidFill>
                  <a:srgbClr val="000000"/>
                </a:solidFill>
              </a:rPr>
              <a:t>161 punktów</a:t>
            </a:r>
            <a:r>
              <a:rPr lang="pl-PL" sz="2100" dirty="0">
                <a:solidFill>
                  <a:srgbClr val="000000"/>
                </a:solidFill>
              </a:rPr>
              <a:t>, w tym:</a:t>
            </a:r>
          </a:p>
          <a:p>
            <a:pPr lv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100" dirty="0">
                <a:solidFill>
                  <a:srgbClr val="000000"/>
                </a:solidFill>
              </a:rPr>
              <a:t>100 punktów łącznie za ocenę Obszaru A i B - </a:t>
            </a:r>
            <a:r>
              <a:rPr lang="pl-PL" sz="2100" b="1" dirty="0">
                <a:solidFill>
                  <a:srgbClr val="000000"/>
                </a:solidFill>
              </a:rPr>
              <a:t>50 pkt. stanowi minimum punktowe</a:t>
            </a:r>
            <a:r>
              <a:rPr lang="pl-PL" sz="2100" dirty="0">
                <a:solidFill>
                  <a:srgbClr val="000000"/>
                </a:solidFill>
              </a:rPr>
              <a:t>,</a:t>
            </a:r>
          </a:p>
          <a:p>
            <a:pPr lv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100" dirty="0">
                <a:solidFill>
                  <a:srgbClr val="000000"/>
                </a:solidFill>
              </a:rPr>
              <a:t>61 punktów łącznie za ocenę Obszaru C i D.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BC9C7D7-B570-4F13-97B8-A370B948BC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828725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6E52E4-F6F8-420D-AAD9-E7D1113D9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Etap oceny merytorycznej (2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A65418-96E7-4FD6-A50B-C46382047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636" y="1259557"/>
            <a:ext cx="8640381" cy="453650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Aft>
                <a:spcPts val="3600"/>
              </a:spcAft>
              <a:buNone/>
            </a:pPr>
            <a:r>
              <a:rPr lang="pl-PL" sz="8400" b="1" dirty="0"/>
              <a:t>Pozytywna ocena merytoryczna: </a:t>
            </a:r>
            <a:r>
              <a:rPr lang="pl-PL" sz="8400" dirty="0"/>
              <a:t>spełnienie wszystkich kryteriów wykonalności i zgodności z zasadami horyzontalnymi oraz osiągnięcie </a:t>
            </a:r>
            <a:r>
              <a:rPr lang="pl-PL" sz="8400" b="1" dirty="0"/>
              <a:t>minimum punktowego (50 punktów za kryteria z Obszaru A i B) </a:t>
            </a:r>
            <a:r>
              <a:rPr lang="pl-PL" sz="8400" dirty="0"/>
              <a:t>+ kwalifikacja do etapu negocjacji</a:t>
            </a:r>
          </a:p>
          <a:p>
            <a:pPr marL="0" indent="0">
              <a:lnSpc>
                <a:spcPct val="120000"/>
              </a:lnSpc>
              <a:spcAft>
                <a:spcPts val="3600"/>
              </a:spcAft>
              <a:buNone/>
            </a:pPr>
            <a:r>
              <a:rPr lang="pl-PL" sz="8400" b="1" dirty="0"/>
              <a:t>Negatywna ocena merytoryczna: </a:t>
            </a:r>
            <a:r>
              <a:rPr lang="pl-PL" sz="8400" dirty="0"/>
              <a:t>niespełnienie któregokolwiek z kryteriów wykonalności oraz zgodności z zasadami horyzontalnymi i/lub nieosiągnięcie wymaganego minimum punktowego</a:t>
            </a:r>
          </a:p>
          <a:p>
            <a:pPr marL="0" indent="0">
              <a:lnSpc>
                <a:spcPct val="120000"/>
              </a:lnSpc>
              <a:spcAft>
                <a:spcPts val="3600"/>
              </a:spcAft>
              <a:buNone/>
            </a:pPr>
            <a:r>
              <a:rPr lang="pl-PL" sz="8400" b="1" dirty="0"/>
              <a:t>Uzupełnienie/poprawa wniosku: </a:t>
            </a:r>
            <a:r>
              <a:rPr lang="pl-PL" sz="8400" dirty="0"/>
              <a:t>wyłącznie na wezwanie ION w trakcie negocjacji w SOWA EFS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pl-PL" sz="8400" dirty="0"/>
              <a:t>(szczegółowy opis w </a:t>
            </a:r>
            <a:r>
              <a:rPr lang="pl-PL" sz="8400" b="1" dirty="0"/>
              <a:t>pkt. 5.3 Regulaminu wyboru projektów</a:t>
            </a:r>
            <a:r>
              <a:rPr lang="pl-PL" sz="8400" dirty="0"/>
              <a:t>)</a:t>
            </a:r>
          </a:p>
          <a:p>
            <a:pPr marL="0" indent="0">
              <a:spcAft>
                <a:spcPts val="1200"/>
              </a:spcAft>
              <a:buNone/>
            </a:pPr>
            <a:endParaRPr lang="pl-PL" sz="2100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CF5DB42-7BBB-4550-822E-21F0892194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843357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D6F63F-EE02-45C5-B207-64933193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Etap negocjacji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623F68-CA7F-4607-9085-760123C3C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971525"/>
            <a:ext cx="8784879" cy="482453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3600"/>
              </a:spcAft>
              <a:buNone/>
            </a:pPr>
            <a:r>
              <a:rPr lang="pl-PL" sz="2100" b="1" dirty="0"/>
              <a:t>Negocjacje</a:t>
            </a:r>
            <a:r>
              <a:rPr lang="pl-PL" sz="2100" dirty="0"/>
              <a:t> obejmują kwestie wskazane w kartach oceny projektu w zakresie kryteriów wykonalności i zgodności z zasadami horyzontalnymi.</a:t>
            </a:r>
          </a:p>
          <a:p>
            <a:pPr marL="0" indent="0">
              <a:lnSpc>
                <a:spcPct val="120000"/>
              </a:lnSpc>
              <a:spcAft>
                <a:spcPts val="3600"/>
              </a:spcAft>
              <a:buNone/>
            </a:pPr>
            <a:r>
              <a:rPr lang="pl-PL" sz="2100" b="1" dirty="0"/>
              <a:t>Warunki negocjacyjne </a:t>
            </a:r>
            <a:r>
              <a:rPr lang="pl-PL" sz="2100" dirty="0"/>
              <a:t>mogą objąć dodatkowe ustalenia podjęte już</a:t>
            </a:r>
            <a:br>
              <a:rPr lang="pl-PL" sz="2100" dirty="0"/>
            </a:br>
            <a:r>
              <a:rPr lang="pl-PL" sz="2100" dirty="0"/>
              <a:t>w toku negocjacji.</a:t>
            </a:r>
          </a:p>
          <a:p>
            <a:pPr marL="0" indent="0">
              <a:lnSpc>
                <a:spcPct val="120000"/>
              </a:lnSpc>
              <a:spcAft>
                <a:spcPts val="3600"/>
              </a:spcAft>
              <a:buNone/>
            </a:pPr>
            <a:r>
              <a:rPr lang="pl-PL" sz="2100" b="1" dirty="0"/>
              <a:t>Pozytywne zakończenie negocjacji: </a:t>
            </a:r>
            <a:r>
              <a:rPr lang="pl-PL" sz="2100" dirty="0"/>
              <a:t>pozytywna ocena wniosku wraz z liczbą punktów uzyskanych w ramach oceny kryteriów strategicznych (etap oceny merytorycznej)</a:t>
            </a:r>
          </a:p>
          <a:p>
            <a:pPr marL="0" indent="0">
              <a:lnSpc>
                <a:spcPct val="120000"/>
              </a:lnSpc>
              <a:spcAft>
                <a:spcPts val="3000"/>
              </a:spcAft>
              <a:buNone/>
            </a:pPr>
            <a:r>
              <a:rPr lang="pl-PL" sz="2100" b="1" dirty="0"/>
              <a:t>Negatywne zakończenie negocjacji: </a:t>
            </a:r>
            <a:r>
              <a:rPr lang="pl-PL" sz="2100" dirty="0"/>
              <a:t>negatywna ocena z powodu niespełnienia warunków postawionych przez oceniających</a:t>
            </a:r>
          </a:p>
          <a:p>
            <a:pPr marL="0" indent="0">
              <a:buNone/>
            </a:pPr>
            <a:r>
              <a:rPr lang="pl-PL" sz="2400" dirty="0"/>
              <a:t>(</a:t>
            </a:r>
            <a:r>
              <a:rPr lang="pl-PL" sz="2100" dirty="0"/>
              <a:t>szczegółowy opis w </a:t>
            </a:r>
            <a:r>
              <a:rPr lang="pl-PL" sz="2100" b="1" dirty="0"/>
              <a:t>pkt. 5.4 Regulaminu wyboru projektów</a:t>
            </a:r>
            <a:r>
              <a:rPr lang="pl-PL" sz="2100" dirty="0"/>
              <a:t>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5B1D86A-9734-4034-A770-2E6DC6EFE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338193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04FA34-E77B-4B17-BEC2-241813BED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Zatwierdzanie wyników oceny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527F4B-446C-45E1-8B72-3C56A405E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331565"/>
            <a:ext cx="9793088" cy="532827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4200"/>
              </a:spcAft>
              <a:buNone/>
            </a:pPr>
            <a:r>
              <a:rPr lang="pl-PL" b="1" dirty="0"/>
              <a:t>Zatwierdzenie wyników oceny projektów: </a:t>
            </a:r>
            <a:r>
              <a:rPr lang="pl-PL" dirty="0"/>
              <a:t>rozstrzygnięcie naboru przez Zarząd Województwa Pomorskiego po zakończeniu ostatniego etapu oceny</a:t>
            </a:r>
          </a:p>
          <a:p>
            <a:pPr marL="0" indent="0">
              <a:lnSpc>
                <a:spcPct val="120000"/>
              </a:lnSpc>
              <a:spcAft>
                <a:spcPts val="4200"/>
              </a:spcAft>
              <a:buNone/>
            </a:pPr>
            <a:r>
              <a:rPr lang="pl-PL" b="1" dirty="0"/>
              <a:t>Lista z wynikami oceny projektów: </a:t>
            </a:r>
            <a:r>
              <a:rPr lang="pl-PL" dirty="0"/>
              <a:t>publikacja na stronie</a:t>
            </a:r>
            <a:r>
              <a:rPr lang="pl-PL" u="sng" dirty="0"/>
              <a:t> </a:t>
            </a:r>
            <a:r>
              <a:rPr lang="pl-PL" u="sng" dirty="0">
                <a:hlinkClick r:id="rId2"/>
              </a:rPr>
              <a:t>FEP 2021-2027</a:t>
            </a:r>
            <a:r>
              <a:rPr lang="pl-PL" dirty="0"/>
              <a:t> (w zakładce </a:t>
            </a:r>
            <a:r>
              <a:rPr lang="pl-PL" u="sng" dirty="0">
                <a:hlinkClick r:id="rId3"/>
              </a:rPr>
              <a:t>Zobacz ogłoszenia i wyniki naborów wniosków</a:t>
            </a:r>
            <a:r>
              <a:rPr lang="pl-PL" dirty="0"/>
              <a:t>) oraz na Portalu Funduszy Europejskich</a:t>
            </a:r>
          </a:p>
          <a:p>
            <a:pPr marL="0" indent="0">
              <a:lnSpc>
                <a:spcPct val="120000"/>
              </a:lnSpc>
              <a:spcAft>
                <a:spcPts val="4200"/>
              </a:spcAft>
              <a:buNone/>
            </a:pPr>
            <a:r>
              <a:rPr lang="pl-PL" dirty="0"/>
              <a:t>Lista zawiera informacje o projektach wybranych do dofinansowania oraz ocenionych negatywnie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(szczegółowy opis w </a:t>
            </a:r>
            <a:r>
              <a:rPr lang="pl-PL" b="1" dirty="0"/>
              <a:t>pkt. 5.6 Regulaminu wyboru projektów</a:t>
            </a:r>
            <a:r>
              <a:rPr lang="pl-PL" dirty="0"/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0D53BEE-4D98-4B97-A22C-F33CBE162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756403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Obsługi Wniosków Aplikacyjnych (1)</a:t>
            </a:r>
            <a:r>
              <a:rPr lang="pl-PL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l-PL" u="sng" dirty="0">
                <a:solidFill>
                  <a:schemeClr val="accent2">
                    <a:lumMod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https://sowa2021.efs.gov.pl</a:t>
            </a:r>
            <a:endParaRPr lang="pl-PL" dirty="0">
              <a:solidFill>
                <a:schemeClr val="accent2">
                  <a:lumMod val="25000"/>
                </a:schemeClr>
              </a:solidFill>
            </a:endParaRPr>
          </a:p>
        </p:txBody>
      </p:sp>
      <p:pic>
        <p:nvPicPr>
          <p:cNvPr id="4" name="Symbol zastępczy zawartości 3" descr="Zrzut ekranu s aplikacji SOWA EFS+ Zakładka Witamy w Systemie Obsługi Wniosków Aplikacyjnych EFS (SOWA EFS)">
            <a:extLst>
              <a:ext uri="{FF2B5EF4-FFF2-40B4-BE49-F238E27FC236}">
                <a16:creationId xmlns:a16="http://schemas.microsoft.com/office/drawing/2014/main" id="{2BAC875A-5896-4BAB-B7EC-269CDA21D6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1331565"/>
            <a:ext cx="9469437" cy="5431567"/>
          </a:xfr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355011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Obsługi Wniosków Aplikacyjnych (2)</a:t>
            </a:r>
          </a:p>
        </p:txBody>
      </p:sp>
      <p:pic>
        <p:nvPicPr>
          <p:cNvPr id="8" name="Symbol zastępczy zawartości 7" descr="Zrzut ekranu aplikacja SOWA EFS - okno Zarządzanie danymi">
            <a:extLst>
              <a:ext uri="{FF2B5EF4-FFF2-40B4-BE49-F238E27FC236}">
                <a16:creationId xmlns:a16="http://schemas.microsoft.com/office/drawing/2014/main" id="{13476858-185A-488A-850E-D4FDC3734E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2" y="971525"/>
            <a:ext cx="10099762" cy="5670702"/>
          </a:xfr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232063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Obsługi Wniosków Aplikacyjnych (3)</a:t>
            </a:r>
          </a:p>
        </p:txBody>
      </p:sp>
      <p:pic>
        <p:nvPicPr>
          <p:cNvPr id="8" name="Symbol zastępczy zawartości 7" descr="Zrzut ekranu aplikacja SOWA EFS - okno Lista projektów organizacji">
            <a:extLst>
              <a:ext uri="{FF2B5EF4-FFF2-40B4-BE49-F238E27FC236}">
                <a16:creationId xmlns:a16="http://schemas.microsoft.com/office/drawing/2014/main" id="{04CC21C1-AF67-4B86-8BF1-54BFC6982B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5" y="899517"/>
            <a:ext cx="9793088" cy="6120320"/>
          </a:xfrm>
          <a:ln>
            <a:solidFill>
              <a:schemeClr val="tx1"/>
            </a:solidFill>
          </a:ln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839A497-6C92-46FC-9364-2E9739A65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78" y="3250441"/>
            <a:ext cx="4608513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8998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E1F625-60C6-4306-BE1F-B2920AA9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Obsługi Wniosków Aplikacyjnych (4)</a:t>
            </a:r>
          </a:p>
        </p:txBody>
      </p:sp>
      <p:pic>
        <p:nvPicPr>
          <p:cNvPr id="6" name="Symbol zastępczy zawartości 5" descr="Zrzut ekranu aplikacja SOWA EFS - okno wniosek o dofinansowanie">
            <a:extLst>
              <a:ext uri="{FF2B5EF4-FFF2-40B4-BE49-F238E27FC236}">
                <a16:creationId xmlns:a16="http://schemas.microsoft.com/office/drawing/2014/main" id="{5BA8F7A6-D9DE-4A51-92F9-0C1DAE312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2" y="899517"/>
            <a:ext cx="10007550" cy="6120320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410C8E-0E05-4089-9A80-7E88417CC0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724616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13FA50-223D-49E1-8D61-32122096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Obsługi Wniosków Aplikacyjnych (5)</a:t>
            </a:r>
          </a:p>
        </p:txBody>
      </p:sp>
      <p:pic>
        <p:nvPicPr>
          <p:cNvPr id="6" name="Symbol zastępczy zawartości 5" descr="Zrzut ekranu aplikacja SOWA EFS - okno prześlij wniosek do instytucji">
            <a:extLst>
              <a:ext uri="{FF2B5EF4-FFF2-40B4-BE49-F238E27FC236}">
                <a16:creationId xmlns:a16="http://schemas.microsoft.com/office/drawing/2014/main" id="{9D92FF39-CD60-4384-90BD-4BA61528A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913380"/>
            <a:ext cx="10081120" cy="6071235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D2B4819-5062-435D-8587-5F68F56E18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393138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498" y="3995861"/>
            <a:ext cx="7559675" cy="1080120"/>
          </a:xfrm>
        </p:spPr>
        <p:txBody>
          <a:bodyPr/>
          <a:lstStyle/>
          <a:p>
            <a:r>
              <a:rPr lang="pl-PL" dirty="0"/>
              <a:t>Dziękuję za uwagę!</a:t>
            </a:r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648071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Działanie 5.7. Edukacja przedszkolna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145" y="1187549"/>
            <a:ext cx="9107297" cy="5400599"/>
          </a:xfrm>
        </p:spPr>
        <p:txBody>
          <a:bodyPr>
            <a:noAutofit/>
          </a:bodyPr>
          <a:lstStyle/>
          <a:p>
            <a:pPr marL="0" lvl="1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2000" b="1" dirty="0"/>
              <a:t>Numer naboru: </a:t>
            </a:r>
            <a:r>
              <a:rPr lang="pl-PL" sz="2000" dirty="0"/>
              <a:t>FEPM.05.07-IZ.00-001/23</a:t>
            </a:r>
          </a:p>
          <a:p>
            <a:pPr marL="0" lvl="1" indent="0">
              <a:lnSpc>
                <a:spcPct val="150000"/>
              </a:lnSpc>
              <a:spcAft>
                <a:spcPts val="600"/>
              </a:spcAft>
              <a:buNone/>
            </a:pPr>
            <a:endParaRPr lang="pl-PL" sz="2000" b="1" dirty="0"/>
          </a:p>
          <a:p>
            <a:pPr marL="0" lvl="1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2000" b="1" dirty="0"/>
              <a:t>Nabór wniosków: </a:t>
            </a:r>
            <a:r>
              <a:rPr lang="pl-PL" sz="2000" dirty="0"/>
              <a:t>31.08.2023 r. – 04.10.2023 r.</a:t>
            </a:r>
            <a:endParaRPr lang="pl-PL" sz="2000" b="1" dirty="0"/>
          </a:p>
          <a:p>
            <a:pPr marL="0" lvl="1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l-PL" sz="2000" b="1" dirty="0"/>
          </a:p>
          <a:p>
            <a:pPr marL="0" lvl="1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000" b="1" dirty="0"/>
              <a:t>Planowany termin zakończenia postępowania: </a:t>
            </a:r>
            <a:r>
              <a:rPr lang="pl-PL" sz="2000" dirty="0"/>
              <a:t>luty 2024 r.</a:t>
            </a:r>
            <a:endParaRPr lang="pl-PL" sz="2000" b="1" dirty="0"/>
          </a:p>
          <a:p>
            <a:pPr marL="0" lvl="1" indent="0">
              <a:lnSpc>
                <a:spcPct val="150000"/>
              </a:lnSpc>
              <a:spcAft>
                <a:spcPts val="600"/>
              </a:spcAft>
              <a:buNone/>
            </a:pPr>
            <a:endParaRPr lang="pl-PL" sz="2000" b="1" dirty="0"/>
          </a:p>
          <a:p>
            <a:pPr marL="0" lvl="1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2000" b="1" dirty="0"/>
              <a:t>Okres realizacji projektu:</a:t>
            </a:r>
          </a:p>
          <a:p>
            <a:pPr marL="0" lvl="1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2000" dirty="0"/>
              <a:t>projekt</a:t>
            </a:r>
            <a:r>
              <a:rPr lang="pl-PL" sz="2000" b="1" dirty="0"/>
              <a:t> </a:t>
            </a:r>
            <a:r>
              <a:rPr lang="pl-PL" sz="2000" dirty="0"/>
              <a:t>może być realizowany od dnia ogłoszenia naboru, przy czym termin realizacji projektu </a:t>
            </a:r>
            <a:r>
              <a:rPr lang="pl-PL" sz="2000" b="1" dirty="0"/>
              <a:t>musi zakładać jego rozpoczęcie do końca III kwartału 2024 r. </a:t>
            </a:r>
            <a:r>
              <a:rPr lang="pl-PL" sz="2000" dirty="0"/>
              <a:t>oraz</a:t>
            </a:r>
            <a:r>
              <a:rPr lang="pl-PL" sz="2000" b="1" dirty="0"/>
              <a:t> zakończenie maksymalnie do września 2029 r.</a:t>
            </a:r>
          </a:p>
          <a:p>
            <a:pPr marL="0" lvl="1" indent="0">
              <a:lnSpc>
                <a:spcPct val="150000"/>
              </a:lnSpc>
              <a:spcAft>
                <a:spcPts val="600"/>
              </a:spcAft>
              <a:buNone/>
            </a:pPr>
            <a:endParaRPr lang="pl-PL" sz="2000" b="1" dirty="0"/>
          </a:p>
          <a:p>
            <a:pPr marL="0" lvl="1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pl-PL" sz="2200" b="1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839027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065DC1-AB60-4A8A-B5E1-08E1316B1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467470"/>
            <a:ext cx="6696645" cy="648431"/>
          </a:xfrm>
        </p:spPr>
        <p:txBody>
          <a:bodyPr/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Sposób składania wniosków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74FF04-D197-4A8C-89CD-DDF976244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59" y="1187549"/>
            <a:ext cx="8928893" cy="583228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3600"/>
              </a:spcAft>
              <a:buNone/>
            </a:pPr>
            <a:r>
              <a:rPr lang="pl-PL" sz="2000" b="1" dirty="0"/>
              <a:t>Forma elektroniczna:</a:t>
            </a:r>
            <a:r>
              <a:rPr lang="pl-PL" sz="2000" dirty="0"/>
              <a:t> składanie wniosku oraz wymaganych załączników do wniosku odbywa się </a:t>
            </a:r>
            <a:r>
              <a:rPr lang="pl-PL" sz="2000" b="1" dirty="0"/>
              <a:t>wyłącznie</a:t>
            </a:r>
            <a:r>
              <a:rPr lang="pl-PL" sz="2000" dirty="0"/>
              <a:t> za pośrednictwem aplikacji SOWA EFS (</a:t>
            </a:r>
            <a:r>
              <a:rPr lang="pl-PL" sz="2000" u="sng" dirty="0">
                <a:hlinkClick r:id="rId2"/>
              </a:rPr>
              <a:t>https://sowa2021.efs.gov.pl</a:t>
            </a:r>
            <a:r>
              <a:rPr lang="pl-PL" sz="2000" dirty="0"/>
              <a:t>)</a:t>
            </a:r>
          </a:p>
          <a:p>
            <a:pPr marL="0" indent="0">
              <a:lnSpc>
                <a:spcPct val="110000"/>
              </a:lnSpc>
              <a:spcAft>
                <a:spcPts val="3600"/>
              </a:spcAft>
              <a:buNone/>
            </a:pPr>
            <a:r>
              <a:rPr lang="pl-PL" sz="2000" b="1" dirty="0"/>
              <a:t>Wniosek złożony poza SOWA EFS: </a:t>
            </a:r>
            <a:r>
              <a:rPr lang="pl-PL" sz="2000" dirty="0"/>
              <a:t>brak rozpatrzenia</a:t>
            </a:r>
          </a:p>
          <a:p>
            <a:pPr marL="0" indent="0">
              <a:lnSpc>
                <a:spcPct val="110000"/>
              </a:lnSpc>
              <a:spcAft>
                <a:spcPts val="3600"/>
              </a:spcAft>
              <a:buNone/>
            </a:pPr>
            <a:r>
              <a:rPr lang="pl-PL" sz="2000" b="1" dirty="0"/>
              <a:t>Formularz wniosku: </a:t>
            </a:r>
            <a:r>
              <a:rPr lang="pl-PL" sz="2000" dirty="0"/>
              <a:t>nie podpisuje się</a:t>
            </a:r>
            <a:endParaRPr lang="pl-PL" sz="2000" b="1" dirty="0"/>
          </a:p>
          <a:p>
            <a:pPr marL="0" indent="0">
              <a:lnSpc>
                <a:spcPct val="110000"/>
              </a:lnSpc>
              <a:spcAft>
                <a:spcPts val="3600"/>
              </a:spcAft>
              <a:buNone/>
            </a:pPr>
            <a:r>
              <a:rPr lang="pl-PL" sz="2000" b="1" dirty="0"/>
              <a:t>Wymagane załączniki: </a:t>
            </a:r>
            <a:r>
              <a:rPr lang="pl-PL" sz="2000" dirty="0"/>
              <a:t>muszą być podpisane podpisem kwalifikowanym    </a:t>
            </a:r>
            <a:r>
              <a:rPr lang="pl-PL" sz="2000" b="1" dirty="0"/>
              <a:t>(Nie Profilem Zaufanym)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pl-PL" sz="2000" dirty="0"/>
              <a:t>(szczegółowy opis w </a:t>
            </a:r>
            <a:r>
              <a:rPr lang="pl-PL" sz="2000" b="1" dirty="0"/>
              <a:t>pkt. 1.8 Regulaminu wyboru projektów</a:t>
            </a:r>
            <a:r>
              <a:rPr lang="pl-PL" sz="2000" dirty="0"/>
              <a:t>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7271178-75F2-4AFA-89DA-FFD7D2AC77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974500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CA24E8-0563-4C8E-B340-A0CC32BCF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Wypełnianie wniosku - Instrukcje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B2E5D4-EA0A-4B52-9CD6-8137870DD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pl-PL" sz="2000" b="1" dirty="0"/>
          </a:p>
          <a:p>
            <a:pPr marL="0" indent="0">
              <a:spcAft>
                <a:spcPts val="1200"/>
              </a:spcAft>
              <a:buNone/>
            </a:pPr>
            <a:r>
              <a:rPr lang="pl-PL" sz="2000" b="1" dirty="0"/>
              <a:t>Instrukcja użytkownika SOWA EFS dla wnioskodawców/beneficjentów </a:t>
            </a:r>
            <a:r>
              <a:rPr lang="pl-PL" sz="2000" dirty="0"/>
              <a:t>znajduje się w zakładce Pomoc aplikacji SOWA EFS (</a:t>
            </a:r>
            <a:r>
              <a:rPr lang="pl-PL" sz="2000" u="sng" dirty="0">
                <a:hlinkClick r:id="rId2"/>
              </a:rPr>
              <a:t>https://sowa2021.efs.gov.pl</a:t>
            </a:r>
            <a:r>
              <a:rPr lang="pl-PL" sz="2000" dirty="0"/>
              <a:t>)</a:t>
            </a:r>
          </a:p>
          <a:p>
            <a:pPr marL="0" indent="0">
              <a:buNone/>
            </a:pPr>
            <a:endParaRPr lang="pl-PL" sz="2000" b="1" dirty="0"/>
          </a:p>
          <a:p>
            <a:pPr marL="0" indent="0">
              <a:buNone/>
            </a:pPr>
            <a:r>
              <a:rPr lang="pl-PL" sz="2000" b="1" dirty="0"/>
              <a:t>Instrukcja merytoryczna </a:t>
            </a:r>
            <a:r>
              <a:rPr lang="pl-PL" sz="2000" dirty="0"/>
              <a:t>wypełniania wniosku o dofinansowanie projektu z EFS+                w ramach programu Fundusze Europejskie dla Pomorza 2021-2027 stanowi załącznik nr 6 do Regulaminu wyboru projektów</a:t>
            </a:r>
          </a:p>
          <a:p>
            <a:pPr marL="0" indent="0">
              <a:buNone/>
            </a:pPr>
            <a:endParaRPr lang="pl-PL" sz="2000" b="1" dirty="0"/>
          </a:p>
          <a:p>
            <a:pPr marL="0" indent="0">
              <a:buNone/>
            </a:pPr>
            <a:r>
              <a:rPr lang="pl-PL" sz="2000" b="1" dirty="0"/>
              <a:t>Ważne!!!</a:t>
            </a:r>
          </a:p>
          <a:p>
            <a:pPr marL="0" indent="0">
              <a:buNone/>
            </a:pPr>
            <a:r>
              <a:rPr lang="pl-PL" sz="2000" b="1" dirty="0"/>
              <a:t>Nazwa Wnioskodawcy i realizatora (partnera) </a:t>
            </a:r>
            <a:r>
              <a:rPr lang="pl-PL" sz="2000" dirty="0"/>
              <a:t>musi być zgodna z wpisem do rejestru albo ewidencją właściwą dla formy organizacyjnej.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7AE1139-9B9D-4E22-963F-A0035D8036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529472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A151C2-3E4B-46A7-B71C-FCC998128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Wniosek o dofinansowanie – Dodatkowe informacje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5AEED501-69F7-4607-B62D-37F372528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186" y="1037741"/>
            <a:ext cx="4947438" cy="5976664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DD5F62-D179-457E-9C4F-4FCEA9AD4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060373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F65B0C-B355-44FE-B2EF-49F2BD513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Wniosek o dofinansowanie - Załączniki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78ABB8-A8B4-4F0F-9EC3-B2CC8BBF7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000" b="1" dirty="0"/>
              <a:t>Załączniki: </a:t>
            </a:r>
            <a:r>
              <a:rPr lang="pl-PL" sz="2000" dirty="0"/>
              <a:t>muszą być podpisane podpisem kwalifikowanym </a:t>
            </a:r>
            <a:r>
              <a:rPr lang="pl-PL" sz="2000" b="1" dirty="0"/>
              <a:t>przez osoby upoważnione do reprezentowania Wnioskodawcy/Partnera (Realizatora)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Wzory załączników po pobraniu z </a:t>
            </a:r>
            <a:r>
              <a:rPr lang="pl-PL" sz="2000" b="1" dirty="0"/>
              <a:t>Regulaminu wyboru projektów (Załącznik nr 32) </a:t>
            </a:r>
            <a:r>
              <a:rPr lang="pl-PL" sz="2000" dirty="0"/>
              <a:t>i  podpisaniu podłącz do wniosku w aplikacji SOWA EFS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6DFF07D-63DE-4B71-BC23-E7169672C4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0656BAB-BA89-4638-8AD3-E03874235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15" y="2267669"/>
            <a:ext cx="7842270" cy="31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6717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E5309E-7EC5-4E7A-823C-C3C3ACC9D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Zasady komunikacji pomiędzy ION a wnioskodawcą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2110F7-788A-4940-B193-69039F277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Aft>
                <a:spcPts val="4200"/>
              </a:spcAft>
              <a:buNone/>
            </a:pPr>
            <a:r>
              <a:rPr lang="pl-PL" sz="2300" b="1" dirty="0"/>
              <a:t>Korespondencja: </a:t>
            </a:r>
            <a:r>
              <a:rPr lang="pl-PL" sz="2300" dirty="0"/>
              <a:t>na etapie naboru oraz oceny wniosków odbywa się </a:t>
            </a:r>
            <a:r>
              <a:rPr lang="pl-PL" sz="2300" spc="180" dirty="0"/>
              <a:t>wyłącznie</a:t>
            </a:r>
            <a:r>
              <a:rPr lang="pl-PL" sz="2300" dirty="0"/>
              <a:t> drogą elektroniczną za pośrednictwem aplikacji SOWA EFS</a:t>
            </a:r>
          </a:p>
          <a:p>
            <a:pPr marL="0" indent="0">
              <a:lnSpc>
                <a:spcPct val="120000"/>
              </a:lnSpc>
              <a:spcAft>
                <a:spcPts val="4200"/>
              </a:spcAft>
              <a:buNone/>
            </a:pPr>
            <a:r>
              <a:rPr lang="pl-PL" sz="2300" b="1" dirty="0"/>
              <a:t>Uzupełnienie lub poprawa wniosku: </a:t>
            </a:r>
            <a:r>
              <a:rPr lang="pl-PL" sz="2300" dirty="0"/>
              <a:t>tylko na wezwanie ION</a:t>
            </a:r>
            <a:endParaRPr lang="pl-PL" sz="2300" b="1" dirty="0"/>
          </a:p>
          <a:p>
            <a:pPr marL="0" indent="0">
              <a:lnSpc>
                <a:spcPct val="120000"/>
              </a:lnSpc>
              <a:spcAft>
                <a:spcPts val="4200"/>
              </a:spcAft>
              <a:buNone/>
            </a:pPr>
            <a:r>
              <a:rPr lang="pl-PL" sz="2300" b="1" dirty="0"/>
              <a:t>Wybór projektu do dofinansowania lub negatywna ocena:</a:t>
            </a:r>
            <a:r>
              <a:rPr lang="pl-PL" sz="2300" dirty="0"/>
              <a:t> przekazanie informacji w formie pisemnej lub elektronicznej</a:t>
            </a:r>
            <a:endParaRPr lang="pl-PL" sz="2300" b="1" dirty="0"/>
          </a:p>
          <a:p>
            <a:pPr marL="0" indent="0">
              <a:lnSpc>
                <a:spcPct val="120000"/>
              </a:lnSpc>
              <a:spcAft>
                <a:spcPts val="4200"/>
              </a:spcAft>
              <a:buNone/>
            </a:pPr>
            <a:r>
              <a:rPr lang="pl-PL" sz="2300" b="1" dirty="0"/>
              <a:t>Pytania dotyczące naboru </a:t>
            </a:r>
            <a:r>
              <a:rPr lang="pl-PL" sz="2300" dirty="0"/>
              <a:t>(do dnia zakończenia naboru)</a:t>
            </a:r>
            <a:r>
              <a:rPr lang="pl-PL" sz="2300" b="1" dirty="0"/>
              <a:t>:</a:t>
            </a:r>
            <a:r>
              <a:rPr lang="pl-PL" sz="2300" dirty="0"/>
              <a:t> </a:t>
            </a:r>
            <a:r>
              <a:rPr lang="pl-PL" sz="2300" u="sng" dirty="0">
                <a:hlinkClick r:id="rId2"/>
              </a:rPr>
              <a:t>edukacja.efs@pomorskie.eu </a:t>
            </a:r>
            <a:endParaRPr lang="pl-PL" sz="2300" u="sng" dirty="0"/>
          </a:p>
          <a:p>
            <a:pPr marL="0" indent="0">
              <a:lnSpc>
                <a:spcPct val="120000"/>
              </a:lnSpc>
              <a:spcAft>
                <a:spcPts val="4200"/>
              </a:spcAft>
              <a:buNone/>
            </a:pPr>
            <a:r>
              <a:rPr lang="pl-PL" sz="2300" dirty="0"/>
              <a:t>(szczegółowy opis w </a:t>
            </a:r>
            <a:r>
              <a:rPr lang="pl-PL" sz="2300" b="1" dirty="0"/>
              <a:t>pkt. 1.9 Regulaminu wyboru projektów</a:t>
            </a:r>
            <a:r>
              <a:rPr lang="pl-PL" sz="2300" dirty="0"/>
              <a:t>)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89DA5BF-B63E-4D14-9D77-A1059A6407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698512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FCB71D-6899-4031-A677-E371D1048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Ogólne zasady Oceny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F00B0A-C4AA-4864-ABD4-5D821E699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6" y="899517"/>
            <a:ext cx="9000903" cy="63003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2100" dirty="0"/>
          </a:p>
          <a:p>
            <a:pPr marL="0" indent="0">
              <a:lnSpc>
                <a:spcPct val="120000"/>
              </a:lnSpc>
              <a:spcAft>
                <a:spcPts val="1800"/>
              </a:spcAft>
              <a:buNone/>
            </a:pPr>
            <a:r>
              <a:rPr lang="pl-PL" sz="2100" dirty="0"/>
              <a:t>Ocena odbywa się w ramach </a:t>
            </a:r>
            <a:r>
              <a:rPr lang="pl-PL" sz="2100" b="1" dirty="0"/>
              <a:t>etapów:</a:t>
            </a:r>
            <a:endParaRPr lang="pl-PL" sz="2100" dirty="0"/>
          </a:p>
          <a:p>
            <a:pPr>
              <a:lnSpc>
                <a:spcPct val="12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l-PL" sz="2100" dirty="0"/>
              <a:t>oceny formalnej;</a:t>
            </a:r>
          </a:p>
          <a:p>
            <a:pPr lvl="0">
              <a:lnSpc>
                <a:spcPct val="12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l-PL" sz="2100" dirty="0"/>
              <a:t>oceny merytorycznej;</a:t>
            </a:r>
          </a:p>
          <a:p>
            <a:pPr lvl="0">
              <a:lnSpc>
                <a:spcPct val="120000"/>
              </a:lnSpc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pl-PL" sz="2100" dirty="0"/>
              <a:t>negocjacji.</a:t>
            </a:r>
          </a:p>
          <a:p>
            <a:pPr marL="0" lvl="0" indent="0">
              <a:lnSpc>
                <a:spcPct val="120000"/>
              </a:lnSpc>
              <a:spcAft>
                <a:spcPts val="4200"/>
              </a:spcAft>
              <a:buNone/>
            </a:pPr>
            <a:r>
              <a:rPr lang="pl-PL" sz="2100" b="1" dirty="0"/>
              <a:t>Po każdym etapie oceny: </a:t>
            </a:r>
            <a:r>
              <a:rPr lang="pl-PL" sz="2100" dirty="0"/>
              <a:t>przekazanie informacji o wyniku oceny - negatywny wynik zawiera pouczenie o możliwości wniesienia protestu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pl-PL" sz="2100" dirty="0"/>
              <a:t>(szczegółowy opis w </a:t>
            </a:r>
            <a:r>
              <a:rPr lang="pl-PL" sz="2100" b="1" dirty="0"/>
              <a:t>pkt. 5.1 Regulaminu wyboru projektów</a:t>
            </a:r>
            <a:r>
              <a:rPr lang="pl-PL" sz="2100" dirty="0"/>
              <a:t>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580C3FD-B85B-4AA5-A240-4C32D81359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733330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7CE438-EB6B-4DD8-8A30-850E7B27B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Etap ceny formalnej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8C5-78EC-461F-AAED-F839E35E5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68288" indent="-182563">
              <a:lnSpc>
                <a:spcPct val="130000"/>
              </a:lnSpc>
              <a:spcAft>
                <a:spcPts val="1800"/>
              </a:spcAft>
              <a:buNone/>
            </a:pPr>
            <a:r>
              <a:rPr lang="pl-PL" sz="2100" dirty="0"/>
              <a:t>Ocena formalna:</a:t>
            </a:r>
          </a:p>
          <a:p>
            <a:pPr>
              <a:lnSpc>
                <a:spcPct val="133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100" b="1" dirty="0"/>
              <a:t>kryteria zerojedynkowe </a:t>
            </a:r>
            <a:r>
              <a:rPr lang="pl-PL" sz="2100" dirty="0"/>
              <a:t>– obligatoryjne,</a:t>
            </a:r>
          </a:p>
          <a:p>
            <a:pPr>
              <a:lnSpc>
                <a:spcPct val="133000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pl-PL" sz="2100" b="1" dirty="0"/>
              <a:t>kryterium specyficzne </a:t>
            </a:r>
            <a:r>
              <a:rPr lang="pl-PL" sz="2100" dirty="0"/>
              <a:t>– podlega uzupełnieniu/poprawie.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pl-PL" sz="2100" b="1" dirty="0"/>
              <a:t>Uzupełnienie/poprawa wniosku w zakresie kryterium specyficznego: </a:t>
            </a:r>
          </a:p>
          <a:p>
            <a:pPr marL="0" indent="0">
              <a:lnSpc>
                <a:spcPct val="120000"/>
              </a:lnSpc>
              <a:spcAft>
                <a:spcPts val="3600"/>
              </a:spcAft>
              <a:buNone/>
            </a:pPr>
            <a:r>
              <a:rPr lang="pl-PL" sz="2100" dirty="0"/>
              <a:t>wyłącznie na wezwanie ION w SOWA EFS</a:t>
            </a:r>
            <a:endParaRPr lang="pl-PL" sz="2100" b="1" dirty="0"/>
          </a:p>
          <a:p>
            <a:pPr marL="0" indent="0">
              <a:lnSpc>
                <a:spcPct val="120000"/>
              </a:lnSpc>
              <a:spcAft>
                <a:spcPts val="3600"/>
              </a:spcAft>
              <a:buNone/>
            </a:pPr>
            <a:r>
              <a:rPr lang="pl-PL" sz="2100" b="1" dirty="0"/>
              <a:t>Pozytywna ocena formalna: </a:t>
            </a:r>
            <a:r>
              <a:rPr lang="pl-PL" sz="2100" dirty="0"/>
              <a:t>spełnienie wszystkich kryteriów</a:t>
            </a:r>
          </a:p>
          <a:p>
            <a:pPr marL="0" indent="0">
              <a:lnSpc>
                <a:spcPct val="120000"/>
              </a:lnSpc>
              <a:spcAft>
                <a:spcPts val="3600"/>
              </a:spcAft>
              <a:buNone/>
            </a:pPr>
            <a:r>
              <a:rPr lang="pl-PL" sz="2100" b="1" dirty="0"/>
              <a:t>Negatywna ocena formalna: </a:t>
            </a:r>
            <a:r>
              <a:rPr lang="pl-PL" sz="2100" dirty="0"/>
              <a:t>niespełnienie któregokolwiek kryterium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pl-PL" sz="2100" dirty="0"/>
              <a:t>(szczegółowy opis w </a:t>
            </a:r>
            <a:r>
              <a:rPr lang="pl-PL" sz="2100" b="1" dirty="0"/>
              <a:t>pkt. 5.2 Regulaminu wyboru projektów</a:t>
            </a:r>
            <a:r>
              <a:rPr lang="pl-PL" sz="2100" dirty="0"/>
              <a:t>)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53B9846-E240-47BD-843A-BEC453A4B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071787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6808</TotalTime>
  <Words>864</Words>
  <Application>Microsoft Office PowerPoint</Application>
  <PresentationFormat>Niestandardowy</PresentationFormat>
  <Paragraphs>109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Arial</vt:lpstr>
      <vt:lpstr>Calibri</vt:lpstr>
      <vt:lpstr>Open Sans</vt:lpstr>
      <vt:lpstr>Wingdings</vt:lpstr>
      <vt:lpstr>Motyw pakietu Office</vt:lpstr>
      <vt:lpstr>System wyboru projektów</vt:lpstr>
      <vt:lpstr>Działanie 5.7. Edukacja przedszkolna</vt:lpstr>
      <vt:lpstr>Sposób składania wniosków</vt:lpstr>
      <vt:lpstr>Wypełnianie wniosku - Instrukcje</vt:lpstr>
      <vt:lpstr>Wniosek o dofinansowanie – Dodatkowe informacje</vt:lpstr>
      <vt:lpstr>Wniosek o dofinansowanie - Załączniki</vt:lpstr>
      <vt:lpstr>Zasady komunikacji pomiędzy ION a wnioskodawcą</vt:lpstr>
      <vt:lpstr>Ogólne zasady Oceny</vt:lpstr>
      <vt:lpstr>Etap ceny formalnej</vt:lpstr>
      <vt:lpstr>Etap oceny merytorycznej (1 z 2)</vt:lpstr>
      <vt:lpstr>Etap oceny merytorycznej (2 z 2)</vt:lpstr>
      <vt:lpstr>Etap negocjacji</vt:lpstr>
      <vt:lpstr>Zatwierdzanie wyników oceny</vt:lpstr>
      <vt:lpstr>System Obsługi Wniosków Aplikacyjnych (1) https://sowa2021.efs.gov.pl</vt:lpstr>
      <vt:lpstr>System Obsługi Wniosków Aplikacyjnych (2)</vt:lpstr>
      <vt:lpstr>System Obsługi Wniosków Aplikacyjnych (3)</vt:lpstr>
      <vt:lpstr>System Obsługi Wniosków Aplikacyjnych (4)</vt:lpstr>
      <vt:lpstr>System Obsługi Wniosków Aplikacyjnych (5)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Bizub-jechna</dc:creator>
  <cp:keywords>Polityki horyzontalne</cp:keywords>
  <cp:lastModifiedBy>Spanily Marta</cp:lastModifiedBy>
  <cp:revision>217</cp:revision>
  <cp:lastPrinted>2023-09-05T08:24:38Z</cp:lastPrinted>
  <dcterms:created xsi:type="dcterms:W3CDTF">2022-06-22T09:40:44Z</dcterms:created>
  <dcterms:modified xsi:type="dcterms:W3CDTF">2023-09-08T06:41:44Z</dcterms:modified>
</cp:coreProperties>
</file>