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485" r:id="rId3"/>
    <p:sldId id="324" r:id="rId4"/>
    <p:sldId id="488" r:id="rId5"/>
    <p:sldId id="490" r:id="rId6"/>
    <p:sldId id="494" r:id="rId7"/>
    <p:sldId id="489" r:id="rId8"/>
    <p:sldId id="495" r:id="rId9"/>
    <p:sldId id="487" r:id="rId10"/>
    <p:sldId id="484" r:id="rId11"/>
    <p:sldId id="493" r:id="rId12"/>
    <p:sldId id="496" r:id="rId13"/>
    <p:sldId id="486" r:id="rId14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494"/>
            <p14:sldId id="489"/>
            <p14:sldId id="495"/>
            <p14:sldId id="487"/>
            <p14:sldId id="484"/>
            <p14:sldId id="493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ołowiej Łukasz" initials="SŁ" lastIdx="10" clrIdx="1">
    <p:extLst>
      <p:ext uri="{19B8F6BF-5375-455C-9EA6-DF929625EA0E}">
        <p15:presenceInfo xmlns:p15="http://schemas.microsoft.com/office/powerpoint/2012/main" userId="S-1-5-21-352459600-126056257-345019615-84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45" autoAdjust="0"/>
  </p:normalViewPr>
  <p:slideViewPr>
    <p:cSldViewPr showGuides="1">
      <p:cViewPr varScale="1">
        <p:scale>
          <a:sx n="71" d="100"/>
          <a:sy n="71" d="100"/>
        </p:scale>
        <p:origin x="706" y="6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1378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2023-09-12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685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85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385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-/przyjeto-dokument-dotyczacy-zasad-realizacji-projektow-w-ramach-efs-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rpo.pomorskie.eu/fundusze-europejskie-2021-2027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/>
              <a:t>Katarzyna Mich</a:t>
            </a:r>
          </a:p>
          <a:p>
            <a:pPr algn="ctr"/>
            <a:r>
              <a:rPr lang="pl-PL" dirty="0"/>
              <a:t> Łukasz Sołowiej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Kontrole będą prowadzone w formie:</a:t>
            </a:r>
          </a:p>
          <a:p>
            <a:r>
              <a:rPr lang="pl-PL" b="1" dirty="0"/>
              <a:t>Kontroli dokumentacji</a:t>
            </a:r>
            <a:r>
              <a:rPr lang="pl-PL" dirty="0"/>
              <a:t> w zakresie stosowania właściwych procedur dotyczących udzielania zamówień </a:t>
            </a:r>
            <a:r>
              <a:rPr lang="pl-PL" b="1" dirty="0"/>
              <a:t>zgodnie z zasadą konkurencyjności</a:t>
            </a:r>
            <a:r>
              <a:rPr lang="pl-PL" dirty="0"/>
              <a:t>. W przypadku kontroli dokumentacji weryfikacji będzie podlegała dokumentacja wybranego do kontroli zamówienia </a:t>
            </a:r>
            <a:r>
              <a:rPr lang="pl-PL" b="1" dirty="0"/>
              <a:t>zamieszczona na Bazie konkurencyjności BK2021</a:t>
            </a:r>
            <a:r>
              <a:rPr lang="pl-PL" dirty="0"/>
              <a:t>. Pozostałe dokumenty beneficjent będzie zamieszczał pod wskazanym linkiem do konta na dysku IZ.</a:t>
            </a:r>
          </a:p>
          <a:p>
            <a:endParaRPr lang="pl-PL" dirty="0"/>
          </a:p>
          <a:p>
            <a:r>
              <a:rPr lang="pl-PL" b="1" dirty="0"/>
              <a:t>Kontroli w miejscu realizacji projektu lub w siedzibie Beneficjenta</a:t>
            </a:r>
            <a:r>
              <a:rPr lang="pl-PL" dirty="0"/>
              <a:t> dotyczy prawidłowości udzielania zamówień zgodnie </a:t>
            </a:r>
            <a:r>
              <a:rPr lang="pl-PL" b="1" dirty="0"/>
              <a:t>z przepisami ustawy </a:t>
            </a:r>
            <a:r>
              <a:rPr lang="pl-PL" b="1" dirty="0" err="1"/>
              <a:t>Pzp</a:t>
            </a:r>
            <a:r>
              <a:rPr lang="pl-PL" b="1" dirty="0"/>
              <a:t> lub zgodnie z zasadą konkurencyjności</a:t>
            </a:r>
            <a:r>
              <a:rPr lang="pl-PL" dirty="0"/>
              <a:t>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Kontrole zamówień prowadzone będą odrębnie od kontroli pozostałych obszarów realizacji projektu i nie dotyczą wydatków rozliczanych za pomocą uproszczonych metod. </a:t>
            </a:r>
          </a:p>
          <a:p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ex-post zamówień</a:t>
            </a:r>
          </a:p>
        </p:txBody>
      </p:sp>
    </p:spTree>
    <p:extLst>
      <p:ext uri="{BB962C8B-B14F-4D97-AF65-F5344CB8AC3E}">
        <p14:creationId xmlns:p14="http://schemas.microsoft.com/office/powerpoint/2010/main" val="276416188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34559"/>
            <a:ext cx="9793088" cy="525626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b="1" dirty="0"/>
              <a:t>Wytyczne dotyczące kwalifikowalności wydatków na lata 2021-2027</a:t>
            </a:r>
          </a:p>
          <a:p>
            <a:pPr marL="457200" indent="-457200">
              <a:buFont typeface="+mj-lt"/>
              <a:buAutoNum type="arabicPeriod"/>
            </a:pPr>
            <a:endParaRPr lang="pl-PL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dirty="0">
                <a:hlinkClick r:id="rId3"/>
              </a:rPr>
              <a:t>https://www.rpo.pomorskie.eu/-/przyjeto-dokument-dotyczacy-zasad-realizacji-projektow-w-ramach-efs-</a:t>
            </a:r>
            <a:r>
              <a:rPr lang="pl-PL" sz="2400" b="1" dirty="0"/>
              <a:t> , podrozdział Dokonywanie zamówień w ramach projektu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3. Strona internetowa FEP </a:t>
            </a:r>
            <a:r>
              <a:rPr lang="pl-PL" sz="2400" b="1" dirty="0">
                <a:hlinkClick r:id="rId4"/>
              </a:rPr>
              <a:t>https://www.rpo.pomorskie.eu/fundusze-europejskie-2021-2027</a:t>
            </a:r>
            <a:r>
              <a:rPr lang="pl-PL" sz="2400" b="1" dirty="0"/>
              <a:t>, zakładka Poznaj zasady udzielenia zamówień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4. 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brak procedury rozeznania rynku, elektronizacja zamówień – ogłoszenie, oferty oraz komunikacja 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nowe obowiązki w zakresie uwzględnienia aspektu środowiskowego i społecznego oraz wymagania </a:t>
            </a:r>
            <a:br>
              <a:rPr lang="pl-PL" sz="2400" b="1" dirty="0"/>
            </a:br>
            <a:r>
              <a:rPr lang="pl-PL" sz="2400" b="1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Kontrola ex-ante – 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b="1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Zmniejszenie ilości nieprawidłowości na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</a:t>
            </a:r>
            <a:r>
              <a:rPr lang="pl-PL" sz="2400" b="1" dirty="0" err="1"/>
              <a:t>Pzp</a:t>
            </a:r>
            <a:r>
              <a:rPr lang="pl-PL" sz="2400" b="1" dirty="0"/>
              <a:t>, 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lvl="0"/>
            <a:r>
              <a:rPr lang="pl-PL" sz="2400" b="1" dirty="0"/>
              <a:t>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(1) </a:t>
            </a:r>
          </a:p>
        </p:txBody>
      </p:sp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WAŻNE!: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(2) </a:t>
            </a:r>
          </a:p>
        </p:txBody>
      </p:sp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(3)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2400" dirty="0"/>
          </a:p>
          <a:p>
            <a:r>
              <a:rPr lang="pl-PL" sz="2400" b="1" dirty="0"/>
              <a:t>Konflikt interesów </a:t>
            </a:r>
            <a:r>
              <a:rPr lang="pl-PL" sz="2400" dirty="0"/>
              <a:t>– nakaz składania oświadczeń dotyczy tylko osób wykonujących czynności w postępowaniu bądź przeprowadzające postępowanie, dodanie nowych przesłanek wykluczenia,  </a:t>
            </a:r>
          </a:p>
          <a:p>
            <a:endParaRPr lang="pl-PL" sz="2400" dirty="0"/>
          </a:p>
          <a:p>
            <a:r>
              <a:rPr lang="pl-PL" sz="2400" b="1" dirty="0"/>
              <a:t>Warunki udziału w postępowaniu </a:t>
            </a:r>
            <a:r>
              <a:rPr lang="pl-PL" sz="2400" dirty="0"/>
              <a:t>– doprecyzowano charakterystykę warunków, jakie zamawiający może zawrzeć w zapytaniu ofertowy,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Kryteria oceny ofert </a:t>
            </a:r>
            <a:r>
              <a:rPr lang="pl-PL" sz="2400" dirty="0"/>
              <a:t>– wskazano </a:t>
            </a:r>
            <a:r>
              <a:rPr lang="pl-PL" sz="2400" dirty="0" err="1"/>
              <a:t>pozacenowe</a:t>
            </a:r>
            <a:r>
              <a:rPr lang="pl-PL" sz="2400" dirty="0"/>
              <a:t> kryteria oceny ofert, </a:t>
            </a:r>
          </a:p>
          <a:p>
            <a:endParaRPr lang="pl-PL" sz="2400" dirty="0"/>
          </a:p>
          <a:p>
            <a:r>
              <a:rPr lang="pl-PL" sz="2400" b="1" dirty="0"/>
              <a:t>Rażąco niska cena </a:t>
            </a:r>
            <a:r>
              <a:rPr lang="pl-PL" sz="2400" dirty="0"/>
              <a:t>– wprowadzono obowiązek badania rażąco niskiej ceny przez zamawiającego, </a:t>
            </a:r>
          </a:p>
          <a:p>
            <a:endParaRPr lang="pl-PL" sz="2400" dirty="0"/>
          </a:p>
          <a:p>
            <a:r>
              <a:rPr lang="pl-PL" sz="2400" b="1" dirty="0"/>
              <a:t>Dzielenie zamówienia </a:t>
            </a:r>
            <a:r>
              <a:rPr lang="pl-PL" sz="2400" dirty="0"/>
              <a:t>– doprecyzowaniu uległy postanowienia </a:t>
            </a:r>
            <a:br>
              <a:rPr lang="pl-PL" sz="2400" dirty="0"/>
            </a:br>
            <a:r>
              <a:rPr lang="pl-PL" sz="2400" dirty="0"/>
              <a:t>o dzieleniu zamówienia,  </a:t>
            </a:r>
          </a:p>
          <a:p>
            <a:endParaRPr lang="pl-PL" sz="2400" dirty="0"/>
          </a:p>
          <a:p>
            <a:r>
              <a:rPr lang="pl-PL" sz="2400" b="1" dirty="0"/>
              <a:t>Nowe elementy protokołu postępowania</a:t>
            </a:r>
            <a:r>
              <a:rPr lang="pl-PL" sz="2400" dirty="0"/>
              <a:t>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 – istotne zmiany (4) </a:t>
            </a:r>
          </a:p>
        </p:txBody>
      </p:sp>
    </p:spTree>
    <p:extLst>
      <p:ext uri="{BB962C8B-B14F-4D97-AF65-F5344CB8AC3E}">
        <p14:creationId xmlns:p14="http://schemas.microsoft.com/office/powerpoint/2010/main" val="30233536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 </a:t>
            </a:r>
          </a:p>
          <a:p>
            <a:r>
              <a:rPr lang="pl-PL" sz="2400" b="1" dirty="0"/>
              <a:t>usług sprzątania</a:t>
            </a:r>
            <a:r>
              <a:rPr lang="pl-PL" sz="2400" dirty="0"/>
              <a:t>, </a:t>
            </a:r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równościowe – istotne zmiany, umowa § 20 ust. 6 </a:t>
            </a:r>
          </a:p>
        </p:txBody>
      </p:sp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27509"/>
            <a:ext cx="9793088" cy="5256266"/>
          </a:xfrm>
        </p:spPr>
        <p:txBody>
          <a:bodyPr>
            <a:noAutofit/>
          </a:bodyPr>
          <a:lstStyle/>
          <a:p>
            <a:r>
              <a:rPr lang="pl-PL" b="1" dirty="0"/>
              <a:t>Kontrola ex-</a:t>
            </a:r>
            <a:r>
              <a:rPr lang="pl-PL" b="1" dirty="0" err="1"/>
              <a:t>ante</a:t>
            </a:r>
            <a:r>
              <a:rPr lang="pl-PL" b="1" dirty="0"/>
              <a:t> </a:t>
            </a:r>
            <a:r>
              <a:rPr lang="pl-PL" dirty="0"/>
              <a:t>projektu dotyczy weryfikacji dokumentacji dotyczącej planowanych zamówień w ramach projektu </a:t>
            </a:r>
            <a:r>
              <a:rPr lang="pl-PL" b="1" dirty="0"/>
              <a:t>zgodnie z przepisami ustawy </a:t>
            </a:r>
            <a:r>
              <a:rPr lang="pl-PL" b="1" dirty="0" err="1"/>
              <a:t>Pzp</a:t>
            </a:r>
            <a:r>
              <a:rPr lang="pl-PL" b="1" dirty="0"/>
              <a:t> oraz w oparciu o zasadę konkurencyjności. </a:t>
            </a:r>
          </a:p>
          <a:p>
            <a:endParaRPr lang="pl-PL" b="1" dirty="0"/>
          </a:p>
          <a:p>
            <a:r>
              <a:rPr lang="pl-PL" dirty="0"/>
              <a:t>Celem weryfikacji ex-</a:t>
            </a:r>
            <a:r>
              <a:rPr lang="pl-PL" dirty="0" err="1"/>
              <a:t>ante</a:t>
            </a:r>
            <a:r>
              <a:rPr lang="pl-PL" dirty="0"/>
              <a:t> zamówień jest zminimalizowanie ryzyka wystąpienia nieprawidłowości w ramach projektu. </a:t>
            </a:r>
          </a:p>
          <a:p>
            <a:endParaRPr lang="pl-PL" b="1" dirty="0"/>
          </a:p>
          <a:p>
            <a:r>
              <a:rPr lang="pl-PL" dirty="0"/>
              <a:t>W ramach FEP rozszerzono zakres kontroli ex-</a:t>
            </a:r>
            <a:r>
              <a:rPr lang="pl-PL" dirty="0" err="1"/>
              <a:t>ante</a:t>
            </a:r>
            <a:r>
              <a:rPr lang="pl-PL" dirty="0"/>
              <a:t> do wszystkich projektów wybranych do dofinansowania (po jednym zamówieniu na projekt).</a:t>
            </a:r>
          </a:p>
          <a:p>
            <a:endParaRPr lang="pl-PL" dirty="0"/>
          </a:p>
          <a:p>
            <a:r>
              <a:rPr lang="pl-PL" dirty="0"/>
              <a:t>W umowie Beneficjenci są zobligowani </a:t>
            </a:r>
            <a:r>
              <a:rPr lang="pl-PL" b="1" dirty="0"/>
              <a:t>w terminie 30 dni </a:t>
            </a:r>
            <a:r>
              <a:rPr lang="pl-PL" dirty="0"/>
              <a:t>od podpisania umowy do przedłożenia do IZ wykazu zamówień planowanych na specjalną skrzynkę email – </a:t>
            </a:r>
            <a:r>
              <a:rPr lang="pl-PL" u="sng" dirty="0">
                <a:hlinkClick r:id="rId3"/>
              </a:rPr>
              <a:t>zamowienia.efs@pomorskie.eu</a:t>
            </a:r>
            <a:r>
              <a:rPr lang="pl-PL" u="sng" dirty="0"/>
              <a:t> (zał. nr 28  do Regulaminu)</a:t>
            </a:r>
            <a:endParaRPr lang="pl-PL" dirty="0"/>
          </a:p>
          <a:p>
            <a:r>
              <a:rPr lang="pl-PL" dirty="0"/>
              <a:t>Procedura ex-</a:t>
            </a:r>
            <a:r>
              <a:rPr lang="pl-PL" dirty="0" err="1"/>
              <a:t>ante</a:t>
            </a:r>
            <a:r>
              <a:rPr lang="pl-PL" dirty="0"/>
              <a:t> nie dotyczy projektów rozliczanych w oparciu o kwoty ryczałtowe.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</a:t>
            </a:r>
            <a:r>
              <a:rPr lang="pl-PL" dirty="0" err="1"/>
              <a:t>ante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11302</TotalTime>
  <Words>896</Words>
  <Application>Microsoft Office PowerPoint</Application>
  <PresentationFormat>Niestandardowy</PresentationFormat>
  <Paragraphs>110</Paragraphs>
  <Slides>13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Zmniejszenie ilości nieprawidłowości na zamówieniach.    3. Zmiana przekonań na temat zamówień.    </vt:lpstr>
      <vt:lpstr>Wytyczne kwalifikowalności– istotne zmiany (1) </vt:lpstr>
      <vt:lpstr>Wytyczne kwalifikowalności– istotne zmiany (2) </vt:lpstr>
      <vt:lpstr>Wytyczne kwalifikowalności– istotne zmiany (3) </vt:lpstr>
      <vt:lpstr>Wytyczne kwalifikowalności – istotne zmiany (4) </vt:lpstr>
      <vt:lpstr>Wytyczne kwalifikowalności – istotne zmiany, umowa § 20 ust. 5 </vt:lpstr>
      <vt:lpstr>Wytyczne równościowe – istotne zmiany, umowa § 20 ust. 6 </vt:lpstr>
      <vt:lpstr>Kontrola ex-ante </vt:lpstr>
      <vt:lpstr>Kontrola ex-post zamówień</vt:lpstr>
      <vt:lpstr>Źródła informacji o zamówieniach w ramach EFS Plus 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Mich Katarzyna</cp:lastModifiedBy>
  <cp:revision>199</cp:revision>
  <cp:lastPrinted>2023-09-05T09:18:00Z</cp:lastPrinted>
  <dcterms:created xsi:type="dcterms:W3CDTF">2022-06-22T09:40:44Z</dcterms:created>
  <dcterms:modified xsi:type="dcterms:W3CDTF">2023-09-12T12:42:48Z</dcterms:modified>
</cp:coreProperties>
</file>