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93" r:id="rId3"/>
    <p:sldId id="337" r:id="rId4"/>
    <p:sldId id="319" r:id="rId5"/>
    <p:sldId id="320" r:id="rId6"/>
    <p:sldId id="314" r:id="rId7"/>
    <p:sldId id="321" r:id="rId8"/>
    <p:sldId id="294" r:id="rId9"/>
    <p:sldId id="322" r:id="rId10"/>
    <p:sldId id="309" r:id="rId11"/>
    <p:sldId id="312" r:id="rId12"/>
    <p:sldId id="330" r:id="rId13"/>
    <p:sldId id="331" r:id="rId14"/>
    <p:sldId id="315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3" r:id="rId23"/>
    <p:sldId id="332" r:id="rId24"/>
    <p:sldId id="334" r:id="rId25"/>
    <p:sldId id="335" r:id="rId26"/>
    <p:sldId id="336" r:id="rId27"/>
    <p:sldId id="296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ulencka Anna" initials="SA" lastIdx="2" clrIdx="1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2777" autoAdjust="0"/>
  </p:normalViewPr>
  <p:slideViewPr>
    <p:cSldViewPr showGuides="1">
      <p:cViewPr varScale="1">
        <p:scale>
          <a:sx n="93" d="100"/>
          <a:sy n="93" d="100"/>
        </p:scale>
        <p:origin x="1626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06.09.2023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854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370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628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141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Wskazanym jako obszar realizacji projektu we wniosku o dofinansowanie projektu.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 realizacji projektu na obszarze większym niż jedno miasto lub gmina, projekt musi być zlokalizowany na obszarze co najmniej jednego miasta średniego tracącego funkcje społeczno-gospodarcze lub gminy zagrożonej trwałą marginalizacją.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4081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Wskazanym jako obszar realizacji projektu we wniosku o dofinansowanie projektu.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 realizacji projektu na obszarze większym niż jedno miasto lub gmina, projekt musi być zlokalizowany na obszarze co najmniej jednego miasta średniego tracącego funkcje społeczno-gospodarcze lub gminy zagrożonej trwałą marginalizacją.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3479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Wskazanym jako obszar realizacji projektu we wniosku o dofinansowanie projektu.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 realizacji projektu na obszarze większym niż jedno miasto lub gmina, projekt musi być zlokalizowany na obszarze co najmniej jednego miasta średniego tracącego funkcje społeczno-gospodarcze lub gminy zagrożonej trwałą marginalizacją.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63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Ścieżka reintegracji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to zestaw kompleksowych, zindywidualizowanych i uzupełniających się form wsparcia, mających na celu wyprowadzenie osób, rodzin lub środowiska z ubóstwa lub wykluczenia społecznego. Ścieżka reintegracji może być realizowana w jednym projekcie lub ze względu na złożoność problemów i potrzeb danej osoby, rodziny lub środowiska  wykraczać poza ramy jednego projektu i być kontynuowana w innym projekcie lub poza projektowo. Wsparcie w ramach ścieżki reintegracji może być realizowane przez jedną lub przez kilka instytucji zazwyczaj w sposób sekwencyjny.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988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Ścieżka reintegracji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to zestaw kompleksowych, zindywidualizowanych i uzupełniających się form wsparcia, mających na celu wyprowadzenie osób, rodzin lub środowiska z ubóstwa lub wykluczenia społecznego. Ścieżka reintegracji może być realizowana w jednym projekcie lub ze względu na złożoność problemów i potrzeb danej osoby, rodziny lub środowiska  wykraczać poza ramy jednego projektu i być kontynuowana w innym projekcie lub poza projektowo. Wsparcie w ramach ścieżki reintegracji może być realizowane przez jedną lub przez kilka instytucji zazwyczaj w sposób sekwencyjny.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03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Ścieżka reintegracji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to zestaw kompleksowych, zindywidualizowanych i uzupełniających się form wsparcia, mających na celu wyprowadzenie osób, rodzin lub środowiska z ubóstwa lub wykluczenia społecznego. Ścieżka reintegracji może być realizowana w jednym projekcie lub ze względu na złożoność problemów i potrzeb danej osoby, rodziny lub środowiska  wykraczać poza ramy jednego projektu i być kontynuowana w innym projekcie lub poza projektowo. Wsparcie w ramach ścieżki reintegracji może być realizowane przez jedną lub przez kilka instytucji zazwyczaj w sposób sekwencyjny.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712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193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717722"/>
          </a:xfrm>
        </p:spPr>
        <p:txBody>
          <a:bodyPr>
            <a:normAutofit fontScale="90000"/>
          </a:bodyPr>
          <a:lstStyle/>
          <a:p>
            <a:r>
              <a:rPr lang="pl-PL" dirty="0"/>
              <a:t>Aktywne włączenie społeczne w programie Fundusze Europejskie dla Pomorza</a:t>
            </a:r>
            <a:br>
              <a:rPr lang="pl-PL" dirty="0"/>
            </a:br>
            <a:r>
              <a:rPr lang="pl-PL" dirty="0"/>
              <a:t>2021-2027 EFS+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436020"/>
            <a:ext cx="7920037" cy="505773"/>
          </a:xfrm>
        </p:spPr>
        <p:txBody>
          <a:bodyPr>
            <a:normAutofit/>
          </a:bodyPr>
          <a:lstStyle/>
          <a:p>
            <a:r>
              <a:rPr lang="pl-PL" sz="2400" dirty="0"/>
              <a:t>Gdańsk, 6 wrzesień 2023 roku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7"/>
            <a:ext cx="8640381" cy="144016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fakultatywne (1 z 4)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619597"/>
            <a:ext cx="9721080" cy="4968552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1900" dirty="0"/>
              <a:t>Ocenie podlega </a:t>
            </a:r>
            <a:r>
              <a:rPr lang="pl-PL" sz="1900" b="1" dirty="0"/>
              <a:t>lokalizacja projektu </a:t>
            </a:r>
            <a:r>
              <a:rPr lang="pl-PL" sz="1900" dirty="0"/>
              <a:t>w zakresie, w jakim projekt jest realizowany na obszarach o ponadprzeciętnym poziomie wykluczenia społecznego </a:t>
            </a:r>
            <a:br>
              <a:rPr lang="pl-PL" sz="1900" dirty="0"/>
            </a:br>
            <a:r>
              <a:rPr lang="pl-PL" sz="1900" dirty="0"/>
              <a:t>(na podstawie przedstawionego w ramach regulaminu wyboru projektów wykazu obszarów z ponadprzeciętnym poziomem wykluczenia społecznego </a:t>
            </a:r>
            <a:br>
              <a:rPr lang="pl-PL" sz="1900" dirty="0"/>
            </a:br>
            <a:r>
              <a:rPr lang="pl-PL" sz="1900" dirty="0"/>
              <a:t>w województwie pomorskim), tj. czy projekt jest realizowany </a:t>
            </a:r>
            <a:r>
              <a:rPr lang="pl-PL" sz="1900" b="1" dirty="0"/>
              <a:t>wyłącznie na obszarach </a:t>
            </a:r>
            <a:br>
              <a:rPr lang="pl-PL" sz="1900" b="1" dirty="0"/>
            </a:br>
            <a:r>
              <a:rPr lang="pl-PL" sz="1900" b="1" dirty="0"/>
              <a:t>o ponadprzeciętnym poziomie wykluczenia społecznego.</a:t>
            </a:r>
            <a:endParaRPr lang="pl-PL" sz="1000" dirty="0"/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1900" dirty="0"/>
              <a:t>Ocenie podlega stopień, w jakim </a:t>
            </a:r>
            <a:r>
              <a:rPr lang="pl-PL" sz="1900" b="1" dirty="0"/>
              <a:t>partnerstwo </a:t>
            </a:r>
            <a:r>
              <a:rPr lang="pl-PL" sz="1900" dirty="0"/>
              <a:t>realizowane jest </a:t>
            </a:r>
            <a:r>
              <a:rPr lang="pl-PL" sz="1900" b="1" dirty="0"/>
              <a:t>w formule międzysektorowej</a:t>
            </a:r>
            <a:r>
              <a:rPr lang="pl-PL" sz="1900" dirty="0"/>
              <a:t>, tj. czy projekt jest realizowany w  partnerstwie międzysektorowym rozumianym jako partnerstwo </a:t>
            </a:r>
            <a:r>
              <a:rPr lang="pl-PL" sz="1900" b="1" dirty="0"/>
              <a:t>JST z instytucjami rynku pracy i/lub organizacjami pozarządowymi/podmiotami ekonomii społecznej/przedsiębiorstwami społecznymi</a:t>
            </a:r>
            <a:r>
              <a:rPr lang="pl-PL" sz="1900" dirty="0"/>
              <a:t>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939B553-D7D6-469C-8CEB-F40163A726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00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7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fakultatywne (2 z 4)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381" y="1907629"/>
            <a:ext cx="9433048" cy="3096344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Ocenie podlega formuła partnerstwa, tj., czy projekt jest realizowany </a:t>
            </a:r>
            <a:br>
              <a:rPr lang="pl-PL" sz="2000" dirty="0"/>
            </a:br>
            <a:r>
              <a:rPr lang="pl-PL" sz="2000" dirty="0"/>
              <a:t>w </a:t>
            </a:r>
            <a:r>
              <a:rPr lang="pl-PL" sz="2000" b="1" dirty="0"/>
              <a:t>partnerstwie z pracodawcami lub organizacjami pracodawców</a:t>
            </a:r>
            <a:r>
              <a:rPr lang="pl-PL" sz="2000" dirty="0"/>
              <a:t>.</a:t>
            </a:r>
            <a:endParaRPr lang="pl-PL" sz="900" dirty="0"/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Ocenie podlega </a:t>
            </a:r>
            <a:r>
              <a:rPr lang="pl-PL" sz="2000" b="1" dirty="0"/>
              <a:t>stopień, w jakim projekt przyczyni się do zatrudnienia uczestników projektu w podmiocie ekonomii społecznej.</a:t>
            </a:r>
            <a:endParaRPr lang="pl-PL" sz="900" b="1" dirty="0"/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Ocenie podlega stopień, w jakim projekt realizowany jest przy wykorzystaniu </a:t>
            </a:r>
            <a:r>
              <a:rPr lang="pl-PL" sz="2000" b="1" dirty="0"/>
              <a:t>wolontariatu i/lub animacji środowiskowej.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FC01AE3-79EB-485E-83CE-59890DA54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938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7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fakultatywne (3 z 4)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619478"/>
            <a:ext cx="9793088" cy="54003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000" dirty="0"/>
              <a:t> </a:t>
            </a:r>
            <a:r>
              <a:rPr lang="pl-PL" b="1" dirty="0"/>
              <a:t>Ocenie podlega </a:t>
            </a:r>
            <a:r>
              <a:rPr lang="pl-PL" dirty="0"/>
              <a:t>stopień, w jakim projekt obejmie wsparciem osoby: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b="1" dirty="0"/>
              <a:t>doświadczające wielokrotnego wykluczenia społecznego </a:t>
            </a:r>
            <a:r>
              <a:rPr lang="pl-PL" dirty="0"/>
              <a:t>rozumianego jako wykluczenie z powodu więcej niż jednej z przesłanek kwalifikujących je do wsparcia określonych w regulaminie wyboru projektów lub spełniające więcej niż jedną przesłankę określoną w art. 7 ustawy z dnia 12 marca 2004 r. o pomocy społecznej;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o </a:t>
            </a:r>
            <a:r>
              <a:rPr lang="pl-PL" b="1" dirty="0"/>
              <a:t>znacznym lub umiarkowanym stopniu niepełnosprawności</a:t>
            </a:r>
            <a:r>
              <a:rPr lang="pl-PL" dirty="0"/>
              <a:t>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z </a:t>
            </a:r>
            <a:r>
              <a:rPr lang="pl-PL" b="1" dirty="0"/>
              <a:t>niepełnosprawnością sprzężoną</a:t>
            </a:r>
            <a:r>
              <a:rPr lang="pl-PL" dirty="0"/>
              <a:t>, osoby z chorobami psychicznymi, osoby </a:t>
            </a:r>
            <a:br>
              <a:rPr lang="pl-PL" dirty="0"/>
            </a:br>
            <a:r>
              <a:rPr lang="pl-PL" dirty="0"/>
              <a:t>z niepełnosprawnością intelektualną i osoby z całościowymi zaburzeniami rozwojowymi (w rozumieniu zgodnym z Międzynarodową Statystyczną Klasyfikacją Chorób i Problemów Zdrowotnych ICD10);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korzystające z programu </a:t>
            </a:r>
            <a:r>
              <a:rPr lang="pl-PL" b="1" dirty="0"/>
              <a:t>FE PŻ </a:t>
            </a:r>
            <a:r>
              <a:rPr lang="pl-PL" dirty="0"/>
              <a:t>(Fundusze Europejskie Pomoc Żywnościowa);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opuszczające </a:t>
            </a:r>
            <a:r>
              <a:rPr lang="pl-PL" b="1" dirty="0"/>
              <a:t>placówki opieki instytucjonalnej</a:t>
            </a:r>
            <a:r>
              <a:rPr lang="pl-PL" dirty="0"/>
              <a:t>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wykluczone </a:t>
            </a:r>
            <a:r>
              <a:rPr lang="pl-PL" b="1" dirty="0"/>
              <a:t>komunikacyjnie</a:t>
            </a:r>
            <a:r>
              <a:rPr lang="pl-PL" dirty="0"/>
              <a:t>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osoby, które </a:t>
            </a:r>
            <a:r>
              <a:rPr lang="pl-PL" b="1" dirty="0"/>
              <a:t>opuściły jednostki penitencjarne w terminie ostatnich 12 miesięcy</a:t>
            </a:r>
            <a:r>
              <a:rPr lang="pl-PL" dirty="0"/>
              <a:t>.</a:t>
            </a:r>
            <a:endParaRPr lang="pl-PL" sz="2000" b="1" dirty="0"/>
          </a:p>
          <a:p>
            <a:pPr marL="0" indent="0">
              <a:lnSpc>
                <a:spcPct val="150000"/>
              </a:lnSpc>
              <a:buNone/>
            </a:pPr>
            <a:endParaRPr lang="pl-PL" sz="2000" b="1" dirty="0"/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FC01AE3-79EB-485E-83CE-59890DA54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3590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7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fakultatywne (4 z 4)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907629"/>
            <a:ext cx="9979144" cy="4608512"/>
          </a:xfrm>
        </p:spPr>
        <p:txBody>
          <a:bodyPr>
            <a:noAutofit/>
          </a:bodyPr>
          <a:lstStyle/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Ocenie podlega, </a:t>
            </a:r>
            <a:r>
              <a:rPr lang="pl-PL" sz="2000" b="1" dirty="0"/>
              <a:t>czy projekt realizowany jest przez podmioty ekonomii społecznej (PES), </a:t>
            </a:r>
            <a:r>
              <a:rPr lang="pl-PL" sz="2000" dirty="0"/>
              <a:t>jako wnioskodawca/partner zaangażowany w realizację projektu.</a:t>
            </a: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Ocenie podlega realizacja projektu </a:t>
            </a:r>
            <a:r>
              <a:rPr lang="pl-PL" sz="2000" b="1" dirty="0"/>
              <a:t>na obszarze  miast średnich tracących funkcje społeczno-gospodarcze lub gmin zagrożonych trwałą marginalizacją</a:t>
            </a:r>
            <a:r>
              <a:rPr lang="pl-PL" sz="2000" dirty="0"/>
              <a:t>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FC01AE3-79EB-485E-83CE-59890DA54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8753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784688" cy="1800200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Aktywne włączenie społeczne</a:t>
            </a:r>
            <a:br>
              <a:rPr lang="pl-PL" sz="2700" dirty="0"/>
            </a:br>
            <a:r>
              <a:rPr lang="pl-PL" sz="2700" dirty="0"/>
              <a:t>–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(1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55701"/>
            <a:ext cx="9721080" cy="4464496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Beneficjenci są zobowiązani do </a:t>
            </a:r>
            <a:r>
              <a:rPr lang="pl-PL" b="1" dirty="0"/>
              <a:t>informowania właściwych terytorialnie </a:t>
            </a:r>
            <a:r>
              <a:rPr lang="pl-PL" dirty="0"/>
              <a:t>ośrodków pomocy społecznej (</a:t>
            </a:r>
            <a:r>
              <a:rPr lang="pl-PL" b="1" dirty="0"/>
              <a:t>OPS</a:t>
            </a:r>
            <a:r>
              <a:rPr lang="pl-PL" dirty="0"/>
              <a:t>) i powiatowych centrów pomocy rodzinie (</a:t>
            </a:r>
            <a:r>
              <a:rPr lang="pl-PL" b="1" dirty="0"/>
              <a:t>PCPR</a:t>
            </a:r>
            <a:r>
              <a:rPr lang="pl-PL" dirty="0"/>
              <a:t>) o realizowanych projektach, m.in. w celu niepowielania wsparcia już udzielonego danej osobie.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Beneficjent jest zobowiązany do </a:t>
            </a:r>
            <a:r>
              <a:rPr lang="pl-PL" b="1" dirty="0"/>
              <a:t>przekazania uczestnikom informacji </a:t>
            </a:r>
            <a:r>
              <a:rPr lang="pl-PL" dirty="0"/>
              <a:t>o podmiotach realizujących projekt w obszarze rynku pracy oraz udzielenia ewentualnego wsparcia w procesie rekrutacji w celu </a:t>
            </a:r>
            <a:r>
              <a:rPr lang="pl-PL" b="1" dirty="0"/>
              <a:t>ułatwienia uczestnikom skorzystania z dalszego wsparcia</a:t>
            </a:r>
            <a:r>
              <a:rPr lang="pl-PL" dirty="0"/>
              <a:t>.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Jedną z grup preferowanych do wsparcia są </a:t>
            </a:r>
            <a:r>
              <a:rPr lang="pl-PL" b="1" dirty="0"/>
              <a:t>osoby wykluczone komunikacyjnie</a:t>
            </a:r>
            <a:r>
              <a:rPr lang="pl-PL" dirty="0"/>
              <a:t>. </a:t>
            </a:r>
            <a:r>
              <a:rPr lang="pl-PL" b="1" dirty="0"/>
              <a:t>Wykaz </a:t>
            </a:r>
            <a:r>
              <a:rPr lang="pl-PL" dirty="0"/>
              <a:t>tych </a:t>
            </a:r>
            <a:r>
              <a:rPr lang="pl-PL" b="1" dirty="0"/>
              <a:t>obszarów</a:t>
            </a:r>
            <a:r>
              <a:rPr lang="pl-PL" dirty="0"/>
              <a:t> znajduje się w załączniku nr 5 do Regulaminu. Dla pojedynczych osób wykluczonych komunikacyjnie w projekcie możliwe jest finansowanie działań ułatwiających udział w aktywnej integracji na zasadzie dostosowań indywidualnych.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6475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991" cy="1800200"/>
          </a:xfrm>
        </p:spPr>
        <p:txBody>
          <a:bodyPr>
            <a:normAutofit fontScale="90000"/>
          </a:bodyPr>
          <a:lstStyle/>
          <a:p>
            <a:r>
              <a:rPr lang="pl-PL" dirty="0"/>
              <a:t>Aktywne włączenie społeczne</a:t>
            </a:r>
            <a:br>
              <a:rPr lang="pl-PL" sz="2700" dirty="0"/>
            </a:br>
            <a:r>
              <a:rPr lang="pl-PL" sz="2700" dirty="0"/>
              <a:t>-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(2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55701"/>
            <a:ext cx="9577351" cy="4464496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Jeśli w projektach stosowane są </a:t>
            </a:r>
            <a:r>
              <a:rPr lang="pl-PL" b="1" dirty="0"/>
              <a:t>instrumenty i usługi rynku pracy </a:t>
            </a:r>
            <a:r>
              <a:rPr lang="pl-PL" dirty="0"/>
              <a:t>analogiczne jak wskazane w </a:t>
            </a:r>
            <a:r>
              <a:rPr lang="pl-PL" b="1" dirty="0"/>
              <a:t>ustawie z dnia 20 kwietnia 2004 r. o promocji zatrudnienia </a:t>
            </a:r>
            <a:br>
              <a:rPr lang="pl-PL" b="1" dirty="0"/>
            </a:br>
            <a:r>
              <a:rPr lang="pl-PL" b="1" dirty="0"/>
              <a:t>i instytucjach rynku pracy</a:t>
            </a:r>
            <a:r>
              <a:rPr lang="pl-PL" dirty="0"/>
              <a:t>, muszą być realizowane w sposób i na zasadach określonych </a:t>
            </a:r>
            <a:br>
              <a:rPr lang="pl-PL" dirty="0"/>
            </a:br>
            <a:r>
              <a:rPr lang="pl-PL" dirty="0"/>
              <a:t>w tej ustawie i odpowiednich aktach wykonawczych do ustawy.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b="1" dirty="0"/>
              <a:t>Usługi aktywnej integracji o charakterze zawodowym </a:t>
            </a:r>
            <a:r>
              <a:rPr lang="pl-PL" dirty="0"/>
              <a:t>w projektach jednostek organizacyjnych samorządu terytorialnego odpowiedzialnych za obszar włączenia społecznego, tj. OPS, PCPR, ROPS, są realizowane przez podmioty wyspecjalizowane w zakresie aktywizacji zawodowej. Analogicznie, w projektach innych beneficjentów – aktywizacja zawodowa powinna być realizowana </a:t>
            </a:r>
            <a:r>
              <a:rPr lang="pl-PL" b="1" dirty="0"/>
              <a:t>przez podmioty wyspecjalizowane </a:t>
            </a:r>
            <a:br>
              <a:rPr lang="pl-PL" b="1" dirty="0"/>
            </a:br>
            <a:r>
              <a:rPr lang="pl-PL" b="1" dirty="0"/>
              <a:t>w tym obszarze</a:t>
            </a:r>
            <a:r>
              <a:rPr lang="pl-PL" dirty="0"/>
              <a:t>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Działania realizowane w ramach aktywnej integracji są </a:t>
            </a:r>
            <a:r>
              <a:rPr lang="pl-PL" b="1" dirty="0"/>
              <a:t>skupione na powrocie na rynek pracy</a:t>
            </a:r>
            <a:r>
              <a:rPr lang="pl-PL" dirty="0"/>
              <a:t> z uwzględnieniem </a:t>
            </a:r>
            <a:r>
              <a:rPr lang="pl-PL" b="1" dirty="0"/>
              <a:t>różnorodnych form wsparcia</a:t>
            </a:r>
            <a:r>
              <a:rPr lang="pl-PL" dirty="0"/>
              <a:t>, rozwijających kompetencje.</a:t>
            </a:r>
          </a:p>
          <a:p>
            <a:endParaRPr lang="pl-PL" dirty="0"/>
          </a:p>
          <a:p>
            <a:pPr lvl="0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5441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991" cy="1800200"/>
          </a:xfrm>
        </p:spPr>
        <p:txBody>
          <a:bodyPr>
            <a:normAutofit fontScale="90000"/>
          </a:bodyPr>
          <a:lstStyle/>
          <a:p>
            <a:r>
              <a:rPr lang="pl-PL" dirty="0"/>
              <a:t>Aktywne włączenie społeczne</a:t>
            </a:r>
            <a:r>
              <a:rPr lang="pl-PL" sz="2700" dirty="0"/>
              <a:t> </a:t>
            </a:r>
            <a:br>
              <a:rPr lang="pl-PL" sz="2700" dirty="0"/>
            </a:br>
            <a:r>
              <a:rPr lang="pl-PL" sz="2700" dirty="0"/>
              <a:t>-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(3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55701"/>
            <a:ext cx="9577351" cy="4752528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b="1" dirty="0"/>
              <a:t>Wsparcie</a:t>
            </a:r>
            <a:r>
              <a:rPr lang="pl-PL" dirty="0"/>
              <a:t> oferowane uczestnikom jest </a:t>
            </a:r>
            <a:r>
              <a:rPr lang="pl-PL" b="1" dirty="0"/>
              <a:t>dostosowane do ich indywidualnych potrzeb </a:t>
            </a:r>
            <a:r>
              <a:rPr lang="pl-PL" dirty="0"/>
              <a:t>oraz </a:t>
            </a:r>
            <a:r>
              <a:rPr lang="pl-PL" b="1" dirty="0"/>
              <a:t>cechuje się kompleksowością</a:t>
            </a:r>
            <a:r>
              <a:rPr lang="pl-PL" dirty="0"/>
              <a:t>. Wsparcie przeznaczone dla osób z niepełnosprawnościami jest dostosowane do osobistych preferencji tych osób oraz rodzaju niepełnosprawności. 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W przypadku wsparcia osób biernych zawodowo </a:t>
            </a:r>
            <a:r>
              <a:rPr lang="pl-PL" b="1" dirty="0"/>
              <a:t>niezbędna jest odpowiednia identyfikacja powodów bierności zawodowe</a:t>
            </a:r>
            <a:r>
              <a:rPr lang="pl-PL" dirty="0"/>
              <a:t>j i przygotowanie opracowanego na tej podstawie, dopasowanego do potrzeb danej osoby, indywidualnego planu działania.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W ramach aktywnej integracji wparcie odbywa się w oparciu o </a:t>
            </a:r>
            <a:r>
              <a:rPr lang="pl-PL" b="1" dirty="0"/>
              <a:t>ścieżkę reintegracji stworzoną indywidualnie dla każdej osoby, rodziny</a:t>
            </a:r>
            <a:r>
              <a:rPr lang="pl-PL" dirty="0"/>
              <a:t>, z uwzględnieniem diagnozy sytuacji problemowej, zasobów, potencjału, predyspozycji, potrzeb.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b="1" dirty="0"/>
              <a:t>Usługi aktywnej integracji o charakterze zawodowym </a:t>
            </a:r>
            <a:r>
              <a:rPr lang="pl-PL" dirty="0"/>
              <a:t>dla osób, rodzin i środowisk wymienionych w grupie docelowej </a:t>
            </a:r>
            <a:r>
              <a:rPr lang="pl-PL" b="1" dirty="0"/>
              <a:t>nie stanowią pierwszego elementu wsparcia </a:t>
            </a:r>
            <a:br>
              <a:rPr lang="pl-PL" b="1" dirty="0"/>
            </a:br>
            <a:r>
              <a:rPr lang="pl-PL" dirty="0"/>
              <a:t>w ramach ścieżki reintegracji (nie dotyczy projektów realizowanych przez podmioty reintegracyjne).</a:t>
            </a:r>
          </a:p>
          <a:p>
            <a:endParaRPr lang="pl-PL" dirty="0"/>
          </a:p>
          <a:p>
            <a:pPr lvl="0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6933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704" cy="1800200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Aktywne włączenie społeczne</a:t>
            </a:r>
            <a:br>
              <a:rPr lang="pl-PL" sz="2700" dirty="0"/>
            </a:br>
            <a:r>
              <a:rPr lang="pl-PL" sz="2700" dirty="0"/>
              <a:t>–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(4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55701"/>
            <a:ext cx="9649072" cy="4644136"/>
          </a:xfrm>
        </p:spPr>
        <p:txBody>
          <a:bodyPr>
            <a:noAutofit/>
          </a:bodyPr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Projekty </a:t>
            </a:r>
            <a:r>
              <a:rPr lang="pl-PL" b="1" dirty="0"/>
              <a:t>nie mogą </a:t>
            </a:r>
            <a:r>
              <a:rPr lang="pl-PL" dirty="0"/>
              <a:t>obejmować </a:t>
            </a:r>
            <a:r>
              <a:rPr lang="pl-PL" b="1" dirty="0"/>
              <a:t>wyłącznie pracy socjalnej</a:t>
            </a:r>
            <a:r>
              <a:rPr lang="pl-PL" dirty="0"/>
              <a:t>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W projektach </a:t>
            </a:r>
            <a:r>
              <a:rPr lang="pl-PL" b="1" dirty="0"/>
              <a:t>należy wykorzystać kontrakt socjalny lub innego rodzaju programy </a:t>
            </a:r>
            <a:r>
              <a:rPr lang="pl-PL" dirty="0"/>
              <a:t>przewidziane w ustawie z dnia 12 marca 2004 r. o pomocy społecznej, w tym indywidualne programy, programy aktywności lokalnej i projekty socjalne albo umowy na wzór kontraktu socjalnego.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Oprócz form wsparcia skutkujących podjęciem zatrudnienia, </a:t>
            </a:r>
            <a:r>
              <a:rPr lang="pl-PL" b="1" dirty="0"/>
              <a:t>możliwa jest realizacja działań pozwalających utrzymać zatrudnienie</a:t>
            </a:r>
            <a:r>
              <a:rPr lang="pl-PL" dirty="0"/>
              <a:t>, świadczonych po podjęciu zatrudnienia, </a:t>
            </a:r>
            <a:br>
              <a:rPr lang="pl-PL" dirty="0"/>
            </a:br>
            <a:r>
              <a:rPr lang="pl-PL" dirty="0"/>
              <a:t>w tym mentoringu i zatrudnienia wspomaganego.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Oprócz metod pracy indywidualnej z rodziną, możliwe będzie wykorzystywanie </a:t>
            </a:r>
            <a:r>
              <a:rPr lang="pl-PL" b="1" dirty="0"/>
              <a:t>metod pracy środowiskowej </a:t>
            </a:r>
            <a:r>
              <a:rPr lang="pl-PL" dirty="0"/>
              <a:t>adresowanych do całych społeczności.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b="1" dirty="0"/>
              <a:t>Możliwa jest realizacja </a:t>
            </a:r>
            <a:r>
              <a:rPr lang="pl-PL" dirty="0"/>
              <a:t>w projektach z zakresu aktywnej integracji </a:t>
            </a:r>
            <a:r>
              <a:rPr lang="pl-PL" b="1" dirty="0"/>
              <a:t>usług społecznych </a:t>
            </a:r>
            <a:r>
              <a:rPr lang="pl-PL" dirty="0"/>
              <a:t>(bez ich rozwijania, </a:t>
            </a:r>
            <a:r>
              <a:rPr lang="pl-PL" b="1" dirty="0"/>
              <a:t>jako forma wspomagająca </a:t>
            </a:r>
            <a:r>
              <a:rPr lang="pl-PL" dirty="0"/>
              <a:t>główne działania). W szczególności dot. to usług opiekuńczych w zastępstwie za opiekuna faktycznego, opieki wytchnieniowej.</a:t>
            </a:r>
          </a:p>
          <a:p>
            <a:pPr marL="0" indent="0">
              <a:buNone/>
            </a:pPr>
            <a:endParaRPr lang="pl-PL" dirty="0"/>
          </a:p>
          <a:p>
            <a:pPr lvl="0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1588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704" cy="1800200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Aktywne włączenie społeczne</a:t>
            </a:r>
            <a:br>
              <a:rPr lang="pl-PL" sz="2700" dirty="0"/>
            </a:br>
            <a:r>
              <a:rPr lang="pl-PL" sz="2700" dirty="0"/>
              <a:t>–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(5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55701"/>
            <a:ext cx="9649072" cy="4464496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Możliwe są </a:t>
            </a:r>
            <a:r>
              <a:rPr lang="pl-PL" b="1" dirty="0"/>
              <a:t>działania ukierunkowane na poprawę dostępu do usług reintegracji społecznej i zawodowej</a:t>
            </a:r>
            <a:r>
              <a:rPr lang="pl-PL" dirty="0"/>
              <a:t> poprzez tworzenie nowych miejsc reintegracji (w nowych </a:t>
            </a:r>
            <a:br>
              <a:rPr lang="pl-PL" dirty="0"/>
            </a:br>
            <a:r>
              <a:rPr lang="pl-PL" dirty="0"/>
              <a:t>i istniejących podmiotach reintegracyjnych oraz obejmowanie wsparciem osób już wspieranych w podmiotach reintegracyjnych nowymi usługami, z zachowaniem poniższych warunków: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wsparcie podmiotów reintegracyjnych oraz ŚDS musi się odbywać </a:t>
            </a:r>
            <a:r>
              <a:rPr lang="pl-PL" b="1" dirty="0"/>
              <a:t>zgodnie </a:t>
            </a:r>
            <a:br>
              <a:rPr lang="pl-PL" b="1" dirty="0"/>
            </a:br>
            <a:r>
              <a:rPr lang="pl-PL" b="1" dirty="0"/>
              <a:t>z właściwymi aktami prawnymi</a:t>
            </a:r>
            <a:r>
              <a:rPr lang="pl-PL" dirty="0"/>
              <a:t>;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wsparcie osób z niepełnosprawnościami będzie </a:t>
            </a:r>
            <a:r>
              <a:rPr lang="pl-PL" b="1" dirty="0"/>
              <a:t>zgodne z</a:t>
            </a:r>
            <a:r>
              <a:rPr lang="pl-PL" dirty="0"/>
              <a:t> </a:t>
            </a:r>
            <a:r>
              <a:rPr lang="pl-PL" b="1" dirty="0"/>
              <a:t>założeniami Konwencji ONZ o prawach osób niepełnosprawnych</a:t>
            </a:r>
            <a:r>
              <a:rPr lang="pl-PL" dirty="0"/>
              <a:t>, w tym w zakresie wsparcia aktywizacji zawodowej osób z niepełnosprawnościami na otwartym rynku pracy; 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tworzenie </a:t>
            </a:r>
            <a:r>
              <a:rPr lang="pl-PL" b="1" dirty="0"/>
              <a:t>nowych miejsc reintegracji</a:t>
            </a:r>
            <a:r>
              <a:rPr lang="pl-PL" dirty="0"/>
              <a:t> </a:t>
            </a:r>
            <a:r>
              <a:rPr lang="pl-PL" b="1" dirty="0"/>
              <a:t>w</a:t>
            </a:r>
            <a:r>
              <a:rPr lang="pl-PL" dirty="0"/>
              <a:t> nowych i istniejących </a:t>
            </a:r>
            <a:r>
              <a:rPr lang="pl-PL" b="1" dirty="0"/>
              <a:t>ŚDS </a:t>
            </a:r>
            <a:r>
              <a:rPr lang="pl-PL" dirty="0"/>
              <a:t>musi być każdorazowo poprzedzone uzyskaniem </a:t>
            </a:r>
            <a:r>
              <a:rPr lang="pl-PL" b="1" dirty="0"/>
              <a:t>pozytywnej opinii wojewody</a:t>
            </a:r>
            <a:r>
              <a:rPr lang="pl-PL" dirty="0"/>
              <a:t>, stwierdzającej potrzebę utworzenia nowych miejsc.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862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704" cy="1800200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Aktywne włączenie społeczne</a:t>
            </a:r>
            <a:br>
              <a:rPr lang="pl-PL" sz="2700" dirty="0"/>
            </a:br>
            <a:r>
              <a:rPr lang="pl-PL" sz="2700" dirty="0"/>
              <a:t>–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(6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36007"/>
            <a:ext cx="9505056" cy="4556197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W przypadku wsparcia </a:t>
            </a:r>
            <a:r>
              <a:rPr lang="pl-PL" b="1" dirty="0"/>
              <a:t>osób w kryzysie bezdomności</a:t>
            </a:r>
            <a:r>
              <a:rPr lang="pl-PL" dirty="0"/>
              <a:t>, dotkniętych wykluczeniem </a:t>
            </a:r>
            <a:br>
              <a:rPr lang="pl-PL" dirty="0"/>
            </a:br>
            <a:r>
              <a:rPr lang="pl-PL" dirty="0"/>
              <a:t>z dostępu do mieszkań lub zagrożonych bezdomnością </a:t>
            </a:r>
            <a:r>
              <a:rPr lang="pl-PL" b="1" dirty="0"/>
              <a:t>wsparcie może ograniczać się do aktywizacji społecznej.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W zakresie </a:t>
            </a:r>
            <a:r>
              <a:rPr lang="pl-PL" b="1" dirty="0"/>
              <a:t>wsparcia osób w kryzysie bezdomności</a:t>
            </a:r>
            <a:r>
              <a:rPr lang="pl-PL" dirty="0"/>
              <a:t>, dotkniętych wykluczeniem </a:t>
            </a:r>
            <a:br>
              <a:rPr lang="pl-PL" dirty="0"/>
            </a:br>
            <a:r>
              <a:rPr lang="pl-PL" dirty="0"/>
              <a:t>z dostępu do mieszkań lub zagrożonych bezdomnością istnieje możliwość realizacji elementów społecznych w postaci usług w zakresie przeciwdziałania bezdomności i wspierających te osoby (</a:t>
            </a:r>
            <a:r>
              <a:rPr lang="pl-PL" b="1" dirty="0"/>
              <a:t>np. usług streetworkingu</a:t>
            </a:r>
            <a:r>
              <a:rPr lang="pl-PL" dirty="0"/>
              <a:t>), jak i mieszkaniowych, w tym poprzez wykorzystanie modelu </a:t>
            </a:r>
            <a:r>
              <a:rPr lang="pl-PL" b="1" dirty="0"/>
              <a:t>Najpierw mieszkanie </a:t>
            </a:r>
            <a:r>
              <a:rPr lang="pl-PL" dirty="0"/>
              <a:t>(ang. </a:t>
            </a:r>
            <a:r>
              <a:rPr lang="pl-PL" dirty="0" err="1"/>
              <a:t>Housing</a:t>
            </a:r>
            <a:r>
              <a:rPr lang="pl-PL" dirty="0"/>
              <a:t> First).</a:t>
            </a:r>
          </a:p>
          <a:p>
            <a:pPr lvl="0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49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080001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2123654"/>
            <a:ext cx="9217024" cy="3096344"/>
          </a:xfrm>
        </p:spPr>
        <p:txBody>
          <a:bodyPr>
            <a:noAutofit/>
          </a:bodyPr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 składania wniosków: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24.08.2023 – 28.09.2023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355600" indent="-355600">
              <a:spcBef>
                <a:spcPts val="240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Alokacja (środki UE i budżetu państwa):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81 616 097,44 PLN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355600" indent="-355600">
              <a:spcBef>
                <a:spcPts val="240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Wkład własny -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5% 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wartości projektu;</a:t>
            </a:r>
          </a:p>
          <a:p>
            <a:pPr marL="355600" indent="-355600">
              <a:spcBef>
                <a:spcPts val="240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Cross </a:t>
            </a:r>
            <a:r>
              <a:rPr lang="pl-PL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financing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40% 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dofinansowania UE.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2968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539478"/>
            <a:ext cx="8928704" cy="1800200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Aktywne włączenie społeczne</a:t>
            </a:r>
            <a:br>
              <a:rPr lang="pl-PL" sz="2700" dirty="0"/>
            </a:br>
            <a:r>
              <a:rPr lang="pl-PL" sz="2700" dirty="0"/>
              <a:t>– podstawowe warunki w Wytycznych dotyczących realizacji projektów z udziałem środków EFS+ </a:t>
            </a:r>
            <a:br>
              <a:rPr lang="pl-PL" sz="2700" dirty="0"/>
            </a:br>
            <a:r>
              <a:rPr lang="pl-PL" sz="2700" dirty="0"/>
              <a:t>w regionalnych programach na lata 2021-2027 (7 z 7)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536007"/>
            <a:ext cx="9505056" cy="4556197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b="1" dirty="0"/>
              <a:t>Wsparcie na rzecz społeczności </a:t>
            </a:r>
            <a:r>
              <a:rPr lang="pl-PL" dirty="0"/>
              <a:t>marginalizowanych, takich jak </a:t>
            </a:r>
            <a:r>
              <a:rPr lang="pl-PL" b="1" dirty="0"/>
              <a:t>Romowie</a:t>
            </a:r>
            <a:r>
              <a:rPr lang="pl-PL" dirty="0"/>
              <a:t>, powinno być programowane i wdrażane </a:t>
            </a:r>
            <a:r>
              <a:rPr lang="pl-PL" b="1" dirty="0"/>
              <a:t>we współpracy z lokalnymi interesariuszami, </a:t>
            </a:r>
            <a:br>
              <a:rPr lang="pl-PL" b="1" dirty="0"/>
            </a:br>
            <a:r>
              <a:rPr lang="pl-PL" b="1" dirty="0"/>
              <a:t>w tym społecznością romską</a:t>
            </a:r>
            <a:r>
              <a:rPr lang="pl-PL" dirty="0"/>
              <a:t>. Ponadto wsparcie to, nie powinno się ograniczać do społeczności marginalizowanej, lecz w miarę potrzeb i możliwości, obejmować też jej otoczenie.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Wsparcie </a:t>
            </a:r>
            <a:r>
              <a:rPr lang="pl-PL" b="1" dirty="0"/>
              <a:t>dla osób odbywających karę pozbawienia wolności </a:t>
            </a:r>
            <a:r>
              <a:rPr lang="pl-PL" dirty="0"/>
              <a:t>jest możliwe </a:t>
            </a:r>
            <a:r>
              <a:rPr lang="pl-PL" b="1" dirty="0"/>
              <a:t>tylko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w przypadku osób </a:t>
            </a:r>
            <a:r>
              <a:rPr lang="pl-PL" b="1" dirty="0"/>
              <a:t>objętych dozorem elektronicznym. 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Możliwa jest realizacja </a:t>
            </a:r>
            <a:r>
              <a:rPr lang="pl-PL" b="1" dirty="0"/>
              <a:t>działań wspierających tworzenie miejsc pracy dla osób z niepełnosprawnościami,</a:t>
            </a:r>
            <a:r>
              <a:rPr lang="pl-PL" dirty="0"/>
              <a:t> w szczególności poprzez wyposażenie lub doposażenie stanowiska pracy na potrzeby zatrudnienia osoby z niepełnosprawnością, dostosowanie stanowiska pracy do potrzeb osób z niepełnosprawnościami (</a:t>
            </a:r>
            <a:r>
              <a:rPr lang="pl-PL" b="1" dirty="0"/>
              <a:t>jako element kompleksowych projektów</a:t>
            </a:r>
            <a:r>
              <a:rPr lang="pl-PL" dirty="0"/>
              <a:t> obejmujących aktywizację społeczno-zawodową osób </a:t>
            </a:r>
            <a:br>
              <a:rPr lang="pl-PL" dirty="0"/>
            </a:br>
            <a:r>
              <a:rPr lang="pl-PL" dirty="0"/>
              <a:t>z niepełnosprawnościami).</a:t>
            </a:r>
          </a:p>
          <a:p>
            <a:pPr lvl="0"/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025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437" y="2347388"/>
            <a:ext cx="8640763" cy="4312769"/>
          </a:xfrm>
        </p:spPr>
        <p:txBody>
          <a:bodyPr>
            <a:noAutofit/>
          </a:bodyPr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b="1" dirty="0"/>
              <a:t>wskaźniki produktu</a:t>
            </a:r>
            <a:r>
              <a:rPr lang="pl-PL" dirty="0"/>
              <a:t> – mierzą wielkość i pokazują charakter oferowanego wsparcia lub grupę docelową objętą wsparciem w projekcie. Produkt stanowi wszystko, co zostało uzyskane w wyniku działań współfinansowanych z EFS+, zarówno wytworzone dobra, jak i usługi świadczone na rzecz uczestników podczas realizacji projektu. Pomiar wskaźnika następuje w momencie rozpoczęcia udziału w projekcie;</a:t>
            </a:r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b="1" dirty="0"/>
              <a:t>wskaźniki rezultatu</a:t>
            </a:r>
            <a:r>
              <a:rPr lang="pl-PL" dirty="0"/>
              <a:t> – dotyczą oczekiwanych efektów działań współfinansowanych z EFS+. W odniesieniu do osób lub podmiotów, określają efekt w postaci zmiany sytuacji w momencie pomiaru w stosunku do sytuacji </a:t>
            </a:r>
            <a:br>
              <a:rPr lang="pl-PL" dirty="0"/>
            </a:br>
            <a:r>
              <a:rPr lang="pl-PL" dirty="0"/>
              <a:t>w momencie rozpoczęcia udziału w projekcie, np. w odniesieniu do poprawy statusu uczestnika na rynku pracy. Wskaźniki te mierzone są co do zasady do </a:t>
            </a:r>
            <a:br>
              <a:rPr lang="pl-PL" dirty="0"/>
            </a:br>
            <a:r>
              <a:rPr lang="pl-PL" dirty="0"/>
              <a:t>4 tygodni od zakończenia udziału przez uczestnika lub podmiot obejmowany wsparciem w projekcie.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49AB4AD-EC0E-4271-BDC9-5298AB201B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ADC1E28-A808-4572-900D-D14C12CD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37" y="683493"/>
            <a:ext cx="8640763" cy="1368152"/>
          </a:xfrm>
        </p:spPr>
        <p:txBody>
          <a:bodyPr>
            <a:norm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monitorowanie postępu rzeczowego </a:t>
            </a:r>
            <a:br>
              <a:rPr lang="pl-PL" dirty="0"/>
            </a:br>
            <a:r>
              <a:rPr lang="pl-PL" dirty="0"/>
              <a:t>w projekcie (1 z 2)</a:t>
            </a:r>
          </a:p>
        </p:txBody>
      </p:sp>
    </p:spTree>
    <p:extLst>
      <p:ext uri="{BB962C8B-B14F-4D97-AF65-F5344CB8AC3E}">
        <p14:creationId xmlns:p14="http://schemas.microsoft.com/office/powerpoint/2010/main" val="435408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5FA812-A12D-4102-A432-DEDE5084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683493"/>
            <a:ext cx="8640381" cy="1296344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monitorowanie postępu rzeczowego </a:t>
            </a:r>
            <a:br>
              <a:rPr lang="pl-PL" dirty="0"/>
            </a:br>
            <a:r>
              <a:rPr lang="pl-PL" dirty="0"/>
              <a:t>w projekcie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859A8D-59A1-4610-8CDC-C5689307D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2555801"/>
            <a:ext cx="8783790" cy="2448072"/>
          </a:xfrm>
        </p:spPr>
        <p:txBody>
          <a:bodyPr/>
          <a:lstStyle/>
          <a:p>
            <a:pPr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pl-PL" dirty="0"/>
              <a:t>Szczegółowe informacje dotyczące monitorowania wskaźników w projektach, w tym ich definicje, zawarte zostały w </a:t>
            </a:r>
            <a:r>
              <a:rPr lang="pl-PL" b="1" dirty="0"/>
              <a:t>załączniku nr 2 </a:t>
            </a:r>
            <a:r>
              <a:rPr lang="pl-PL" dirty="0"/>
              <a:t>do Regulaminu konkursu – Zasady pomiaru wskaźników w projekcie dofinansowanym z Europejskiego Funduszu Społecznego Plus w ramach programu regionalnego Fundusze Europejskie dla Pomorza 2021- 2027.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46BE50F-1526-435D-B73F-E449628F3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3474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2DB556-6B95-4816-86C9-549EC684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719836"/>
            <a:ext cx="8640381" cy="1079799"/>
          </a:xfrm>
        </p:spPr>
        <p:txBody>
          <a:bodyPr>
            <a:norm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wskaźniki monitorowania (1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CA04E-BF6A-4131-80DD-3562E594D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979636"/>
            <a:ext cx="8787579" cy="4860201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pl-PL" sz="2100" b="1" dirty="0"/>
              <a:t>Obowiązkowo</a:t>
            </a:r>
            <a:r>
              <a:rPr lang="pl-PL" sz="2100" dirty="0"/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2100" b="1" dirty="0"/>
              <a:t>Wskaźniki produktu:</a:t>
            </a:r>
            <a:endParaRPr lang="pl-PL" sz="2100" dirty="0"/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 bezrobotnych, w tym długotrwale bezrobotnych,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 biernych zawodowo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 z niepełnosprawnościami objętych wsparciem w programie (osoby).</a:t>
            </a:r>
          </a:p>
          <a:p>
            <a:pPr marL="266700" lvl="2" indent="-250825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pl-PL" sz="2100" b="1" dirty="0"/>
              <a:t>Wskaźniki rezultatu bezpośredniego:</a:t>
            </a:r>
            <a:endParaRPr lang="pl-PL" sz="2100" dirty="0"/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 poszukujących pracy po opuszczeniu programu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osób, które uzyskały kwalifikacje po opuszczeniu programu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100" dirty="0"/>
              <a:t>Liczba osób pracujących, łącznie z prowadzącymi działalność na własny rachunek, po opuszczeniu programu (osoby).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6FA7075-977D-45C3-B17A-52A9E597A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94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AF79D9-9FF1-426A-95F2-D63C7666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wskaźniki monitorowania (2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FB56A-79EE-4C19-90BC-BD47EAAD5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2231765"/>
            <a:ext cx="8640381" cy="35642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900" b="1" dirty="0"/>
              <a:t>W zależności od specyfiki grupy docelowej i planowanych form wsparcia</a:t>
            </a:r>
            <a:r>
              <a:rPr lang="pl-PL" sz="1900" dirty="0"/>
              <a:t>, </a:t>
            </a:r>
            <a:r>
              <a:rPr lang="pl-PL" sz="1900" b="1" dirty="0"/>
              <a:t>Wnioskodawca zobligowany jest do wskazania </a:t>
            </a:r>
            <a:r>
              <a:rPr lang="pl-PL" sz="1900" dirty="0"/>
              <a:t>we wniosku o dofinansowanie projektu </a:t>
            </a:r>
            <a:r>
              <a:rPr lang="pl-PL" sz="1900" b="1" dirty="0"/>
              <a:t>adekwatnych wskaźników produktu i/lub rezultatu bezpośredniego</a:t>
            </a:r>
            <a:r>
              <a:rPr lang="pl-PL" sz="1900" dirty="0"/>
              <a:t>, 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1900" b="1" dirty="0"/>
              <a:t>Wskaźnik produktu:</a:t>
            </a:r>
          </a:p>
          <a:p>
            <a:pPr marL="801688" lvl="0" indent="-250825">
              <a:buFont typeface="Arial" panose="020B0604020202020204" pitchFamily="34" charset="0"/>
              <a:buChar char="•"/>
            </a:pPr>
            <a:r>
              <a:rPr lang="pl-PL" sz="1900" dirty="0"/>
              <a:t>Liczba osób długotrwale bezrobotnych objętych wsparciem w programie (osoby);</a:t>
            </a:r>
          </a:p>
          <a:p>
            <a:pPr marL="250825" lvl="2" indent="-250825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pl-PL" sz="1900" b="1" dirty="0"/>
              <a:t>Wskaźnik rezultatu bezpośredniego:</a:t>
            </a:r>
          </a:p>
          <a:p>
            <a:pPr marL="801688" lvl="2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900" dirty="0"/>
              <a:t>Liczba osób, których sytuacja społeczna uległa poprawie po opuszczeniu programu (osoby).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D0A07A6-E717-45AF-BFAA-043B5B4247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0631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E53500-0636-4A03-A4E4-6C68B0A74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wskaźniki monitorowania (3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138928-C546-4F87-8A1E-10D0BDC3E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979837"/>
            <a:ext cx="8784879" cy="4680002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pl-PL" sz="4500" b="1" dirty="0"/>
              <a:t>Wnioskodawca zobowiązany jest także do wykazania </a:t>
            </a:r>
            <a:r>
              <a:rPr lang="pl-PL" sz="4500" dirty="0"/>
              <a:t>we wniosku o dofinansowanie projektu, a następnie do monitorowania na etapie realizacji projektu na podstawie składanych wniosków o płatność, poniższych wskaźników obowiązkowych (również </a:t>
            </a:r>
            <a:br>
              <a:rPr lang="pl-PL" sz="4500" dirty="0"/>
            </a:br>
            <a:r>
              <a:rPr lang="pl-PL" sz="4500" dirty="0"/>
              <a:t>w przypadku zerowej wartości docelowej):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pl-PL" sz="4500" b="1" dirty="0"/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4500" dirty="0"/>
              <a:t>Liczba obiektów dostosowanych do potrzeb osób z 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4500" dirty="0"/>
              <a:t>Liczba projektów, w których sfinansowano koszty racjonalnych usprawnień dla osób z 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4500" dirty="0"/>
              <a:t>Liczba objętych wsparciem podmiotów administracji publicznej lub służb publicznych na szczeblu krajowym, regionalnym lub lokalnym (podmioty);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4500" dirty="0"/>
              <a:t> Liczba objętych wsparciem mikro-, małych i średnich przedsiębiorstw (w tym spółdzielni i przedsiębiorstw społecznych) (przedsiębiorstwa);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052DFAB-B5DC-466A-ADA2-D1BC380908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0702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22A4FC-91EF-459F-B457-4A37BD97B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wskaźniki monitorowania (4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27904E-B42E-45F7-AE95-3E81FCD92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2483793"/>
            <a:ext cx="8711782" cy="2592088"/>
          </a:xfrm>
        </p:spPr>
        <p:txBody>
          <a:bodyPr>
            <a:normAutofit fontScale="92500"/>
          </a:bodyPr>
          <a:lstStyle/>
          <a:p>
            <a:pPr marL="377825" lvl="2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pl-PL" dirty="0"/>
              <a:t>inne wspólne </a:t>
            </a:r>
            <a:r>
              <a:rPr lang="pl-PL" b="1" dirty="0"/>
              <a:t>Wskaźniki produktu</a:t>
            </a:r>
            <a:r>
              <a:rPr lang="pl-PL" dirty="0"/>
              <a:t>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Liczba osób w kryzysie bezdomności lub dotkniętych wykluczeniem z dostępu do mieszkań, objętych wsparciem w programie (osoby).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B40A66-864E-4517-B5E3-2757B571A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9231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080001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2123654"/>
            <a:ext cx="9217024" cy="309634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pl-PL" sz="2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Działania aktywnej integracji są skupione na</a:t>
            </a:r>
            <a:r>
              <a:rPr lang="pl-PL" sz="28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powrocie uczestników na rynek pracy</a:t>
            </a:r>
            <a:r>
              <a:rPr lang="pl-PL" sz="28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z uwzględnieniem społecznych, edukacyjnych, zdrowotnych i zawodowych form wsparcia.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995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080001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grupa docelowa projektu (1 z 2):</a:t>
            </a:r>
            <a:br>
              <a:rPr lang="pl-PL" dirty="0"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58" y="1403454"/>
            <a:ext cx="9865096" cy="6048792"/>
          </a:xfrm>
        </p:spPr>
        <p:txBody>
          <a:bodyPr>
            <a:noAutofit/>
          </a:bodyPr>
          <a:lstStyle/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 </a:t>
            </a:r>
            <a:r>
              <a:rPr lang="pl-PL" b="1" dirty="0"/>
              <a:t>bierne zawodowo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 lub rodziny </a:t>
            </a:r>
            <a:r>
              <a:rPr lang="pl-PL" b="1" dirty="0"/>
              <a:t>korzystające ze świadczeń </a:t>
            </a:r>
            <a:r>
              <a:rPr lang="pl-PL" dirty="0"/>
              <a:t>z pomocy społecznej zgodnie z ustawą z dnia </a:t>
            </a:r>
            <a:br>
              <a:rPr lang="pl-PL" dirty="0"/>
            </a:br>
            <a:r>
              <a:rPr lang="pl-PL" dirty="0"/>
              <a:t>12 marca 2004 r. o pomocy społecznej lub kwalifikujące się do objęcia wsparciem pomocy społecznej, tj. spełniające co najmniej jedną z przesłanek określonych w art. 7 ustawy;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osoby, o których mowa w art. 1 ust. 2 ustawy z dnia 13 czerwca 2003 r. </a:t>
            </a:r>
            <a:r>
              <a:rPr lang="pl-PL" b="1" dirty="0"/>
              <a:t>zatrudnieniu socjalnym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 </a:t>
            </a:r>
            <a:r>
              <a:rPr lang="pl-PL" b="1" dirty="0"/>
              <a:t>przebywające w pieczy zastępczej </a:t>
            </a:r>
            <a:r>
              <a:rPr lang="pl-PL" dirty="0"/>
              <a:t>lub opuszczające pieczę zastępczą oraz rodziny przeżywające trudności w pełnieniu funkcji opiekuńczo-wychowawczych, o których mowa </a:t>
            </a:r>
            <a:br>
              <a:rPr lang="pl-PL" dirty="0"/>
            </a:br>
            <a:r>
              <a:rPr lang="pl-PL" dirty="0"/>
              <a:t>w ustawie z dnia 9 czerwca 2011 r. o wspieraniu rodziny i systemie pieczy zastępczej;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 nieletnie, wobec których zastosowano </a:t>
            </a:r>
            <a:r>
              <a:rPr lang="pl-PL" b="1" dirty="0"/>
              <a:t>środki zapobiegania i zwalczania demoralizacji </a:t>
            </a:r>
            <a:r>
              <a:rPr lang="pl-PL" dirty="0"/>
              <a:t>i przestępczości, zgodnie z ustawą z dnia 9 czerwca 2022 r. o wspieraniu i resocjalizacji nieletnich oraz osoby nieletnie zagrożone demoralizacją i przestępczością; </a:t>
            </a:r>
          </a:p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osoby przebywające i opuszczające </a:t>
            </a:r>
            <a:r>
              <a:rPr lang="pl-PL" b="1" dirty="0"/>
              <a:t>młodzieżowe ośrodki wychowawcze i młodzieżowe ośrodki socjoterapii</a:t>
            </a:r>
            <a:r>
              <a:rPr lang="pl-PL" dirty="0"/>
              <a:t>, o których mowa w ustawie z dnia 7 września 1991 r. o systemie oświaty;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238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23453"/>
            <a:ext cx="8821601" cy="1080001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grupa docelowa projektu (2 z 2):</a:t>
            </a:r>
            <a:b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547589"/>
            <a:ext cx="9865096" cy="5112568"/>
          </a:xfrm>
        </p:spPr>
        <p:txBody>
          <a:bodyPr>
            <a:noAutofit/>
          </a:bodyPr>
          <a:lstStyle/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b="1" dirty="0"/>
              <a:t>osoby z niepełnosprawnościami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członkowie gospodarstw domowych </a:t>
            </a:r>
            <a:r>
              <a:rPr lang="pl-PL" b="1" dirty="0"/>
              <a:t>sprawujący opiekę </a:t>
            </a:r>
            <a:r>
              <a:rPr lang="pl-PL" dirty="0"/>
              <a:t>nad osobą potrzebującą wsparcia w codziennym funkcjonowaniu;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potrzebujące </a:t>
            </a:r>
            <a:r>
              <a:rPr lang="pl-PL" b="1" dirty="0"/>
              <a:t>wsparcia w codziennym funkcjonowaniu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</a:t>
            </a:r>
            <a:r>
              <a:rPr lang="pl-PL" b="1" dirty="0"/>
              <a:t>opuszczające placówki opieki instytucjonalne</a:t>
            </a:r>
            <a:r>
              <a:rPr lang="pl-PL" dirty="0"/>
              <a:t>, w tym w szczególności domy pomocy społecznej;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w </a:t>
            </a:r>
            <a:r>
              <a:rPr lang="pl-PL" b="1" dirty="0"/>
              <a:t>kryzysie bezdomności</a:t>
            </a:r>
            <a:r>
              <a:rPr lang="pl-PL" dirty="0"/>
              <a:t>, dotknięte wykluczeniem z dostępu do mieszkań lub zagrożone bezdomnością;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odbywające karę pozbawienia wolności, </a:t>
            </a:r>
            <a:r>
              <a:rPr lang="pl-PL" b="1" dirty="0"/>
              <a:t>objęte dozorem elektronicznym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korzystające z programu </a:t>
            </a:r>
            <a:r>
              <a:rPr lang="pl-PL" b="1" dirty="0"/>
              <a:t>FE PŻ</a:t>
            </a:r>
            <a:r>
              <a:rPr lang="pl-PL" dirty="0"/>
              <a:t>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należące do </a:t>
            </a:r>
            <a:r>
              <a:rPr lang="pl-PL" b="1" dirty="0"/>
              <a:t>społeczności marginalizowanych</a:t>
            </a:r>
            <a:r>
              <a:rPr lang="pl-PL" dirty="0"/>
              <a:t>, takich jak Romowie;</a:t>
            </a:r>
          </a:p>
          <a:p>
            <a:pPr marL="342900" lvl="0" indent="-342900">
              <a:buClrTx/>
              <a:buFont typeface="+mj-lt"/>
              <a:buAutoNum type="arabicPeriod" startAt="7"/>
            </a:pPr>
            <a:r>
              <a:rPr lang="pl-PL" dirty="0"/>
              <a:t>osoby objęte </a:t>
            </a:r>
            <a:r>
              <a:rPr lang="pl-PL" b="1" dirty="0"/>
              <a:t>ochroną czasową </a:t>
            </a:r>
            <a:r>
              <a:rPr lang="pl-PL" dirty="0"/>
              <a:t>w Polsce w związku z agresją Federacji Rosyjskiej na Ukrainę.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dirty="0">
              <a:highlight>
                <a:srgbClr val="FFFF00"/>
              </a:highlight>
              <a:latin typeface="+mn-lt"/>
            </a:endParaRPr>
          </a:p>
          <a:p>
            <a:pPr marL="355600" indent="-355600">
              <a:spcBef>
                <a:spcPts val="600"/>
              </a:spcBef>
              <a:buFont typeface="+mj-lt"/>
              <a:buAutoNum type="arabicPeriod"/>
            </a:pPr>
            <a:endParaRPr lang="pl-PL" sz="19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00C43E4-75A6-42FC-84CC-C788C404A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94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7" y="395461"/>
            <a:ext cx="8639774" cy="1008111"/>
          </a:xfrm>
        </p:spPr>
        <p:txBody>
          <a:bodyPr>
            <a:noAutofit/>
          </a:bodyPr>
          <a:lstStyle/>
          <a:p>
            <a:r>
              <a:rPr lang="pl-PL" dirty="0"/>
              <a:t>Działanie 5.11. Aktywne włączenie społeczne</a:t>
            </a:r>
            <a:br>
              <a:rPr lang="pl-PL" dirty="0"/>
            </a:br>
            <a:r>
              <a:rPr lang="pl-PL" dirty="0"/>
              <a:t>– typy projektów (1 z 2)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691605"/>
            <a:ext cx="9649072" cy="5184576"/>
          </a:xfrm>
        </p:spPr>
        <p:txBody>
          <a:bodyPr>
            <a:noAutofit/>
          </a:bodyPr>
          <a:lstStyle/>
          <a:p>
            <a:pPr marL="342900" lvl="0" indent="-342900">
              <a:buClrTx/>
              <a:buFont typeface="+mj-lt"/>
              <a:buAutoNum type="arabicPeriod"/>
            </a:pPr>
            <a:r>
              <a:rPr lang="pl-PL" dirty="0"/>
              <a:t>Wdrażanie </a:t>
            </a:r>
            <a:r>
              <a:rPr lang="pl-PL" b="1" dirty="0"/>
              <a:t>kompleksowych programów </a:t>
            </a:r>
            <a:r>
              <a:rPr lang="pl-PL" dirty="0"/>
              <a:t>aktywizacji społeczno-zawodowej skierowanych do osób biernych zawodowo, a także osób, rodzin i społeczności zagrożonych ubóstwem lub wykluczeniem społecznym oraz ich otoczenia, jak i społeczności marginalizowanych, </a:t>
            </a:r>
            <a:br>
              <a:rPr lang="pl-PL" dirty="0"/>
            </a:br>
            <a:r>
              <a:rPr lang="pl-PL" dirty="0"/>
              <a:t>w tym Romów, w szczególności poprzez:</a:t>
            </a:r>
            <a:endParaRPr lang="pl-PL" sz="2000" dirty="0"/>
          </a:p>
          <a:p>
            <a:pPr marL="846138" lvl="1" indent="-342900">
              <a:buFont typeface="+mj-lt"/>
              <a:buAutoNum type="alphaLcPeriod"/>
            </a:pPr>
            <a:r>
              <a:rPr lang="pl-PL" dirty="0"/>
              <a:t>usługi aktywnej integracji o charakterze </a:t>
            </a:r>
            <a:r>
              <a:rPr lang="pl-PL" b="1" dirty="0"/>
              <a:t>społecznym</a:t>
            </a:r>
            <a:r>
              <a:rPr lang="pl-PL" dirty="0"/>
              <a:t>, których celem jest nabycie, przywrócenie lub wzmocnienie kompetencji społecznych, zaradności, samodzielności i aktywności;</a:t>
            </a:r>
            <a:endParaRPr lang="pl-PL" sz="2000" dirty="0"/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usługi aktywnej integracji o charakterze </a:t>
            </a:r>
            <a:r>
              <a:rPr lang="pl-PL" b="1" dirty="0"/>
              <a:t>zawodowym</a:t>
            </a:r>
            <a:r>
              <a:rPr lang="pl-PL" dirty="0"/>
              <a:t>, których celem jest pomoc w podjęciu decyzji dotyczącej wyboru lub zmiany zawodu, pomoc w utrzymaniu zatrudnienia, wyposażenie w kompetencje i kwalifikacje zawodowe oraz umiejętności pożądane na rynku pracy;</a:t>
            </a:r>
            <a:endParaRPr lang="pl-PL" sz="2000" dirty="0"/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usługi aktywnej integracji o charakterze </a:t>
            </a:r>
            <a:r>
              <a:rPr lang="pl-PL" b="1" dirty="0"/>
              <a:t>edukacyjnym</a:t>
            </a:r>
            <a:r>
              <a:rPr lang="pl-PL" dirty="0"/>
              <a:t>, których celem jest nabycie lub potwierdzenie kompetencji ogólnych lub zawodowych dostosowanych do potrzeb rynku pracy, prowadzące do uzyskania kwalifikacji (m.in. w ramach edukacji formalnej);</a:t>
            </a:r>
            <a:endParaRPr lang="pl-PL" sz="20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8A298D6-F160-481B-B452-E1C2E4F6D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06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7" y="395461"/>
            <a:ext cx="8639774" cy="1008111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typy projektów (2 z 2)</a:t>
            </a:r>
            <a:br>
              <a:rPr lang="pl-PL" sz="3100" dirty="0"/>
            </a:br>
            <a:br>
              <a:rPr lang="pl-PL" sz="3100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691605"/>
            <a:ext cx="9649072" cy="5184576"/>
          </a:xfrm>
        </p:spPr>
        <p:txBody>
          <a:bodyPr>
            <a:noAutofit/>
          </a:bodyPr>
          <a:lstStyle/>
          <a:p>
            <a:pPr marL="846138" lvl="1" indent="-342900">
              <a:buFont typeface="+mj-lt"/>
              <a:buAutoNum type="alphaLcPeriod" startAt="4"/>
            </a:pPr>
            <a:r>
              <a:rPr lang="pl-PL" dirty="0"/>
              <a:t>usługi aktywnej integracji o </a:t>
            </a:r>
            <a:r>
              <a:rPr lang="pl-PL" b="1" dirty="0"/>
              <a:t>charakterze zdrowotnym</a:t>
            </a:r>
            <a:r>
              <a:rPr lang="pl-PL" dirty="0"/>
              <a:t>, których celem jest wyeliminowanie lub złagodzenie barier zdrowotnych utrudniających funkcjonowanie w społeczeństwie lub powodujących oddalenie od rynku pracy;</a:t>
            </a:r>
            <a:endParaRPr lang="pl-PL" sz="2000" dirty="0"/>
          </a:p>
          <a:p>
            <a:pPr marL="846138" lvl="1" indent="-342900">
              <a:buFont typeface="+mj-lt"/>
              <a:buAutoNum type="alphaLcPeriod" startAt="4"/>
            </a:pPr>
            <a:r>
              <a:rPr lang="pl-PL" dirty="0"/>
              <a:t>działania w zakresie poprawy </a:t>
            </a:r>
            <a:r>
              <a:rPr lang="pl-PL" b="1" dirty="0"/>
              <a:t>warunków mieszkaniowych </a:t>
            </a:r>
            <a:r>
              <a:rPr lang="pl-PL" dirty="0"/>
              <a:t>oraz działania dotyczące poprawy </a:t>
            </a:r>
            <a:r>
              <a:rPr lang="pl-PL" b="1" dirty="0"/>
              <a:t>kompetencji w zakresie spędzania czasu wolnego </a:t>
            </a:r>
            <a:r>
              <a:rPr lang="pl-PL" dirty="0"/>
              <a:t>i rekreacji oraz uczestnictwa w kulturze kierowane głównie do dzieci oraz do dzieci i ich rodziców/opiekunów w celu wzmacniania więzi (możliwe do realizacji wyłącznie jako element kompleksowych projektów w zakresie aktywizacji społeczno-zawodowej).</a:t>
            </a:r>
            <a:endParaRPr lang="pl-PL" sz="2000" dirty="0"/>
          </a:p>
          <a:p>
            <a:pPr marL="342900" lvl="0" indent="-342900">
              <a:buClrTx/>
              <a:buFont typeface="+mj-lt"/>
              <a:buAutoNum type="arabicPeriod" startAt="2"/>
            </a:pPr>
            <a:r>
              <a:rPr lang="pl-PL" dirty="0"/>
              <a:t>Kompleksowe wsparcie aktywizacji </a:t>
            </a:r>
            <a:r>
              <a:rPr lang="pl-PL" dirty="0" err="1"/>
              <a:t>społeczno</a:t>
            </a:r>
            <a:r>
              <a:rPr lang="pl-PL" dirty="0"/>
              <a:t>–zawodowej za pośrednictwem podmiotów zatrudnienia socjalnego (centrów integracji społecznej (</a:t>
            </a:r>
            <a:r>
              <a:rPr lang="pl-PL" b="1" dirty="0"/>
              <a:t>CIS</a:t>
            </a:r>
            <a:r>
              <a:rPr lang="pl-PL" dirty="0"/>
              <a:t>) i klubów integracji społecznej </a:t>
            </a:r>
            <a:r>
              <a:rPr lang="pl-PL" b="1" dirty="0"/>
              <a:t>(KIS</a:t>
            </a:r>
            <a:r>
              <a:rPr lang="pl-PL" dirty="0"/>
              <a:t>)), warsztatów terapii zajęciowej (</a:t>
            </a:r>
            <a:r>
              <a:rPr lang="pl-PL" b="1" dirty="0"/>
              <a:t>WTZ</a:t>
            </a:r>
            <a:r>
              <a:rPr lang="pl-PL" dirty="0"/>
              <a:t>) i zakładów aktywności zawodowej </a:t>
            </a:r>
            <a:r>
              <a:rPr lang="pl-PL" b="1" dirty="0"/>
              <a:t>(ZAZ</a:t>
            </a:r>
            <a:r>
              <a:rPr lang="pl-PL" dirty="0"/>
              <a:t>) oraz Środowiskowych Domów Samopomocy (</a:t>
            </a:r>
            <a:r>
              <a:rPr lang="pl-PL" b="1" dirty="0"/>
              <a:t>ŚDS</a:t>
            </a:r>
            <a:r>
              <a:rPr lang="pl-PL" dirty="0"/>
              <a:t>) poprzez:</a:t>
            </a:r>
            <a:endParaRPr lang="pl-PL" sz="2000" dirty="0"/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tworzenie nowych podmiotów;</a:t>
            </a:r>
            <a:endParaRPr lang="pl-PL" sz="2000" dirty="0"/>
          </a:p>
          <a:p>
            <a:pPr marL="846871" lvl="1" indent="-342900">
              <a:buFont typeface="+mj-lt"/>
              <a:buAutoNum type="alphaLcPeriod"/>
            </a:pPr>
            <a:r>
              <a:rPr lang="pl-PL" dirty="0"/>
              <a:t>wsparcie istniejących podmiotów i ich uczestników poprzez realizację działań wymienionych w 1. typie projektów.</a:t>
            </a:r>
            <a:endParaRPr lang="pl-PL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sz="2000" dirty="0"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8A298D6-F160-481B-B452-E1C2E4F6D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122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9" y="683493"/>
            <a:ext cx="8640381" cy="108012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obligatoryjne (1 z 2)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1763613"/>
            <a:ext cx="9793087" cy="5544616"/>
          </a:xfrm>
        </p:spPr>
        <p:txBody>
          <a:bodyPr>
            <a:noAutofit/>
          </a:bodyPr>
          <a:lstStyle/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czy zaplanowano </a:t>
            </a:r>
            <a:r>
              <a:rPr lang="pl-PL" b="1" dirty="0"/>
              <a:t>zachowanie trwałości podmiotów reintegracyjnych</a:t>
            </a:r>
            <a:r>
              <a:rPr lang="pl-PL" dirty="0"/>
              <a:t> utworzonych </a:t>
            </a:r>
            <a:br>
              <a:rPr lang="pl-PL" dirty="0"/>
            </a:br>
            <a:r>
              <a:rPr lang="pl-PL" dirty="0"/>
              <a:t>ze środków EFS+ po zakończeniu realizacji projektu, co najmniej przez okres odpowiadający okresowi realizacji (jeśli dotyczy)? </a:t>
            </a:r>
            <a:endParaRPr lang="pl-PL" sz="2400" dirty="0"/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czy </a:t>
            </a:r>
            <a:r>
              <a:rPr lang="pl-PL" b="1" dirty="0"/>
              <a:t>średni koszt </a:t>
            </a:r>
            <a:r>
              <a:rPr lang="pl-PL" dirty="0"/>
              <a:t>jednostkowy odpowiadający wsparciu uczestnika projektu określony został na poziomie maksymalnie </a:t>
            </a:r>
            <a:r>
              <a:rPr lang="pl-PL" b="1" dirty="0"/>
              <a:t>11,1 tys. zł dofinansowania ze środków UE? </a:t>
            </a:r>
            <a:endParaRPr lang="pl-PL" sz="2400" b="1" dirty="0"/>
          </a:p>
          <a:p>
            <a:pPr marL="360363" lvl="0" indent="-360363">
              <a:buFont typeface="Wingdings" panose="05000000000000000000" pitchFamily="2" charset="2"/>
              <a:buChar char="v"/>
            </a:pPr>
            <a:r>
              <a:rPr lang="pl-PL" dirty="0"/>
              <a:t>czy w ramach projektu założono realizację wskaźnika produktu </a:t>
            </a:r>
            <a:r>
              <a:rPr lang="pl-PL" b="1" dirty="0"/>
              <a:t>Liczba osób z niepełnosprawnościami objętych wsparciem w programie na poziomie</a:t>
            </a:r>
            <a:r>
              <a:rPr lang="pl-PL" dirty="0"/>
              <a:t> </a:t>
            </a:r>
            <a:r>
              <a:rPr lang="pl-PL" b="1" dirty="0"/>
              <a:t>co najmniej 40% </a:t>
            </a:r>
            <a:r>
              <a:rPr lang="pl-PL" dirty="0"/>
              <a:t>wartości wskaźnika produktu </a:t>
            </a:r>
            <a:r>
              <a:rPr lang="pl-PL" b="1" dirty="0"/>
              <a:t>Liczba osób niezatrudnionych objętych wsparciem</a:t>
            </a:r>
            <a:r>
              <a:rPr lang="pl-PL" dirty="0"/>
              <a:t> (łącznie liczba osób bezrobotnych, w tym długotrwale bezrobotnych, objętych wsparciem i liczba osób biernych zawodowo objętych wsparciem)?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pl-PL" dirty="0"/>
              <a:t>czy w ramach projektu założono realizację wskaźnika rezultatu bezpośredniego</a:t>
            </a:r>
            <a:r>
              <a:rPr lang="pl-PL" b="1" dirty="0"/>
              <a:t> Liczba osób, pracujących, łącznie z prowadzącymi działalność na własny rachunek, </a:t>
            </a:r>
            <a:br>
              <a:rPr lang="pl-PL" b="1" dirty="0"/>
            </a:br>
            <a:r>
              <a:rPr lang="pl-PL" b="1" dirty="0"/>
              <a:t>po opuszczeniu programu</a:t>
            </a:r>
            <a:r>
              <a:rPr lang="pl-PL" dirty="0"/>
              <a:t> na poziomie </a:t>
            </a:r>
            <a:r>
              <a:rPr lang="pl-PL" b="1" dirty="0"/>
              <a:t>co najmniej 28% </a:t>
            </a:r>
            <a:r>
              <a:rPr lang="pl-PL" dirty="0"/>
              <a:t>wartości wskaźnika produktu </a:t>
            </a:r>
            <a:r>
              <a:rPr lang="pl-PL" b="1" dirty="0"/>
              <a:t>Liczba osób niezatrudnionych objętych wsparciem (łącznie liczba osób bezrobotnych, w tym długotrwale bezrobotnych, objętych wsparciem i liczba osób biernych zawodowo objętych wsparciem</a:t>
            </a:r>
            <a:r>
              <a:rPr lang="pl-PL" dirty="0"/>
              <a:t>)?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pl-PL" sz="2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A9DAF2D-BE11-41AA-827F-7555861FC5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218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9" y="683493"/>
            <a:ext cx="8640381" cy="1080120"/>
          </a:xfrm>
        </p:spPr>
        <p:txBody>
          <a:bodyPr>
            <a:normAutofit fontScale="90000"/>
          </a:bodyPr>
          <a:lstStyle/>
          <a:p>
            <a:r>
              <a:rPr lang="pl-PL" sz="3100" dirty="0"/>
              <a:t>Działanie 5.11. Aktywne włączenie społeczne</a:t>
            </a:r>
            <a:br>
              <a:rPr lang="pl-PL" sz="3100" dirty="0"/>
            </a:br>
            <a:r>
              <a:rPr lang="pl-PL" sz="3100" dirty="0"/>
              <a:t>– kryteria specyficzne, obligatoryjne (2 z 2)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2094206"/>
            <a:ext cx="9433047" cy="4061895"/>
          </a:xfrm>
        </p:spPr>
        <p:txBody>
          <a:bodyPr>
            <a:noAutofit/>
          </a:bodyPr>
          <a:lstStyle/>
          <a:p>
            <a:pPr marL="360363" lvl="0" indent="-360363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/>
              <a:t>czy zdiagnozowano na poziomie lokalnym potrzebę zastosowania wsparcia </a:t>
            </a:r>
            <a:r>
              <a:rPr lang="pl-PL" b="1" dirty="0"/>
              <a:t>Warsztatów Terapii Zajęciowej (WTZ)/Zakładów Aktywności Zawodowej (ZAZ)</a:t>
            </a:r>
            <a:r>
              <a:rPr lang="pl-PL" dirty="0"/>
              <a:t> (jeśli dotyczy) </a:t>
            </a:r>
            <a:br>
              <a:rPr lang="pl-PL" dirty="0"/>
            </a:br>
            <a:r>
              <a:rPr lang="pl-PL" dirty="0"/>
              <a:t>i jednocześnie: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czy wsparcie konkretnego uczestnika w ramach WTZ/ZAZ zostało zaplanowane na czas </a:t>
            </a:r>
            <a:r>
              <a:rPr lang="pl-PL" b="1" dirty="0"/>
              <a:t>nie dłuższy niż 2 lata</a:t>
            </a:r>
            <a:r>
              <a:rPr lang="pl-PL" dirty="0"/>
              <a:t>?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czy  w ramach WTZ będzie zaoferowana uczestnikom </a:t>
            </a:r>
            <a:r>
              <a:rPr lang="pl-PL" b="1" dirty="0"/>
              <a:t>realna ścieżka dojścia </a:t>
            </a:r>
            <a:r>
              <a:rPr lang="pl-PL" dirty="0"/>
              <a:t>do PS/PES, w tym ZAZ (lub innej formy zatrudnienia)?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czy w ramach wsparcia </a:t>
            </a:r>
            <a:r>
              <a:rPr lang="pl-PL" b="1" dirty="0"/>
              <a:t>ZAZ minimum 5% uczestników  zostanie zatrudnionych </a:t>
            </a:r>
            <a:r>
              <a:rPr lang="pl-PL" dirty="0"/>
              <a:t>w PS/PES lub wejdzie na otwarty rynek pracy/zarejestruje się w urzędzie pracy?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A9DAF2D-BE11-41AA-827F-7555861FC5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0345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2797</TotalTime>
  <Words>3575</Words>
  <Application>Microsoft Office PowerPoint</Application>
  <PresentationFormat>Niestandardowy</PresentationFormat>
  <Paragraphs>177</Paragraphs>
  <Slides>27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Open Sans</vt:lpstr>
      <vt:lpstr>Wingdings</vt:lpstr>
      <vt:lpstr>Motyw pakietu Office</vt:lpstr>
      <vt:lpstr>Aktywne włączenie społeczne w programie Fundusze Europejskie dla Pomorza 2021-2027 EFS+</vt:lpstr>
      <vt:lpstr>Działanie 5.11. Aktywne włączenie społeczne - Podstawowe informacje o naborze   </vt:lpstr>
      <vt:lpstr>Działanie 5.11. Aktywne włączenie społeczne - Podstawowe informacje o naborze   </vt:lpstr>
      <vt:lpstr>Działanie 5.11. Aktywne włączenie społeczne - grupa docelowa projektu (1 z 2):   </vt:lpstr>
      <vt:lpstr>Działanie 5.11. Aktywne włączenie społeczne - grupa docelowa projektu (2 z 2):   </vt:lpstr>
      <vt:lpstr>Działanie 5.11. Aktywne włączenie społeczne – typy projektów (1 z 2)  </vt:lpstr>
      <vt:lpstr>Działanie 5.11. Aktywne włączenie społeczne – typy projektów (2 z 2)  </vt:lpstr>
      <vt:lpstr>Działanie 5.11. Aktywne włączenie społeczne – kryteria specyficzne, obligatoryjne (1 z 2)  </vt:lpstr>
      <vt:lpstr>Działanie 5.11. Aktywne włączenie społeczne – kryteria specyficzne, obligatoryjne (2 z 2)  </vt:lpstr>
      <vt:lpstr>Działanie 5.11. Aktywne włączenie społeczne – kryteria specyficzne, fakultatywne (1 z 4)  </vt:lpstr>
      <vt:lpstr>Działanie 5.11. Aktywne włączenie społeczne – kryteria specyficzne, fakultatywne (2 z 4)  </vt:lpstr>
      <vt:lpstr>Działanie 5.11. Aktywne włączenie społeczne – kryteria specyficzne, fakultatywne (3 z 4)  </vt:lpstr>
      <vt:lpstr>Działanie 5.11. Aktywne włączenie społeczne – kryteria specyficzne, fakultatywne (4 z 4)  </vt:lpstr>
      <vt:lpstr>Aktywne włączenie społeczne – podstawowe warunki w Wytycznych dotyczących realizacji projektów z udziałem środków EFS+  w regionalnych programach na lata 2021-2027 (1 z 7)  </vt:lpstr>
      <vt:lpstr>Aktywne włączenie społeczne - podstawowe warunki w Wytycznych dotyczących realizacji projektów z udziałem środków EFS+  w regionalnych programach na lata 2021-2027 (2 z 7)  </vt:lpstr>
      <vt:lpstr>Aktywne włączenie społeczne  - podstawowe warunki w Wytycznych dotyczących realizacji projektów z udziałem środków EFS+  w regionalnych programach na lata 2021-2027 (3 z 7)  </vt:lpstr>
      <vt:lpstr>Aktywne włączenie społeczne – podstawowe warunki w Wytycznych dotyczących realizacji projektów z udziałem środków EFS+  w regionalnych programach na lata 2021-2027 (4 z 7)  </vt:lpstr>
      <vt:lpstr>Aktywne włączenie społeczne – podstawowe warunki w Wytycznych dotyczących realizacji projektów z udziałem środków EFS+  w regionalnych programach na lata 2021-2027 (5 z 7)  </vt:lpstr>
      <vt:lpstr>Aktywne włączenie społeczne – podstawowe warunki w Wytycznych dotyczących realizacji projektów z udziałem środków EFS+  w regionalnych programach na lata 2021-2027 (6 z 7)  </vt:lpstr>
      <vt:lpstr>Aktywne włączenie społeczne – podstawowe warunki w Wytycznych dotyczących realizacji projektów z udziałem środków EFS+  w regionalnych programach na lata 2021-2027 (7 z 7)  </vt:lpstr>
      <vt:lpstr>Działanie 5.11. Aktywne włączenie społeczne – monitorowanie postępu rzeczowego  w projekcie (1 z 2)</vt:lpstr>
      <vt:lpstr>Działanie 5.11. Aktywne włączenie społeczne – monitorowanie postępu rzeczowego  w projekcie (2 z 2)</vt:lpstr>
      <vt:lpstr>Działanie 5.11. Aktywne włączenie społeczne – wskaźniki monitorowania (1 z 4)</vt:lpstr>
      <vt:lpstr>Działanie 5.11. Aktywne włączenie społeczne – wskaźniki monitorowania (2 z 4)</vt:lpstr>
      <vt:lpstr>Działanie 5.11. Aktywne włączenie społeczne – wskaźniki monitorowania (3 z 4)</vt:lpstr>
      <vt:lpstr>Działanie 5.11. Aktywne włączenie społeczne – wskaźniki monitorowania (4 z 4)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Michałowska Agata</dc:creator>
  <cp:lastModifiedBy>Wlizło Agnieszka</cp:lastModifiedBy>
  <cp:revision>222</cp:revision>
  <cp:lastPrinted>2023-02-28T11:15:00Z</cp:lastPrinted>
  <dcterms:created xsi:type="dcterms:W3CDTF">2022-06-22T09:40:44Z</dcterms:created>
  <dcterms:modified xsi:type="dcterms:W3CDTF">2023-09-06T12:26:23Z</dcterms:modified>
</cp:coreProperties>
</file>