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8" r:id="rId3"/>
    <p:sldId id="320" r:id="rId4"/>
    <p:sldId id="329" r:id="rId5"/>
    <p:sldId id="302" r:id="rId6"/>
    <p:sldId id="330" r:id="rId7"/>
    <p:sldId id="305" r:id="rId8"/>
    <p:sldId id="306" r:id="rId9"/>
    <p:sldId id="307" r:id="rId10"/>
    <p:sldId id="289" r:id="rId11"/>
    <p:sldId id="327" r:id="rId12"/>
    <p:sldId id="308" r:id="rId13"/>
    <p:sldId id="293" r:id="rId14"/>
    <p:sldId id="309" r:id="rId15"/>
    <p:sldId id="311" r:id="rId16"/>
    <p:sldId id="319" r:id="rId17"/>
    <p:sldId id="312" r:id="rId18"/>
    <p:sldId id="317" r:id="rId19"/>
    <p:sldId id="324" r:id="rId20"/>
    <p:sldId id="325" r:id="rId21"/>
    <p:sldId id="296" r:id="rId2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7EDE553-0386-4314-8188-3C00B42959E7}">
          <p14:sldIdLst>
            <p14:sldId id="256"/>
            <p14:sldId id="298"/>
            <p14:sldId id="320"/>
            <p14:sldId id="329"/>
            <p14:sldId id="302"/>
            <p14:sldId id="330"/>
            <p14:sldId id="305"/>
            <p14:sldId id="306"/>
            <p14:sldId id="307"/>
            <p14:sldId id="289"/>
            <p14:sldId id="327"/>
            <p14:sldId id="308"/>
            <p14:sldId id="293"/>
            <p14:sldId id="309"/>
            <p14:sldId id="311"/>
            <p14:sldId id="319"/>
            <p14:sldId id="312"/>
            <p14:sldId id="317"/>
            <p14:sldId id="324"/>
            <p14:sldId id="325"/>
            <p14:sldId id="29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98" d="100"/>
          <a:sy n="98" d="100"/>
        </p:scale>
        <p:origin x="91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2023-09-05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2023-09-05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542925" indent="-250825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 marL="809625" indent="-250825">
              <a:buFont typeface="Wingdings" panose="05000000000000000000" pitchFamily="2" charset="2"/>
              <a:buChar char="ü"/>
              <a:tabLst>
                <a:tab pos="809625" algn="l"/>
              </a:tabLst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iktor3 bez li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1981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ktor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263349"/>
            <a:ext cx="8640381" cy="914565"/>
          </a:xfrm>
        </p:spPr>
        <p:txBody>
          <a:bodyPr>
            <a:normAutofit/>
          </a:bodyPr>
          <a:lstStyle>
            <a:lvl1pPr algn="ctr">
              <a:defRPr sz="40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998" y="1605256"/>
            <a:ext cx="4140000" cy="914564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E00A8B5-D14D-4B22-8BFA-4636922D380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7599" y="2797913"/>
            <a:ext cx="4444798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78658" y="1605257"/>
            <a:ext cx="4139294" cy="91456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+mn-lt"/>
              </a:defRPr>
            </a:lvl1pPr>
          </a:lstStyle>
          <a:p>
            <a:pPr lvl="0"/>
            <a:endParaRPr lang="pl-PL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DEB5817-1B84-4C2F-9802-604B2C4EEC06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5525906" y="2797913"/>
            <a:ext cx="4444799" cy="4401924"/>
          </a:xfrm>
        </p:spPr>
        <p:txBody>
          <a:bodyPr>
            <a:normAutofit/>
          </a:bodyPr>
          <a:lstStyle>
            <a:lvl1pPr marL="251986" indent="-251986">
              <a:buFont typeface="Arial" panose="020B0604020202020204" pitchFamily="34" charset="0"/>
              <a:buChar char="•"/>
              <a:defRPr sz="2200">
                <a:latin typeface="+mn-lt"/>
              </a:defRPr>
            </a:lvl1pPr>
            <a:lvl2pPr marL="755957" indent="-251986">
              <a:buFont typeface="Wingdings" panose="05000000000000000000" pitchFamily="2" charset="2"/>
              <a:buChar char="Ø"/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F63607B3-93B8-4A98-9E46-3CA6AD18E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>
            <a:off x="5345906" y="1763613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41" r:id="rId6"/>
    <p:sldLayoutId id="2147483712" r:id="rId7"/>
    <p:sldLayoutId id="2147483726" r:id="rId8"/>
    <p:sldLayoutId id="2147483740" r:id="rId9"/>
    <p:sldLayoutId id="2147483723" r:id="rId10"/>
    <p:sldLayoutId id="2147483728" r:id="rId11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5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po.pomorskie.eu/zapoznaj-sie-z-prawem-i-dokumentami-fep-" TargetMode="External"/><Relationship Id="rId2" Type="http://schemas.openxmlformats.org/officeDocument/2006/relationships/hyperlink" Target="https://www.funduszeeuropejskie.gov.pl/strony/o-funduszach/fundusze-na-lata-2021-2027/prawo-i-dokumenty/wytyczne/#/domyslne=1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Zasady realizacji projektów 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pl-P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800" dirty="0">
                <a:latin typeface="Arial" panose="020B0604020202020204" pitchFamily="34" charset="0"/>
                <a:cs typeface="Arial" panose="020B0604020202020204" pitchFamily="34" charset="0"/>
              </a:rPr>
              <a:t>Gdańsk, 6 września 2023 r.</a:t>
            </a: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cs typeface="Arial" panose="020B0604020202020204" pitchFamily="34" charset="0"/>
              </a:rPr>
              <a:t>Cross-</a:t>
            </a:r>
            <a:r>
              <a:rPr lang="pl-PL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- limit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48962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l-PL" dirty="0"/>
              <a:t>W ramach naboru wartość wydatków w ramach cross-</a:t>
            </a:r>
            <a:r>
              <a:rPr lang="pl-PL" dirty="0" err="1"/>
              <a:t>financingu</a:t>
            </a:r>
            <a:r>
              <a:rPr lang="pl-PL" dirty="0"/>
              <a:t> </a:t>
            </a:r>
            <a:r>
              <a:rPr lang="pl-PL" b="1" dirty="0"/>
              <a:t>nie może stanowić więcej niż 40% kwoty dofinansowania UE.</a:t>
            </a:r>
          </a:p>
          <a:p>
            <a:pPr marL="0" indent="0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sz="2800" b="1" dirty="0"/>
              <a:t>WAŻNE!!!</a:t>
            </a:r>
          </a:p>
          <a:p>
            <a:pPr marL="0" indent="0">
              <a:buNone/>
            </a:pPr>
            <a:r>
              <a:rPr lang="pl-PL" dirty="0"/>
              <a:t>Zgodnie ze stanowiskiem Komisji Europejskiej, do limitu cross-</a:t>
            </a:r>
            <a:r>
              <a:rPr lang="pl-PL" dirty="0" err="1"/>
              <a:t>financingu</a:t>
            </a:r>
            <a:r>
              <a:rPr lang="pl-PL" dirty="0"/>
              <a:t> należy wliczyć sumę kosztów bezpośrednich, oznaczonych jako koszty mieszczące się w limicie cross-</a:t>
            </a:r>
            <a:r>
              <a:rPr lang="pl-PL" dirty="0" err="1"/>
              <a:t>financingu</a:t>
            </a:r>
            <a:r>
              <a:rPr lang="pl-PL" dirty="0"/>
              <a:t> oraz naliczonych od nich, zgodnie </a:t>
            </a:r>
            <a:br>
              <a:rPr lang="pl-PL" dirty="0"/>
            </a:br>
            <a:r>
              <a:rPr lang="pl-PL" dirty="0"/>
              <a:t>z przyjętą stawką ryczałtową, kosztów pośrednich.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662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cs typeface="Arial" panose="020B0604020202020204" pitchFamily="34" charset="0"/>
              </a:rPr>
              <a:t>Cross-</a:t>
            </a:r>
            <a:r>
              <a:rPr lang="pl-PL" dirty="0" err="1">
                <a:cs typeface="Arial" panose="020B0604020202020204" pitchFamily="34" charset="0"/>
              </a:rPr>
              <a:t>financing</a:t>
            </a:r>
            <a:r>
              <a:rPr lang="pl-PL" dirty="0">
                <a:cs typeface="Arial" panose="020B0604020202020204" pitchFamily="34" charset="0"/>
              </a:rPr>
              <a:t> – limit w SOWA EFS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48962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Wypełniając wniosek o dofinansowanie należy pamiętać o nieprzekroczeniu limitu wydatków w ramach cross-</a:t>
            </a:r>
            <a:r>
              <a:rPr lang="pl-PL" dirty="0" err="1"/>
              <a:t>financingu</a:t>
            </a:r>
            <a:r>
              <a:rPr lang="pl-PL" dirty="0"/>
              <a:t> – </a:t>
            </a:r>
            <a:r>
              <a:rPr lang="pl-PL" b="1" dirty="0"/>
              <a:t>nie więcej niż 40% kwoty dofinansowania UE.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Do limitu należy wliczyć </a:t>
            </a:r>
            <a:r>
              <a:rPr lang="pl-PL" b="1" dirty="0"/>
              <a:t>sumę kosztów bezpośrednich</a:t>
            </a:r>
            <a:r>
              <a:rPr lang="pl-PL" dirty="0"/>
              <a:t>, oznaczonych jako wydatki w limicie cross-</a:t>
            </a:r>
            <a:r>
              <a:rPr lang="pl-PL" dirty="0" err="1"/>
              <a:t>financingu</a:t>
            </a:r>
            <a:r>
              <a:rPr lang="pl-PL" dirty="0"/>
              <a:t> </a:t>
            </a:r>
            <a:r>
              <a:rPr lang="pl-PL" b="1" dirty="0"/>
              <a:t>oraz naliczonych od nich kosztów pośrednich</a:t>
            </a:r>
            <a:r>
              <a:rPr lang="pl-PL" dirty="0"/>
              <a:t>, zgodnie z przyjętą stawka ryczałtową.</a:t>
            </a:r>
            <a:endParaRPr lang="pl-PL" b="1" dirty="0"/>
          </a:p>
          <a:p>
            <a:pPr marL="0" indent="0" algn="ctr">
              <a:spcBef>
                <a:spcPts val="2400"/>
              </a:spcBef>
              <a:buNone/>
            </a:pPr>
            <a:r>
              <a:rPr lang="pl-PL" sz="2400" b="1" dirty="0"/>
              <a:t>WAŻNE!!!</a:t>
            </a:r>
          </a:p>
          <a:p>
            <a:pPr marL="0" indent="0">
              <a:buNone/>
            </a:pPr>
            <a:r>
              <a:rPr lang="pl-PL" sz="2000" dirty="0"/>
              <a:t>We wniosku o dofinansowanie w opisie zadania Koszty pośrednie należy wskazać wartość kosztów pośrednich objętych cross-</a:t>
            </a:r>
            <a:r>
              <a:rPr lang="pl-PL" sz="2000" dirty="0" err="1"/>
              <a:t>financingiem</a:t>
            </a:r>
            <a:r>
              <a:rPr lang="pl-PL" sz="2000" dirty="0"/>
              <a:t> tj. naliczonych do wydatków bezpośrednich stanowiących cross-</a:t>
            </a:r>
            <a:r>
              <a:rPr lang="pl-PL" sz="2000" dirty="0" err="1"/>
              <a:t>financing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r>
              <a:rPr lang="pl-PL" sz="2000" b="1" dirty="0"/>
              <a:t>*System SOWA EFS nie posiada jeszcze funkcjonalności wykazania k. pośrednich </a:t>
            </a:r>
            <a:br>
              <a:rPr lang="pl-PL" sz="2000" b="1" dirty="0"/>
            </a:br>
            <a:r>
              <a:rPr lang="pl-PL" sz="2000" b="1" dirty="0"/>
              <a:t>objętych cross-</a:t>
            </a:r>
            <a:r>
              <a:rPr lang="pl-PL" sz="2000" b="1" dirty="0" err="1"/>
              <a:t>financingiem</a:t>
            </a:r>
            <a:r>
              <a:rPr lang="pl-PL" sz="2000" dirty="0"/>
              <a:t> </a:t>
            </a:r>
            <a:r>
              <a:rPr lang="pl-PL" sz="2000" b="1" dirty="0"/>
              <a:t>zgodnie ze stanowiskiem KE.</a:t>
            </a:r>
          </a:p>
          <a:p>
            <a:pPr marL="0" indent="0">
              <a:buNone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651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8E78C4-54BB-4EF0-9BB4-F0AC09528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Koszty pośrednie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9DAE9A-021E-4D37-B1D0-F62F844B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328592"/>
          </a:xfrm>
        </p:spPr>
        <p:txBody>
          <a:bodyPr>
            <a:normAutofit/>
          </a:bodyPr>
          <a:lstStyle/>
          <a:p>
            <a:r>
              <a:rPr lang="pl-PL" dirty="0"/>
              <a:t>Koszty pośrednie projektu EFS+ stanowią koszty administracyjne związane </a:t>
            </a:r>
            <a:br>
              <a:rPr lang="pl-PL" dirty="0"/>
            </a:br>
            <a:r>
              <a:rPr lang="pl-PL" dirty="0"/>
              <a:t>z techniczną obsługą realizacji projektu.</a:t>
            </a:r>
          </a:p>
          <a:p>
            <a:r>
              <a:rPr lang="pl-PL" dirty="0"/>
              <a:t>Koszty pośrednie projektu EFS+ są rozliczane wyłącznie z wykorzystaniem stawek ryczałtowych, których wysokość jest zależna od wartości kosztów bezpośrednich. </a:t>
            </a:r>
          </a:p>
          <a:p>
            <a:r>
              <a:rPr lang="pl-PL" dirty="0"/>
              <a:t>Niedopuszczalna jest sytuacja, w której koszty pośrednie zostaną rozliczone w ramach kosztów bezpośrednich. </a:t>
            </a:r>
          </a:p>
          <a:p>
            <a:r>
              <a:rPr lang="pl-PL" dirty="0"/>
              <a:t>W ramach kosztów pośrednich rozliczanych za pomocą stawki ryczałtowej wkład własny uznaje się za wkład pieniężny.</a:t>
            </a:r>
          </a:p>
          <a:p>
            <a:r>
              <a:rPr lang="pl-PL" dirty="0"/>
              <a:t>Na etapie konstruowania budżetu projektu, całość kosztów pośrednich jest przypisanych do Lidera. </a:t>
            </a:r>
            <a:r>
              <a:rPr lang="pl-PL" b="1" dirty="0"/>
              <a:t>W opisie zadania Koszty pośrednie należy wskazać podział kosztów pośrednich między Partnerami. </a:t>
            </a:r>
          </a:p>
        </p:txBody>
      </p:sp>
    </p:spTree>
    <p:extLst>
      <p:ext uri="{BB962C8B-B14F-4D97-AF65-F5344CB8AC3E}">
        <p14:creationId xmlns:p14="http://schemas.microsoft.com/office/powerpoint/2010/main" val="2097163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>
                <a:cs typeface="Arial" panose="020B0604020202020204" pitchFamily="34" charset="0"/>
              </a:rPr>
              <a:t>Personel projektu - definicja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48962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pl-PL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pl-PL" b="1" dirty="0">
                <a:cs typeface="Arial" panose="020B0604020202020204" pitchFamily="34" charset="0"/>
              </a:rPr>
              <a:t>personel projektu </a:t>
            </a:r>
            <a:r>
              <a:rPr lang="pl-PL" dirty="0">
                <a:cs typeface="Arial" panose="020B0604020202020204" pitchFamily="34" charset="0"/>
              </a:rPr>
              <a:t>– osoby zaangażowane do realizacji zadań lub czynności w ramach projektu </a:t>
            </a:r>
            <a:r>
              <a:rPr lang="pl-PL" b="1" dirty="0">
                <a:cs typeface="Arial" panose="020B0604020202020204" pitchFamily="34" charset="0"/>
              </a:rPr>
              <a:t>na podstawie stosunku pracy</a:t>
            </a:r>
            <a:br>
              <a:rPr lang="pl-PL" b="1" dirty="0">
                <a:cs typeface="Arial" panose="020B0604020202020204" pitchFamily="34" charset="0"/>
              </a:rPr>
            </a:br>
            <a:r>
              <a:rPr lang="pl-PL" b="1" dirty="0">
                <a:cs typeface="Arial" panose="020B0604020202020204" pitchFamily="34" charset="0"/>
              </a:rPr>
              <a:t>i wolontariusze </a:t>
            </a:r>
            <a:r>
              <a:rPr lang="pl-PL" dirty="0">
                <a:cs typeface="Arial" panose="020B0604020202020204" pitchFamily="34" charset="0"/>
              </a:rPr>
              <a:t>wykonujący świadczenia na zasadach określonych w ustawie z dnia 24 kwietnia 2003 r. o działalności pożytku publicznego </a:t>
            </a:r>
            <a:br>
              <a:rPr lang="pl-PL" dirty="0">
                <a:cs typeface="Arial" panose="020B0604020202020204" pitchFamily="34" charset="0"/>
              </a:rPr>
            </a:br>
            <a:r>
              <a:rPr lang="pl-PL" dirty="0">
                <a:cs typeface="Arial" panose="020B0604020202020204" pitchFamily="34" charset="0"/>
              </a:rPr>
              <a:t>i o wolontariacie (Dz. U. z 2022 r. poz. 1327,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działalności pożytku publicznego i wolontariacie”; personelem projektu jest również osoba fizyczna prowadząca działalność gospodarczą będąca beneficjentem oraz osoby z nią współpracujące w rozumieniu art. 8 ust. 11 ustawy z dnia 13 października 1998 r. o systemie ubezpieczeń społecznych (Dz. U. z 2022 r. poz. 1009, z </a:t>
            </a:r>
            <a:r>
              <a:rPr lang="pl-PL" dirty="0" err="1">
                <a:cs typeface="Arial" panose="020B0604020202020204" pitchFamily="34" charset="0"/>
              </a:rPr>
              <a:t>późn</a:t>
            </a:r>
            <a:r>
              <a:rPr lang="pl-PL" dirty="0">
                <a:cs typeface="Arial" panose="020B0604020202020204" pitchFamily="34" charset="0"/>
              </a:rPr>
              <a:t>. zm.), zwanej dalej: „ustawą o systemie ubezpieczeń społecznych”.</a:t>
            </a: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537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D13D55-121B-420B-8E68-42006493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Personel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27093-7182-4455-A121-F83686FF1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688632"/>
          </a:xfrm>
        </p:spPr>
        <p:txBody>
          <a:bodyPr>
            <a:normAutofit fontScale="47500" lnSpcReduction="20000"/>
          </a:bodyPr>
          <a:lstStyle/>
          <a:p>
            <a:r>
              <a:rPr lang="pl-PL" sz="4000" dirty="0"/>
              <a:t>Koszty związane z zaangażowaniem personelu projektu mogą być kwalifikowalne, o ile </a:t>
            </a:r>
            <a:r>
              <a:rPr lang="pl-PL" sz="4000" b="1" dirty="0"/>
              <a:t>konieczność zaangażowania personelu projektu wynika z charakteru projektu</a:t>
            </a:r>
            <a:r>
              <a:rPr lang="pl-PL" sz="4000" dirty="0"/>
              <a:t>.</a:t>
            </a:r>
          </a:p>
          <a:p>
            <a:r>
              <a:rPr lang="pl-PL" sz="4000" dirty="0"/>
              <a:t>Kwalifikowalnymi składnikami wynagrodzenia personelu projektu są wynagrodzenie brutto oraz koszty ponoszone przez pracodawcę zgodnie z właściwymi przepisami prawa, w szczególności składki na ubezpieczenia społeczne, Fundusz Pracy, Fundusz Gwarantowanych Świadczeń Pracowniczych, Pracownicze Plany Kapitałowe, odpisy na ZFŚS lub wydatki ponoszone na Pracowniczy Program Emerytalny.</a:t>
            </a:r>
          </a:p>
          <a:p>
            <a:r>
              <a:rPr lang="pl-PL" sz="4000" b="1" dirty="0"/>
              <a:t>We wniosku o dofinansowanie projektu EFS+ należy wskazać</a:t>
            </a:r>
            <a:r>
              <a:rPr lang="pl-PL" sz="4000" dirty="0"/>
              <a:t>: </a:t>
            </a:r>
          </a:p>
          <a:p>
            <a:pPr marL="265113" indent="-176213">
              <a:buNone/>
            </a:pPr>
            <a:r>
              <a:rPr lang="pl-PL" sz="4000" dirty="0"/>
              <a:t>   a) formę zaangażowania i szacunkowy wymiar czasu pracy personelu projektu niezbędnego  do realizacji zadań merytorycznych (etat/liczba godzin),</a:t>
            </a:r>
          </a:p>
          <a:p>
            <a:pPr marL="265113" indent="0">
              <a:buNone/>
            </a:pPr>
            <a:r>
              <a:rPr lang="pl-PL" sz="4000" dirty="0"/>
              <a:t>b) uzasadnienie proponowanej kwoty wynagrodzenia personelu projektu odnoszące się do zwyczajowej praktyki beneficjenta w zakresie wynagrodzeń na danym stanowisku lub przepisów prawa pracy w rozumieniu art. 9 § 1 Kodeksu pracy lub statystyki publicznej, co stanowi podstawę do oceny kwalifikowalności wydatków na etapie wyboru projektu oraz w trakcie jego realizacji.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12142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AAA7C-15C8-4EA7-AEC5-A826811A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Harmonogram płatności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D89ED1-7006-49C8-B1E9-869208B6A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Załącznik do umowy o dofinansowanie.</a:t>
            </a:r>
          </a:p>
          <a:p>
            <a:endParaRPr lang="pl-PL" dirty="0"/>
          </a:p>
          <a:p>
            <a:r>
              <a:rPr lang="pl-PL" dirty="0"/>
              <a:t>Uproszczona wersja przed podpisaniem umowy.</a:t>
            </a:r>
          </a:p>
          <a:p>
            <a:endParaRPr lang="pl-PL" dirty="0"/>
          </a:p>
          <a:p>
            <a:r>
              <a:rPr lang="pl-PL" dirty="0"/>
              <a:t>Pierwsza transza - do 30% dofinansowania projektu. </a:t>
            </a:r>
            <a:endParaRPr lang="pl-PL" dirty="0">
              <a:highlight>
                <a:srgbClr val="FF0000"/>
              </a:highlight>
            </a:endParaRPr>
          </a:p>
          <a:p>
            <a:endParaRPr lang="pl-PL" dirty="0"/>
          </a:p>
          <a:p>
            <a:r>
              <a:rPr lang="pl-PL" dirty="0"/>
              <a:t>Harmonogram całościowy - po podpisaniu umowy o dofinansowanie.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596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5AAA7C-15C8-4EA7-AEC5-A826811A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Harmonogram płatności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D89ED1-7006-49C8-B1E9-869208B6A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Wypłata kolejnych transz zaliczki</a:t>
            </a:r>
            <a:endParaRPr lang="pl-PL" dirty="0"/>
          </a:p>
          <a:p>
            <a:r>
              <a:rPr lang="pl-PL" dirty="0"/>
              <a:t>Wypłata kolejnych transz uzależniona jest od złożenia wniosku o płatność przez beneficjenta i zweryfikowania przez IZ/IP, że złożony wniosek potwierdza wydatkowanie </a:t>
            </a:r>
            <a:r>
              <a:rPr lang="pl-PL" b="1" dirty="0"/>
              <a:t>co najmniej 70% łącznej kwoty otrzymanych wcześniej transz dofinansowania</a:t>
            </a:r>
            <a:r>
              <a:rPr lang="pl-PL" dirty="0"/>
              <a:t>.</a:t>
            </a:r>
          </a:p>
          <a:p>
            <a:r>
              <a:rPr lang="pl-PL" dirty="0"/>
              <a:t>Zasada nie dotyczy projektów, w których wydatki są rozliczane kwotami ryczałtowymi. W tych projektach Beneficjent oświadcza we wnioskach rozliczających i wnioskujących o zaliczkę o kwocie poniesionych w ramach projektu wydatków bezpośrednich i pośrednich w związku z realizacją zadań rozliczanych stawkami jednostkowymi/kwotami ryczałtowymi oraz informuje o przebiegu postępu rzeczowego projektu. </a:t>
            </a:r>
          </a:p>
          <a:p>
            <a:r>
              <a:rPr lang="pl-PL" dirty="0"/>
              <a:t>Takie oświadczenie o wydatkowanej kwocie zaliczki w wysokości co najmniej 70% otrzymanych środków, stanowi podstawę do wypłaty kolejnej transzy zaliczki.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5810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EA3557-869A-466F-8198-010B62E1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Taryfikator towarów i usług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82B7A9-A8D2-4F26-A2E6-A86589884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640382" cy="5616624"/>
          </a:xfrm>
        </p:spPr>
        <p:txBody>
          <a:bodyPr>
            <a:normAutofit fontScale="92500"/>
          </a:bodyPr>
          <a:lstStyle/>
          <a:p>
            <a:endParaRPr lang="pl-PL" dirty="0"/>
          </a:p>
          <a:p>
            <a:r>
              <a:rPr lang="pl-PL" sz="2400" b="1" dirty="0"/>
              <a:t>Załącznik nr 30 do Regulaminu wyboru projektów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Katalog kosztów wykazanych w taryfikatorze nie jest katalogiem zamkniętym.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Stawki przedstawione w taryfikatorze należy traktować jako maksymalne. </a:t>
            </a:r>
            <a:br>
              <a:rPr lang="pl-PL" dirty="0"/>
            </a:br>
            <a:r>
              <a:rPr lang="pl-PL" dirty="0"/>
              <a:t>W przypadku założenia w budżecie projektu stawek wyższych, we wniosku </a:t>
            </a:r>
            <a:br>
              <a:rPr lang="pl-PL" dirty="0"/>
            </a:br>
            <a:r>
              <a:rPr lang="pl-PL" dirty="0"/>
              <a:t>o dofinansowanie w części Uzasadnienie wydatków należy wyjaśnić powód odstępstwa od stawek określonych w taryfikatorze. </a:t>
            </a:r>
          </a:p>
          <a:p>
            <a:endParaRPr lang="pl-PL" dirty="0"/>
          </a:p>
          <a:p>
            <a:r>
              <a:rPr lang="pl-PL" dirty="0"/>
              <a:t>Ceny ujęte w tabelach są cenami brutto (w przypadku wynagrodzeń stawki uwzględniają składki pracodawcy). Przy ocenie kwalifikowalności wydatków związanych z zatrudnieniem personelu na umowę cywilno-prawną przy wykorzystaniu maksymalnej ceny rynkowej pod uwagę będzie brana wielkość zaangażowania godzinowego danej osoby w projekcie. </a:t>
            </a:r>
          </a:p>
          <a:p>
            <a:endParaRPr lang="pl-PL" sz="18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685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FEC14B-CE1A-4412-B7F4-504A26B96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Dostępność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6DE9A7C-03C1-484C-A82E-848921A06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Wydatki przypisane do tego limitu to </a:t>
            </a:r>
            <a:r>
              <a:rPr lang="pl-PL" sz="2400" b="1" dirty="0"/>
              <a:t>wydatki, które całkowicie lub w znaczący sposób </a:t>
            </a:r>
            <a:r>
              <a:rPr lang="pl-PL" sz="2400" dirty="0"/>
              <a:t>dotyczą działań wspierających dostępność </a:t>
            </a:r>
            <a:br>
              <a:rPr lang="pl-PL" sz="2400" dirty="0"/>
            </a:br>
            <a:r>
              <a:rPr lang="pl-PL" sz="2400" dirty="0"/>
              <a:t>w projekcie, np. dotyczące tworzenia standardów i modeli dostępności, organizacji wydarzeń poświęconych tematyce dostępności (np. szkoleń, konferencji), zakupu sprzętu służącego poprawie dostępności itp. </a:t>
            </a:r>
          </a:p>
          <a:p>
            <a:r>
              <a:rPr lang="pl-PL" sz="2400" dirty="0"/>
              <a:t>Oznaczenie danej pozycji kosztów jako „wydatki na dostępność” spowoduje, </a:t>
            </a:r>
            <a:r>
              <a:rPr lang="pl-PL" sz="2400" b="1" dirty="0"/>
              <a:t>że zostanie ona uznana w całości za związaną </a:t>
            </a:r>
            <a:br>
              <a:rPr lang="pl-PL" sz="2400" b="1" dirty="0"/>
            </a:br>
            <a:r>
              <a:rPr lang="pl-PL" sz="2400" b="1" dirty="0"/>
              <a:t>z dostępnością.</a:t>
            </a:r>
            <a:r>
              <a:rPr lang="pl-PL" sz="2400" dirty="0"/>
              <a:t> </a:t>
            </a:r>
            <a:br>
              <a:rPr lang="pl-PL" dirty="0"/>
            </a:b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2877816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EE408F-F3EA-438D-8320-8B58958E5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Organizacja staży i praktyk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39CDEB-1653-481C-95B5-2EF019EF3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dirty="0"/>
              <a:t>ZALECENIE RADY z dnia 10 marca 2014 r. w sprawie ram jakości staży (2014/C 88/01)</a:t>
            </a:r>
          </a:p>
          <a:p>
            <a:pPr marL="558800" lvl="2" indent="0">
              <a:buNone/>
            </a:pPr>
            <a:endParaRPr lang="pl-PL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pl-PL" dirty="0"/>
              <a:t>Ustawa z dnia 20 kwietnia 2004 r. o promocji zatrudnienia </a:t>
            </a:r>
            <a:br>
              <a:rPr lang="pl-PL" dirty="0"/>
            </a:br>
            <a:r>
              <a:rPr lang="pl-PL" dirty="0"/>
              <a:t>i instytucjach rynku pracy</a:t>
            </a:r>
          </a:p>
          <a:p>
            <a:pPr marL="558800" lvl="2" indent="0">
              <a:buNone/>
            </a:pPr>
            <a:endParaRPr lang="pl-PL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pl-PL" dirty="0"/>
              <a:t>Rozporządzenie Ministra Pracy i Polityki Społecznej z dnia </a:t>
            </a:r>
            <a:br>
              <a:rPr lang="pl-PL" dirty="0"/>
            </a:br>
            <a:r>
              <a:rPr lang="pl-PL" dirty="0"/>
              <a:t>20.08.2009 r. w sprawie szczegółowych warunków odbywania stażu przez bezrobotnych</a:t>
            </a:r>
          </a:p>
          <a:p>
            <a:pPr marL="558800" lvl="2" indent="0">
              <a:buNone/>
            </a:pPr>
            <a:endParaRPr lang="pl-PL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pl-PL" dirty="0"/>
              <a:t>Polskie Ramy Jakości Staży i Praktyk </a:t>
            </a:r>
          </a:p>
        </p:txBody>
      </p:sp>
    </p:spTree>
    <p:extLst>
      <p:ext uri="{BB962C8B-B14F-4D97-AF65-F5344CB8AC3E}">
        <p14:creationId xmlns:p14="http://schemas.microsoft.com/office/powerpoint/2010/main" val="1807066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50F2C5-5CA0-4591-947D-B29082906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Prawidłowość sporządzenia budżetu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10D375-4F71-484D-84CD-C548038AC3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>
            <a:normAutofit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sz="1800" dirty="0"/>
              <a:t>(</a:t>
            </a:r>
            <a:r>
              <a:rPr lang="pl-PL" sz="1800" dirty="0">
                <a:hlinkClick r:id="rId2"/>
              </a:rPr>
              <a:t>https://www.funduszeeuropejskie.gov.pl/strony/o-funduszach/fundusze-na-lata-2021-2027/prawo-i-dokumenty/wytyczne/#/domyslne=1</a:t>
            </a:r>
            <a:r>
              <a:rPr lang="pl-PL" sz="1800" dirty="0"/>
              <a:t>)</a:t>
            </a:r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sz="1800" dirty="0"/>
              <a:t>(</a:t>
            </a:r>
            <a:r>
              <a:rPr lang="pl-PL" sz="1800" dirty="0">
                <a:hlinkClick r:id="rId3"/>
              </a:rPr>
              <a:t>https://www.rpo.pomorskie.eu/zapoznaj-sie-z-prawem-i-dokumentami-fep-</a:t>
            </a:r>
            <a:r>
              <a:rPr lang="pl-PL" sz="1800" dirty="0"/>
              <a:t>)</a:t>
            </a:r>
          </a:p>
          <a:p>
            <a:endParaRPr lang="pl-PL" sz="1800" dirty="0"/>
          </a:p>
          <a:p>
            <a:r>
              <a:rPr lang="pl-PL" b="1" dirty="0"/>
              <a:t>Instrukcja merytoryczna wypełniania formularza wniosku o dofinansowanie projektu z Europejskiego Funduszu Społecznego Plus </a:t>
            </a:r>
            <a:br>
              <a:rPr lang="pl-PL" b="1" dirty="0"/>
            </a:br>
            <a:r>
              <a:rPr lang="pl-PL" b="1" dirty="0"/>
              <a:t>w ramach programu Fundusze Europejskie dla Pomorza 2021-2027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/>
              <a:t>     (Zał. nr 6 do Regulaminu wyboru projektów)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8617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CB14B4-B778-47C7-BFBC-2754F5354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Stypendium stażowe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F53920-B32F-48E9-95A0-AEFF7FAC0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1370" y="1979837"/>
            <a:ext cx="9144919" cy="51843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pl-PL" dirty="0"/>
          </a:p>
          <a:p>
            <a:r>
              <a:rPr lang="pl-PL" dirty="0"/>
              <a:t>Zgodnie z Ustawą z dnia 20 kwietnia 2004 r. o promocji zatrudnienia </a:t>
            </a:r>
            <a:br>
              <a:rPr lang="pl-PL" dirty="0"/>
            </a:br>
            <a:r>
              <a:rPr lang="pl-PL" dirty="0"/>
              <a:t>i instytucjach rynku pracy: Art. 53., pkt. 6 </a:t>
            </a:r>
            <a:br>
              <a:rPr lang="pl-PL" dirty="0"/>
            </a:br>
            <a:r>
              <a:rPr lang="pl-PL" dirty="0"/>
              <a:t>Bezrobotnemu w okresie odbywania stażu przysługuje </a:t>
            </a:r>
            <a:r>
              <a:rPr lang="pl-PL" b="1" dirty="0"/>
              <a:t>stypendium w wysokości 120% kwoty zasiłku</a:t>
            </a:r>
            <a:r>
              <a:rPr lang="pl-PL" dirty="0"/>
              <a:t>, o którym mowa w art. 72 ust. 1 pkt 1, wypłacane przez starostę.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sz="2000" dirty="0"/>
              <a:t>Aktualną wysokość zasiłku (z uwzględnieniem waloryzacji) ogłasza, w drodze obwieszczenia w Dzienniku Urzędowym Rzeczypospolitej Polskiej „Monitor Polski”, minister właściwy do spraw pracy, zgodnie z art. 72 ust. 8 niniejszej ustawy.</a:t>
            </a:r>
          </a:p>
        </p:txBody>
      </p:sp>
    </p:spTree>
    <p:extLst>
      <p:ext uri="{BB962C8B-B14F-4D97-AF65-F5344CB8AC3E}">
        <p14:creationId xmlns:p14="http://schemas.microsoft.com/office/powerpoint/2010/main" val="27811770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2843733"/>
            <a:ext cx="7920115" cy="1584176"/>
          </a:xfrm>
        </p:spPr>
        <p:txBody>
          <a:bodyPr>
            <a:normAutofit/>
          </a:bodyPr>
          <a:lstStyle/>
          <a:p>
            <a:pPr algn="ctr"/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800" dirty="0">
                <a:latin typeface="+mn-lt"/>
                <a:cs typeface="Arial" panose="020B0604020202020204" pitchFamily="34" charset="0"/>
              </a:rPr>
              <a:t>Dziękuję za uwagę.</a:t>
            </a:r>
          </a:p>
        </p:txBody>
      </p:sp>
    </p:spTree>
    <p:extLst>
      <p:ext uri="{BB962C8B-B14F-4D97-AF65-F5344CB8AC3E}">
        <p14:creationId xmlns:p14="http://schemas.microsoft.com/office/powerpoint/2010/main" val="137177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A0694E-C127-422E-B9F8-78DA54E41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Poziom dofinansowania i wkład własny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BE9112-3056-428B-A410-2A6C733DF3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pl-PL" sz="2400" b="1" dirty="0"/>
              <a:t>Maksymalny dopuszczalny poziom dofinansowania wynosi 95%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współfinansowany ze środków EFS + </a:t>
            </a:r>
            <a:r>
              <a:rPr lang="pl-PL" b="1" dirty="0"/>
              <a:t>85%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krajowy wkład publiczny (budżet państwa) </a:t>
            </a:r>
            <a:r>
              <a:rPr lang="pl-PL" b="1" dirty="0"/>
              <a:t>10%</a:t>
            </a:r>
            <a:endParaRPr lang="pl-PL" dirty="0"/>
          </a:p>
          <a:p>
            <a:pPr>
              <a:spcBef>
                <a:spcPts val="6000"/>
              </a:spcBef>
            </a:pPr>
            <a:r>
              <a:rPr lang="pl-PL" sz="2400" b="1" dirty="0"/>
              <a:t>Wkład własny beneficjenta wynosi 5% wartości projektu</a:t>
            </a:r>
            <a:endParaRPr lang="pl-PL" sz="2400" dirty="0"/>
          </a:p>
          <a:p>
            <a:endParaRPr lang="pl-PL" dirty="0"/>
          </a:p>
          <a:p>
            <a:r>
              <a:rPr lang="pl-PL" dirty="0"/>
              <a:t>Informacje na temat kwalifikowania wkładu własnego w ramach projektów dofinansowanych ze środków EFS+ znajdują się w Zasadach realizacji projektów w ramach EFS+.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1101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64603-51AD-45AD-9ABD-D48863812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Wkład własny – rodzaje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2157C5-A2FE-4D2F-B64B-7A04CED9D63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pl-PL" sz="2200" b="1" dirty="0"/>
              <a:t>Wkład własny niepieniężny</a:t>
            </a:r>
          </a:p>
          <a:p>
            <a:endParaRPr lang="pl-PL" sz="2200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865456-F97F-49BB-8D80-6DEAC8F8D3AE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r>
              <a:rPr lang="pl-PL" dirty="0"/>
              <a:t>udostępnianie/użyczanie pomie-szczeń, </a:t>
            </a:r>
            <a:r>
              <a:rPr lang="pl-PL" dirty="0" err="1"/>
              <a:t>sal</a:t>
            </a:r>
            <a:r>
              <a:rPr lang="pl-PL" dirty="0"/>
              <a:t>, sprzętu na potrzeby projektu;</a:t>
            </a:r>
          </a:p>
          <a:p>
            <a:r>
              <a:rPr lang="pl-PL" dirty="0"/>
              <a:t>świadczenia wykonywane przez wolontariuszy.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Wartość wkładu niepieniężnego powinna być potwierdzona dokumentami o wartości dowodowej równoważnej fakturom.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14F5FD86-73CD-4D98-ACCA-B72CEF00B9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/>
            <a:r>
              <a:rPr lang="pl-PL" sz="2200" b="1" dirty="0"/>
              <a:t>Wkład własny pieniężny</a:t>
            </a:r>
          </a:p>
          <a:p>
            <a:pPr algn="ctr"/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403923B-A058-4220-97B7-B53FF1314916}"/>
              </a:ext>
            </a:extLst>
          </p:cNvPr>
          <p:cNvSpPr>
            <a:spLocks noGrp="1"/>
          </p:cNvSpPr>
          <p:nvPr>
            <p:ph sz="half" idx="12"/>
          </p:nvPr>
        </p:nvSpPr>
        <p:spPr/>
        <p:txBody>
          <a:bodyPr/>
          <a:lstStyle/>
          <a:p>
            <a:r>
              <a:rPr lang="pl-PL" dirty="0"/>
              <a:t>wynagrodzenie kadry merytorycznej zaangażowanej w realizację projektu, która nie jest finansowana ze środków projektu,</a:t>
            </a:r>
          </a:p>
          <a:p>
            <a:r>
              <a:rPr lang="pl-PL" dirty="0"/>
              <a:t>środki finansowe będące w </a:t>
            </a:r>
            <a:r>
              <a:rPr lang="pl-PL" dirty="0" err="1"/>
              <a:t>dyspo-zycji</a:t>
            </a:r>
            <a:r>
              <a:rPr lang="pl-PL" dirty="0"/>
              <a:t> danej instytucji lub pozyskane przez tę instytucję z innych źródeł;</a:t>
            </a:r>
          </a:p>
          <a:p>
            <a:r>
              <a:rPr lang="pl-PL" dirty="0"/>
              <a:t>wkład w ramach kosztów pośrednich rozliczanych ryczałtem;</a:t>
            </a:r>
          </a:p>
          <a:p>
            <a:r>
              <a:rPr lang="pl-PL" dirty="0"/>
              <a:t>środki wpłacane np. przez </a:t>
            </a:r>
            <a:r>
              <a:rPr lang="pl-PL" dirty="0" err="1"/>
              <a:t>ucze-stników</a:t>
            </a:r>
            <a:r>
              <a:rPr lang="pl-PL" dirty="0"/>
              <a:t> projektu,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0075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41E8D-416E-4E5D-9BE3-4E65F910E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Uproszczone metody rozliczania wydatków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C02991-57D4-42E5-8081-BC39A163D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cs typeface="Arial" panose="020B0604020202020204" pitchFamily="34" charset="0"/>
            </a:endParaRPr>
          </a:p>
          <a:p>
            <a:r>
              <a:rPr lang="pl-PL" dirty="0"/>
              <a:t>W przypadku projektów, których łączny koszt wyrażony w PLN </a:t>
            </a:r>
            <a:br>
              <a:rPr lang="pl-PL" dirty="0"/>
            </a:br>
            <a:r>
              <a:rPr lang="pl-PL" b="1" dirty="0"/>
              <a:t>nie przekracza równowartości 200 tys. EUR, należy zastosować metodę rozliczania wydatków na podstawie kwot ryczałtowych </a:t>
            </a:r>
            <a:r>
              <a:rPr lang="pl-PL" dirty="0"/>
              <a:t>określanych przez beneficjenta w oparciu o szczegółowy budżet projektu.</a:t>
            </a:r>
          </a:p>
          <a:p>
            <a:r>
              <a:rPr lang="pl-PL" dirty="0"/>
              <a:t>W umowie o dofinansowanie projektu określone zostaną wskaźniki rozliczające daną kwotę ryczałtową oraz dokumenty potwierdzające osiągnięcie rezultatów, wykonanie produktów lub zrealizowanie działań zgodnie z zatwierdzonym wnioskiem o dofinansowanie projektu.</a:t>
            </a:r>
          </a:p>
          <a:p>
            <a:pPr marL="0" indent="0">
              <a:buNone/>
            </a:pPr>
            <a:br>
              <a:rPr lang="pl-PL" dirty="0">
                <a:cs typeface="Arial" panose="020B0604020202020204" pitchFamily="34" charset="0"/>
              </a:rPr>
            </a:br>
            <a:endParaRPr lang="pl-PL" dirty="0">
              <a:highlight>
                <a:srgbClr val="FF0000"/>
              </a:highlight>
              <a:cs typeface="Arial" panose="020B0604020202020204" pitchFamily="34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528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627325B-2C82-4743-9172-F84D8464D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Uproszczone metody rozliczania wydatków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D497D7-E519-43A9-A3FF-3818ECC4C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endParaRPr lang="pl-PL" sz="24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pl-PL" dirty="0"/>
              <a:t>W przypadku niezrealizowania określonych w umowie o dofinansowanie projektu wskaźników produktu lub rezultatu, dofinansowanie projektu jest odpowiednio obniżane, tzn. dana kwota jest uznana za niekwalifikowalną;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pl-PL" dirty="0"/>
              <a:t>rozliczenie w systemie „spełnia – nie spełnia”.</a:t>
            </a:r>
          </a:p>
          <a:p>
            <a:pPr>
              <a:spcAft>
                <a:spcPts val="1200"/>
              </a:spcAft>
            </a:pPr>
            <a:r>
              <a:rPr lang="pl-PL" dirty="0"/>
              <a:t>Jeżeli zadanie zostanie wykonane częściowo, w takim przypadku beneficjent nie będzie mógł kwalifikować w ogóle kwoty ryczałtowej, nawet za zrealizowaną część zadania. Istotą kwoty ryczałtowej jest to, że przysługuje ona tylko za zrealizowane w pełni zadanie, bez względu na poniesione przez beneficjenta koszty.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01165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8A609-8E3F-4756-9955-2F0E652C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Kwalifikowalność podatku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D1E1D2-E836-4A7A-B8C6-9A11E5B9E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/>
          </a:p>
          <a:p>
            <a:r>
              <a:rPr lang="pl-PL" sz="2400" b="1" dirty="0"/>
              <a:t>Podatek VAT w projekcie, którego łączny koszt jest mniejszy niż 5 mln EUR (włączając VAT), jest kwalifikowalny.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Nie ma konieczności składania przez beneficjenta lub partnerów oświadczenia </a:t>
            </a:r>
            <a:br>
              <a:rPr lang="pl-PL" sz="2000" dirty="0"/>
            </a:br>
            <a:r>
              <a:rPr lang="pl-PL" sz="2000" dirty="0"/>
              <a:t>o braku możliwości odliczania podatku VAT.</a:t>
            </a:r>
            <a:endParaRPr lang="pl-PL" sz="2800" dirty="0"/>
          </a:p>
          <a:p>
            <a:pPr>
              <a:spcBef>
                <a:spcPts val="2400"/>
              </a:spcBef>
            </a:pPr>
            <a:r>
              <a:rPr lang="pl-PL" sz="2400" b="1" dirty="0"/>
              <a:t>Podatek VAT w projekcie, którego wartość wynosi co najmniej </a:t>
            </a:r>
            <a:br>
              <a:rPr lang="pl-PL" sz="2400" b="1" dirty="0"/>
            </a:br>
            <a:r>
              <a:rPr lang="pl-PL" sz="2400" b="1" dirty="0"/>
              <a:t>5 mln EUR (włączając VAT) może być kwalifikowalny, gdy brak jest prawnej możliwości odzyskania podatku VAT zgodnie z przepisami prawa krajowego.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sz="2000" dirty="0"/>
              <a:t>Należy złożyć oświadczenie o kwalifikowalności VAT w części Oświadczenia.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95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1/2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Cross-</a:t>
            </a:r>
            <a:r>
              <a:rPr lang="pl-PL" sz="2400" dirty="0" err="1"/>
              <a:t>financing</a:t>
            </a:r>
            <a:r>
              <a:rPr lang="pl-PL" sz="2400" dirty="0"/>
              <a:t> w projektach EFS+ dotyczy wyłącznie:</a:t>
            </a:r>
          </a:p>
          <a:p>
            <a:endParaRPr lang="pl-PL" sz="2400" dirty="0"/>
          </a:p>
          <a:p>
            <a:pPr marL="271463" indent="0">
              <a:buNone/>
            </a:pPr>
            <a:r>
              <a:rPr lang="pl-PL" sz="2400" dirty="0"/>
              <a:t>a) zakupu gruntu i nieruchomości;</a:t>
            </a:r>
          </a:p>
          <a:p>
            <a:pPr marL="542925" indent="-271463">
              <a:buNone/>
            </a:pPr>
            <a:r>
              <a:rPr lang="pl-PL" sz="2400" dirty="0"/>
              <a:t>b) zakupu infrastruktury rozumianej jako budowa nowej infrastruktury oraz wykonywanie wszelkich prac w ramach istniejącej infrastruktury;</a:t>
            </a:r>
          </a:p>
          <a:p>
            <a:pPr marL="271463" indent="0">
              <a:buNone/>
            </a:pPr>
            <a:r>
              <a:rPr lang="pl-PL" sz="2400" dirty="0"/>
              <a:t>c) zakupu mebli, sprzętu i pojazdów (z wyjątkami)</a:t>
            </a:r>
          </a:p>
        </p:txBody>
      </p:sp>
    </p:spTree>
    <p:extLst>
      <p:ext uri="{BB962C8B-B14F-4D97-AF65-F5344CB8AC3E}">
        <p14:creationId xmlns:p14="http://schemas.microsoft.com/office/powerpoint/2010/main" val="1725482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8473ED-CE99-4590-9A93-B6D30E0AB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2/2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922A2B-8A18-4338-AF3A-EC68284007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256584"/>
          </a:xfrm>
        </p:spPr>
        <p:txBody>
          <a:bodyPr>
            <a:normAutofit/>
          </a:bodyPr>
          <a:lstStyle/>
          <a:p>
            <a:pPr marL="271463" indent="0">
              <a:buNone/>
            </a:pPr>
            <a:endParaRPr lang="pl-PL" dirty="0"/>
          </a:p>
          <a:p>
            <a:pPr marL="271463" indent="0">
              <a:buNone/>
            </a:pPr>
            <a:r>
              <a:rPr lang="pl-PL" sz="2000" b="1" dirty="0"/>
              <a:t>WYJĄTKI:</a:t>
            </a:r>
          </a:p>
          <a:p>
            <a:pPr marL="271463" indent="0">
              <a:buNone/>
            </a:pPr>
            <a:r>
              <a:rPr lang="pl-PL" sz="2000" dirty="0"/>
              <a:t>i) zakupy te zostaną zamortyzowane w całości w okresie realizacji projektu, </a:t>
            </a:r>
          </a:p>
          <a:p>
            <a:pPr marL="271463" indent="0">
              <a:buNone/>
            </a:pPr>
            <a:r>
              <a:rPr lang="pl-PL" sz="2000" dirty="0"/>
              <a:t>ii) beneficjent udowodni, że zakup będzie najbardziej opłacalną opcją, tj. wymaga mniejszych nakładów finansowych niż inne opcje, np. najem lub leasing, </a:t>
            </a:r>
          </a:p>
          <a:p>
            <a:pPr marL="271463" indent="0">
              <a:buNone/>
            </a:pPr>
            <a:r>
              <a:rPr lang="pl-PL" sz="2000" dirty="0"/>
              <a:t>iii) zakupy te są konieczne dla osiągniecia celów projektu (np. doposażenie pracowni warsztatowych). </a:t>
            </a:r>
          </a:p>
          <a:p>
            <a:pPr marL="271463" indent="0">
              <a:buNone/>
            </a:pPr>
            <a:endParaRPr lang="pl-PL" sz="2000" dirty="0"/>
          </a:p>
          <a:p>
            <a:pPr marL="271463" indent="0">
              <a:buNone/>
            </a:pPr>
            <a:r>
              <a:rPr lang="pl-PL" sz="2000" dirty="0">
                <a:cs typeface="Arial" panose="020B0604020202020204" pitchFamily="34" charset="0"/>
              </a:rPr>
              <a:t>Warunki z podpunktów i-iii są rozłączne, co oznacza, że w przypadku spełnienia któregokolwiek z nich, zakup mebli, sprzętu i pojazdów może być kwalifikowalny w ramach EFS+ poza cross-</a:t>
            </a:r>
            <a:r>
              <a:rPr lang="pl-PL" sz="2000" dirty="0" err="1">
                <a:cs typeface="Arial" panose="020B0604020202020204" pitchFamily="34" charset="0"/>
              </a:rPr>
              <a:t>financingiem</a:t>
            </a:r>
            <a:r>
              <a:rPr lang="pl-PL" sz="2000" dirty="0">
                <a:cs typeface="Arial" panose="020B0604020202020204" pitchFamily="34" charset="0"/>
              </a:rPr>
              <a:t>. Zakup mebli, sprzętu i pojazdów niespełniający żadnego z warunków wskazanych w podpunkcie i-iii stanowi cross-</a:t>
            </a:r>
            <a:r>
              <a:rPr lang="pl-PL" sz="2000" dirty="0" err="1">
                <a:cs typeface="Arial" panose="020B0604020202020204" pitchFamily="34" charset="0"/>
              </a:rPr>
              <a:t>financing</a:t>
            </a:r>
            <a:r>
              <a:rPr lang="pl-PL" sz="2000" dirty="0">
                <a:cs typeface="Arial" panose="020B0604020202020204" pitchFamily="34" charset="0"/>
              </a:rPr>
              <a:t>.</a:t>
            </a:r>
            <a:endParaRPr lang="pl-PL" sz="2000" b="1" dirty="0">
              <a:cs typeface="Arial" panose="020B0604020202020204" pitchFamily="34" charset="0"/>
            </a:endParaRPr>
          </a:p>
          <a:p>
            <a:pPr marL="271463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991308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2899</TotalTime>
  <Words>1745</Words>
  <Application>Microsoft Office PowerPoint</Application>
  <PresentationFormat>Niestandardowy</PresentationFormat>
  <Paragraphs>126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6" baseType="lpstr">
      <vt:lpstr>Arial</vt:lpstr>
      <vt:lpstr>Calibri</vt:lpstr>
      <vt:lpstr>Open Sans</vt:lpstr>
      <vt:lpstr>Wingdings</vt:lpstr>
      <vt:lpstr>Motyw pakietu Office</vt:lpstr>
      <vt:lpstr>  Zasady realizacji projektów </vt:lpstr>
      <vt:lpstr>Prawidłowość sporządzenia budżetu</vt:lpstr>
      <vt:lpstr>Poziom dofinansowania i wkład własny</vt:lpstr>
      <vt:lpstr>Wkład własny – rodzaje</vt:lpstr>
      <vt:lpstr>Uproszczone metody rozliczania wydatków 1/2</vt:lpstr>
      <vt:lpstr>Uproszczone metody rozliczania wydatków 2/2</vt:lpstr>
      <vt:lpstr>Kwalifikowalność podatku VAT</vt:lpstr>
      <vt:lpstr>Cross-financing 1/2</vt:lpstr>
      <vt:lpstr>Cross-financing 2/2</vt:lpstr>
      <vt:lpstr>Cross-financing - limit</vt:lpstr>
      <vt:lpstr>Cross-financing – limit w SOWA EFS</vt:lpstr>
      <vt:lpstr>Koszty pośrednie</vt:lpstr>
      <vt:lpstr>Personel projektu - definicja </vt:lpstr>
      <vt:lpstr>Personel projektu</vt:lpstr>
      <vt:lpstr>Harmonogram płatności 1/2</vt:lpstr>
      <vt:lpstr>Harmonogram płatności 2/2</vt:lpstr>
      <vt:lpstr>Taryfikator towarów i usług</vt:lpstr>
      <vt:lpstr>Dostępność </vt:lpstr>
      <vt:lpstr>Organizacja staży i praktyk</vt:lpstr>
      <vt:lpstr>Stypendium stażowe</vt:lpstr>
      <vt:lpstr>  Dziękuję za uwagę.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Koprowska Witosława</cp:lastModifiedBy>
  <cp:revision>157</cp:revision>
  <cp:lastPrinted>2023-09-04T06:50:43Z</cp:lastPrinted>
  <dcterms:created xsi:type="dcterms:W3CDTF">2022-06-22T09:40:44Z</dcterms:created>
  <dcterms:modified xsi:type="dcterms:W3CDTF">2023-09-05T12:12:46Z</dcterms:modified>
</cp:coreProperties>
</file>