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9" r:id="rId3"/>
    <p:sldId id="335" r:id="rId4"/>
    <p:sldId id="339" r:id="rId5"/>
    <p:sldId id="329" r:id="rId6"/>
    <p:sldId id="333" r:id="rId7"/>
    <p:sldId id="330" r:id="rId8"/>
    <p:sldId id="331" r:id="rId9"/>
    <p:sldId id="337" r:id="rId10"/>
    <p:sldId id="332" r:id="rId11"/>
    <p:sldId id="334" r:id="rId12"/>
    <p:sldId id="327" r:id="rId13"/>
    <p:sldId id="310" r:id="rId14"/>
    <p:sldId id="311" r:id="rId15"/>
    <p:sldId id="325" r:id="rId16"/>
    <p:sldId id="340" r:id="rId17"/>
    <p:sldId id="260" r:id="rId18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3D349AE7-0566-4E1A-9979-84CDEBAA0DFD}">
          <p14:sldIdLst>
            <p14:sldId id="256"/>
            <p14:sldId id="319"/>
            <p14:sldId id="335"/>
            <p14:sldId id="339"/>
            <p14:sldId id="329"/>
            <p14:sldId id="333"/>
            <p14:sldId id="330"/>
            <p14:sldId id="331"/>
            <p14:sldId id="337"/>
            <p14:sldId id="332"/>
            <p14:sldId id="334"/>
            <p14:sldId id="327"/>
            <p14:sldId id="310"/>
            <p14:sldId id="311"/>
            <p14:sldId id="325"/>
            <p14:sldId id="340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  <p:cmAuthor id="2" name="Anna Bizub-Jechna" initials="ABJ" lastIdx="0" clrIdx="1">
    <p:extLst>
      <p:ext uri="{19B8F6BF-5375-455C-9EA6-DF929625EA0E}">
        <p15:presenceInfo xmlns:p15="http://schemas.microsoft.com/office/powerpoint/2012/main" userId="Anna Bizub-Jech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700" autoAdjust="0"/>
  </p:normalViewPr>
  <p:slideViewPr>
    <p:cSldViewPr showGuides="1">
      <p:cViewPr varScale="1">
        <p:scale>
          <a:sx n="99" d="100"/>
          <a:sy n="99" d="100"/>
        </p:scale>
        <p:origin x="1218" y="72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-34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29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1A9A485-EBF5-42AD-98E3-755A110E6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65704-A950-48AE-90A2-31D78F6CBA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433E338-55F1-4BE8-8E45-F49356974B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250A9-4093-4B0E-9C97-0AAFA07775E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6370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2023-09-07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9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2023-09-07</a:t>
            </a:fld>
            <a:endParaRPr lang="pl-PL" dirty="0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pic>
        <p:nvPicPr>
          <p:cNvPr id="12" name="Obraz 11" descr="Logo rocznicowe: 25 lat Samorządu Województwa Pomorskiego.">
            <a:extLst>
              <a:ext uri="{FF2B5EF4-FFF2-40B4-BE49-F238E27FC236}">
                <a16:creationId xmlns:a16="http://schemas.microsoft.com/office/drawing/2014/main" id="{EA3EF631-4EC4-4DF9-9F29-F25B4C6AE2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094" y="460525"/>
            <a:ext cx="2406403" cy="117102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0A228201-59AA-470F-B779-D4FECA3DF137}"/>
              </a:ext>
            </a:extLst>
          </p:cNvPr>
          <p:cNvSpPr/>
          <p:nvPr userDrawn="1"/>
        </p:nvSpPr>
        <p:spPr>
          <a:xfrm>
            <a:off x="1025525" y="1983572"/>
            <a:ext cx="8640763" cy="43212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7D00171-EF30-4814-B375-246769FD4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 descr="Fundusze Europejskie">
            <a:extLst>
              <a:ext uri="{FF2B5EF4-FFF2-40B4-BE49-F238E27FC236}">
                <a16:creationId xmlns:a16="http://schemas.microsoft.com/office/drawing/2014/main" id="{2ABF63AC-8150-4C02-BE62-EBE0A03986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29EBDD-5340-4285-A47D-77B29466E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85848" y="3411613"/>
            <a:ext cx="7920115" cy="1087764"/>
          </a:xfrm>
        </p:spPr>
        <p:txBody>
          <a:bodyPr anchor="t" anchorCtr="0">
            <a:normAutofit/>
          </a:bodyPr>
          <a:lstStyle>
            <a:lvl1pPr algn="ctr">
              <a:lnSpc>
                <a:spcPts val="4000"/>
              </a:lnSpc>
              <a:defRPr sz="3200"/>
            </a:lvl1pPr>
          </a:lstStyle>
          <a:p>
            <a:br>
              <a:rPr lang="pl-PL" dirty="0"/>
            </a:br>
            <a:endParaRPr lang="en-US" dirty="0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E2649279-68AC-4F54-A880-75A79D7385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C169691-7357-4DDF-8437-CEB5E8C72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69B9B22B-67E4-4504-8A58-6D72DCD7A2A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0BC155C9-2974-4950-B840-0E7ABDF714B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C1C9A51C-3E9A-43B3-865C-E0B79CE15EF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E3D26F0-CB23-476D-84AC-833FF58353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02C74DC5-C335-4B67-9BCD-34D60F57C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0F174CC1-CE15-4868-A9EE-2844EB32D55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580C7992-BAEE-4176-9AF5-42DA24B7599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BA86516E-B5E1-4DB3-981D-6523926A2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709B0195-39FE-4DB2-9F58-C6258A41F18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06B4110B-C953-4485-B94D-302AD469CB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8" name="Obraz 27" descr="Ciąg 4 logotypów: Fundusze Europejskie dla Pomorza, Rzeczpospolita Polska, Dofinansowane przez Unię Europejską, Urząd Marszałkowski Województwa Pomorskiego ">
            <a:extLst>
              <a:ext uri="{FF2B5EF4-FFF2-40B4-BE49-F238E27FC236}">
                <a16:creationId xmlns:a16="http://schemas.microsoft.com/office/drawing/2014/main" id="{7E3F8DBC-0D86-4A87-B80E-1209AC8C45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sia 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Tekst: 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4 logotypów: Fundusze Europejskie dla Pomorza, Rzeczpospolita Polska, Dofinansowane przez Unię Europejską,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2023-09-07</a:t>
            </a:fld>
            <a:endParaRPr lang="pl-PL" dirty="0"/>
          </a:p>
        </p:txBody>
      </p:sp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sia tytuł i merytory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2" y="1403573"/>
            <a:ext cx="9793088" cy="5256266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Ø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ü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762" y="6534368"/>
            <a:ext cx="3671887" cy="57546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6570087"/>
            <a:ext cx="2590800" cy="53975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sia tytuł i dwa elementy do porówn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0762" y="1778358"/>
            <a:ext cx="4140000" cy="4320178"/>
          </a:xfrm>
        </p:spPr>
        <p:txBody>
          <a:bodyPr>
            <a:normAutofit/>
          </a:bodyPr>
          <a:lstStyle>
            <a:lvl1pPr marL="251986" indent="-251986"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buFont typeface="Wingdings" panose="05000000000000000000" pitchFamily="2" charset="2"/>
              <a:buChar char="Ø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200" y="1778358"/>
            <a:ext cx="4140000" cy="4320178"/>
          </a:xfrm>
        </p:spPr>
        <p:txBody>
          <a:bodyPr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buFont typeface="Arial" panose="020B0604020202020204" pitchFamily="34" charset="0"/>
              <a:buChar char="•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buFont typeface="Wingdings" panose="05000000000000000000" pitchFamily="2" charset="2"/>
              <a:buChar char="Ø"/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2pPr>
            <a:lvl3pPr indent="-251986" algn="l" defTabSz="1007943" rtl="0" eaLnBrk="1" latinLnBrk="0" hangingPunct="1">
              <a:lnSpc>
                <a:spcPts val="2400"/>
              </a:lnSpc>
              <a:defRPr lang="pl-PL" sz="2200" kern="1200" dirty="0">
                <a:solidFill>
                  <a:schemeClr val="tx1"/>
                </a:solidFill>
                <a:latin typeface="Arial" panose="020B0604020202020204" pitchFamily="34" charset="0"/>
                <a:ea typeface="Open Sans" pitchFamily="2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018904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41" r:id="rId7"/>
    <p:sldLayoutId id="2147483726" r:id="rId8"/>
    <p:sldLayoutId id="2147483740" r:id="rId9"/>
    <p:sldLayoutId id="2147483723" r:id="rId10"/>
    <p:sldLayoutId id="2147483728" r:id="rId11"/>
  </p:sldLayoutIdLst>
  <p:transition spd="slow">
    <p:push dir="u"/>
  </p:transition>
  <p:hf hdr="0" ftr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5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Fundusze Europejskie </a:t>
            </a:r>
            <a:br>
              <a:rPr lang="pl-PL" dirty="0"/>
            </a:br>
            <a:r>
              <a:rPr lang="pl-PL" dirty="0"/>
              <a:t>dla Pomorza 2021- 2027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821" y="4157991"/>
            <a:ext cx="7920037" cy="180020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  <a:spcBef>
                <a:spcPts val="1800"/>
              </a:spcBef>
            </a:pPr>
            <a:endParaRPr lang="pl-PL" sz="3200" dirty="0"/>
          </a:p>
          <a:p>
            <a:pPr>
              <a:lnSpc>
                <a:spcPts val="3600"/>
              </a:lnSpc>
              <a:spcBef>
                <a:spcPts val="1800"/>
              </a:spcBef>
            </a:pPr>
            <a:r>
              <a:rPr lang="pl-PL" sz="3200" dirty="0"/>
              <a:t>Informacja i promocja </a:t>
            </a:r>
          </a:p>
          <a:p>
            <a:pPr>
              <a:lnSpc>
                <a:spcPct val="160000"/>
              </a:lnSpc>
            </a:pPr>
            <a:r>
              <a:rPr lang="pl-PL" sz="2000" b="0" dirty="0"/>
              <a:t>Gdańsk, 6 września 2023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Jakie informacje w ramach opisu projektu </a:t>
            </a:r>
            <a:br>
              <a:rPr lang="pl-PL" dirty="0"/>
            </a:br>
            <a:r>
              <a:rPr lang="pl-PL" dirty="0"/>
              <a:t>na stronie internetowej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5688632"/>
          </a:xfrm>
        </p:spPr>
        <p:txBody>
          <a:bodyPr>
            <a:normAutofit fontScale="550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a) </a:t>
            </a:r>
            <a:r>
              <a:rPr lang="pl-PL" sz="3300" b="1" dirty="0"/>
              <a:t>tytuł Projektu (maks. 150 znaków) - im krótszy i zgrabniejszy, tym łatwej będzie         o nim mówić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b) podkreślenie faktu otrzymania wsparcia finansowego z Unii Europejskiej przez zamieszczenie znaku Funduszy Europejskich, barw Rzeczypospolitej Polskiej i znaku Unii Europejskiej,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c) zadania, działania, które będą realizowane w ramach Projektu (opis, co zostanie zrobione, zakupione itp.),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d) grupy docelowe (do kogo skierowany jest Projekt, kto z niego skorzysta),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e) cel lub cele Projektu,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f) efekty, rezultaty Projektu (jeśli opis zadań, działań nie zawiera opisu efektów, rezultatów),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g) wartość Projektu (całkowity koszt Projektu),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h) wysokość wkładu Funduszy Europejskich,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300" dirty="0"/>
              <a:t>i) hasztagi #</a:t>
            </a:r>
            <a:r>
              <a:rPr lang="pl-PL" sz="3300" dirty="0" err="1"/>
              <a:t>FunduszeUE</a:t>
            </a:r>
            <a:r>
              <a:rPr lang="pl-PL" sz="3300" dirty="0"/>
              <a:t> lub #</a:t>
            </a:r>
            <a:r>
              <a:rPr lang="pl-PL" sz="3300" dirty="0" err="1"/>
              <a:t>FunduszeEuropejskie</a:t>
            </a:r>
            <a:r>
              <a:rPr lang="pl-PL" sz="3300" dirty="0"/>
              <a:t>,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53114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informowania o ważnych etapach projektu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217024" cy="52565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4. Projekt o znaczeniu strategicznym lub którego </a:t>
            </a:r>
            <a:r>
              <a:rPr lang="pl-PL" b="1" dirty="0"/>
              <a:t>całkowity koszt przekracza 10 mln euro</a:t>
            </a:r>
            <a:r>
              <a:rPr lang="pl-PL" dirty="0"/>
              <a:t>, </a:t>
            </a:r>
            <a:r>
              <a:rPr lang="pl-PL" b="1" dirty="0"/>
              <a:t>obowiązek</a:t>
            </a:r>
            <a:r>
              <a:rPr lang="pl-PL" dirty="0"/>
              <a:t> </a:t>
            </a:r>
            <a:r>
              <a:rPr lang="pl-PL" b="1" dirty="0"/>
              <a:t>zorganizowania wydarzenia lub działania informacyjno-promocyjnego</a:t>
            </a:r>
            <a:r>
              <a:rPr lang="pl-PL" dirty="0"/>
              <a:t> w ważnym momencie realizacji projektu, oraz włączenia w te działania przedstawicieli Komisji Europejskiej (KE) i Instytucji Zarządzającej (IZ) w odpowiednim terminie, na co najmniej 4 tygodnie przed planowaną datą wydarzenia,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5. Projekt, którego </a:t>
            </a:r>
            <a:r>
              <a:rPr lang="pl-PL" b="1" dirty="0"/>
              <a:t>całkowity koszt przekracza 5 mln euro </a:t>
            </a:r>
          </a:p>
          <a:p>
            <a:pPr marL="0" indent="0">
              <a:buNone/>
            </a:pPr>
            <a:r>
              <a:rPr lang="pl-PL" dirty="0"/>
              <a:t>Informacja dla IZ (14 dni przed) o:</a:t>
            </a:r>
          </a:p>
          <a:p>
            <a:pPr marL="0" indent="0">
              <a:buNone/>
            </a:pPr>
            <a:r>
              <a:rPr lang="pl-PL" dirty="0"/>
              <a:t>	- planowanych wydarzeniach informacyjno-promocyjnych,</a:t>
            </a:r>
          </a:p>
          <a:p>
            <a:pPr marL="0" indent="0">
              <a:buNone/>
            </a:pPr>
            <a:r>
              <a:rPr lang="pl-PL" dirty="0"/>
              <a:t>	- innych planowanych wydarzeniach i istotnych okolicznościach związanych z realizacją Projektu, które mogą mieć znaczenie dla opinii publicznej i mogą służyć budowaniu marki FE.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639232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539478"/>
            <a:ext cx="8640381" cy="1008112"/>
          </a:xfrm>
        </p:spPr>
        <p:txBody>
          <a:bodyPr>
            <a:normAutofit/>
          </a:bodyPr>
          <a:lstStyle/>
          <a:p>
            <a:r>
              <a:rPr lang="pl-PL" dirty="0"/>
              <a:t>Inne obowiązki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539478"/>
            <a:ext cx="9865096" cy="6732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Dokumentowanie działań informacyjnych i promocyjnych prowadzonych      w projekcie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Terminowe wprowadzanie aktualnych danych do wyszukiwarki wsparcia        dla potencjalnych beneficjentów i uczestników projektów, dostępnej             na Portalu Funduszy Europejskich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Udostępnianie utworów związanych z komunikacją i widocznością </a:t>
            </a:r>
            <a:br>
              <a:rPr lang="pl-PL" dirty="0"/>
            </a:br>
            <a:r>
              <a:rPr lang="pl-PL" dirty="0"/>
              <a:t>(np. zdjęcia, filmy) powstałych w ramach Projektu wraz z nieodpłatną </a:t>
            </a:r>
            <a:br>
              <a:rPr lang="pl-PL" dirty="0"/>
            </a:br>
            <a:r>
              <a:rPr lang="pl-PL" dirty="0"/>
              <a:t>i niewyłączną licencją do ich korzystania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Zorganizowanie, na każdą prośbę Instytucji Zarządzającej, wspólnego wydarzenia informacyjno-promocyjnego dla mediów 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q"/>
            </a:pPr>
            <a:r>
              <a:rPr lang="pl-PL" dirty="0"/>
              <a:t> Udzielenia pomocy w przygotowaniu wydarzenia medialnego na żądanie ministra właściwego ds. rozwoju regionalnego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587147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Gdzie znajdują się informacje</a:t>
            </a:r>
          </a:p>
        </p:txBody>
      </p:sp>
      <p:pic>
        <p:nvPicPr>
          <p:cNvPr id="4" name="Symbol zastępczy zawartości 3" descr="Zrzut ekranu strony rpo.pomorskie.eu z oznaczoną zakładką Fundusze Europejskie 2021-2027">
            <a:extLst>
              <a:ext uri="{FF2B5EF4-FFF2-40B4-BE49-F238E27FC236}">
                <a16:creationId xmlns:a16="http://schemas.microsoft.com/office/drawing/2014/main" id="{603D600F-C077-44DD-B7E4-628289324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135" y="885258"/>
            <a:ext cx="8299747" cy="6098331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07762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Strona internetowa – Fundusze Europejskie </a:t>
            </a:r>
            <a:br>
              <a:rPr lang="pl-PL" dirty="0"/>
            </a:br>
            <a:r>
              <a:rPr lang="pl-PL" dirty="0"/>
              <a:t>dla Pomorza 2021-2027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  <p:pic>
        <p:nvPicPr>
          <p:cNvPr id="6" name="Symbol zastępczy zawartości 5" descr="Skan strony internetowe rpo.pomorskie.eu. Zaznaczone w czerwonym kółku - Poznaj zasady promowania projektów FEP 2021-2027">
            <a:extLst>
              <a:ext uri="{FF2B5EF4-FFF2-40B4-BE49-F238E27FC236}">
                <a16:creationId xmlns:a16="http://schemas.microsoft.com/office/drawing/2014/main" id="{06286947-3852-4DCB-90DB-A9F039CCC1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657" y="1259557"/>
            <a:ext cx="6336704" cy="6151476"/>
          </a:xfrm>
        </p:spPr>
      </p:pic>
    </p:spTree>
    <p:extLst>
      <p:ext uri="{BB962C8B-B14F-4D97-AF65-F5344CB8AC3E}">
        <p14:creationId xmlns:p14="http://schemas.microsoft.com/office/powerpoint/2010/main" val="112033480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11D10F-4F19-45EB-86C6-F69BCCB3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Poznaj zasady promowania projektów</a:t>
            </a:r>
          </a:p>
        </p:txBody>
      </p:sp>
      <p:pic>
        <p:nvPicPr>
          <p:cNvPr id="5" name="Symbol zastępczy zawartości 4" descr="Widok strony internetowej - poznaj zasady promowania projektów FEP 2021-2027">
            <a:extLst>
              <a:ext uri="{FF2B5EF4-FFF2-40B4-BE49-F238E27FC236}">
                <a16:creationId xmlns:a16="http://schemas.microsoft.com/office/drawing/2014/main" id="{BBBDF3CD-22F9-44A2-B101-1CFC5551B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54" y="1043533"/>
            <a:ext cx="6619192" cy="5903365"/>
          </a:xfrm>
        </p:spPr>
      </p:pic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BFDD0BD-3611-4391-9763-92C811FC1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074057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776F66-DDA6-4BCA-9008-02EE9D4B8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A6CF0E9-BED1-4EFA-B96B-9E029493A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tytuł Projektu (maks. 150 znaków) - im krótszy                     i zgrabniejszy, tym łatwej będzie o nim mówić,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w formie naklejek oznaczamy produkty, sprzęty, pojazdy, aparaturę itp. powstałe lub zakupione w ramach projektu,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l-PL" sz="2800" dirty="0"/>
              <a:t>obowiązkowy profil w mediach społecznościowych.</a:t>
            </a:r>
          </a:p>
          <a:p>
            <a:pPr marL="0" indent="0">
              <a:lnSpc>
                <a:spcPct val="200000"/>
              </a:lnSpc>
              <a:buNone/>
            </a:pPr>
            <a:endParaRPr lang="pl-PL" sz="2400" dirty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endParaRPr lang="pl-PL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F1A6564-FD9B-4356-B3C1-567C4400C3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5345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3498" y="3491805"/>
            <a:ext cx="7559675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/>
              <a:t>Informowanie o Funduszach Europejskich odbywa się z poszanowaniem wartości </a:t>
            </a:r>
            <a:br>
              <a:rPr lang="pl-PL" dirty="0"/>
            </a:br>
            <a:r>
              <a:rPr lang="pl-PL" dirty="0"/>
              <a:t>Unii Europejskiej i zasad horyzontalnych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4099"/>
          </a:xfrm>
        </p:spPr>
        <p:txBody>
          <a:bodyPr>
            <a:noAutofit/>
          </a:bodyPr>
          <a:lstStyle/>
          <a:p>
            <a:r>
              <a:rPr lang="pl-PL" dirty="0"/>
              <a:t>NOWOŚĆ w zakresie obowiązków i wymagań dotyczących promocji 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512" y="1619597"/>
            <a:ext cx="8855798" cy="5184576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endParaRPr lang="pl-PL" sz="2400" dirty="0">
              <a:solidFill>
                <a:srgbClr val="FF000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pl-PL" sz="2400" b="1" dirty="0"/>
              <a:t>Korekta finansowa do 3% </a:t>
            </a:r>
            <a:r>
              <a:rPr lang="pl-PL" sz="2400" dirty="0"/>
              <a:t>za niezgodność z wymogami –  </a:t>
            </a:r>
            <a:br>
              <a:rPr lang="pl-PL" sz="2400" dirty="0"/>
            </a:br>
            <a:r>
              <a:rPr lang="pl-PL" sz="2400" dirty="0"/>
              <a:t>Wykaz pomniejszenia wartości dofinansowania Projektu w zakresie obowiązków promocyjnych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2400" dirty="0"/>
              <a:t>Pomniejszenie dofinansowania w przypadku nie wypełnienia i/lub nieprawidłowego wywiązywania się z realizacji obowiązku informacji i promocji projektu w zakresie wsparcia Funduszy Europejskich.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015755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Obowiązkowe wymogi związane z działaniami </a:t>
            </a:r>
            <a:br>
              <a:rPr lang="pl-PL" dirty="0"/>
            </a:br>
            <a:r>
              <a:rPr lang="pl-PL" dirty="0"/>
              <a:t>w zakresie komunikacji 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720357"/>
            <a:ext cx="9397044" cy="5443856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/>
              <a:t>Rozporządzenie ogólne (w tym Załącznik IX do rozporządzenia ogólnego),</a:t>
            </a:r>
          </a:p>
          <a:p>
            <a:pPr>
              <a:spcAft>
                <a:spcPts val="1800"/>
              </a:spcAft>
            </a:pPr>
            <a:r>
              <a:rPr lang="pl-PL" dirty="0"/>
              <a:t>Wytyczne dotyczące informacji i promocji Funduszy Europejskich </a:t>
            </a:r>
            <a:br>
              <a:rPr lang="pl-PL" dirty="0"/>
            </a:br>
            <a:r>
              <a:rPr lang="pl-PL" dirty="0"/>
              <a:t>na lata 2021-2027,</a:t>
            </a:r>
          </a:p>
          <a:p>
            <a:pPr>
              <a:spcAft>
                <a:spcPts val="1800"/>
              </a:spcAft>
            </a:pPr>
            <a:r>
              <a:rPr lang="pl-PL" dirty="0"/>
              <a:t>Księga Tożsamości Wizualnej marki Fundusze Europejskie 2021-2027,</a:t>
            </a:r>
          </a:p>
          <a:p>
            <a:pPr>
              <a:spcAft>
                <a:spcPts val="1800"/>
              </a:spcAft>
            </a:pPr>
            <a:r>
              <a:rPr lang="pl-PL" b="1" dirty="0"/>
              <a:t>Podręcznik wnioskodawcy i beneficjenta Funduszy Europejskich </a:t>
            </a:r>
            <a:br>
              <a:rPr lang="pl-PL" b="1" dirty="0"/>
            </a:br>
            <a:r>
              <a:rPr lang="pl-PL" b="1" dirty="0"/>
              <a:t>na lata 2021-2027 w zakresie informacji i promocji,</a:t>
            </a:r>
          </a:p>
          <a:p>
            <a:pPr>
              <a:spcAft>
                <a:spcPts val="1800"/>
              </a:spcAft>
            </a:pPr>
            <a:r>
              <a:rPr lang="pl-PL" dirty="0"/>
              <a:t>Obowiązki informacyjne beneficjenta (załącznik do Umowy </a:t>
            </a:r>
            <a:br>
              <a:rPr lang="pl-PL" dirty="0"/>
            </a:br>
            <a:r>
              <a:rPr lang="pl-PL" dirty="0"/>
              <a:t>o dofinansowanie projektu).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471972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E4B1B6-3969-419C-AE6E-9DDD95582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Obowiązki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7325E-5F84-4704-804F-3C6CBF880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529" y="1403552"/>
            <a:ext cx="9793088" cy="5256266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oznaczania działań i dokumentów, wyposażenia i miejsca projektu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informowania na oficjalnej stronie                     i w mediach społecznościowych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3200" dirty="0">
                <a:latin typeface="+mn-lt"/>
              </a:rPr>
              <a:t>dotyczące organizacji wydarzenia </a:t>
            </a:r>
          </a:p>
          <a:p>
            <a:pPr marL="0" indent="0">
              <a:buNone/>
            </a:pPr>
            <a:endParaRPr lang="pl-PL" sz="2400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  <a:p>
            <a:pPr marL="457200" indent="-457200">
              <a:buFont typeface="+mj-lt"/>
              <a:buAutoNum type="arabicPeriod"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F2A91EA-902E-4878-A702-1DB5E614B1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9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382" y="516054"/>
            <a:ext cx="8909847" cy="1065421"/>
          </a:xfrm>
        </p:spPr>
        <p:txBody>
          <a:bodyPr>
            <a:normAutofit fontScale="90000"/>
          </a:bodyPr>
          <a:lstStyle/>
          <a:p>
            <a:r>
              <a:rPr lang="pl-PL" dirty="0"/>
              <a:t>Obowiązki dotyczące oznaczania działań i dokumentów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7382" y="1331565"/>
            <a:ext cx="8443576" cy="5054819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okresie realizacji Projektu, beneficjent jest zobowiązany do: 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umieszczania w widoczny sposób znaku Funduszy Europejskich, znaku barw Rzeczypospolitej Polskiej (jeśli dotyczy; wersja </a:t>
            </a:r>
            <a:r>
              <a:rPr lang="pl-PL" dirty="0" err="1"/>
              <a:t>pełnokolorowa</a:t>
            </a:r>
            <a:r>
              <a:rPr lang="pl-PL" dirty="0"/>
              <a:t>) i znaku Unii Europejskiej na:</a:t>
            </a:r>
          </a:p>
          <a:p>
            <a:pPr>
              <a:spcAft>
                <a:spcPts val="1800"/>
              </a:spcAft>
            </a:pPr>
            <a:r>
              <a:rPr lang="pl-PL" dirty="0"/>
              <a:t>działaniach informacyjnych i promocyjnych,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podawanych do wiadomości publicznej,</a:t>
            </a:r>
          </a:p>
          <a:p>
            <a:pPr>
              <a:spcAft>
                <a:spcPts val="1800"/>
              </a:spcAft>
            </a:pPr>
            <a:r>
              <a:rPr lang="pl-PL" dirty="0"/>
              <a:t>dokumentach i materiałach dla osób i podmiotów uczestniczących w projekcie,</a:t>
            </a:r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  <p:pic>
        <p:nvPicPr>
          <p:cNvPr id="9" name="Symbol zastępczy zawartości 8" descr="Ciag 4 logotypów - Fundusze Europejskie dla Pomorza, Rzeczpospolita Polska, Dofinansowane przez Unie Europejską, Urząd Marszałkowski Województwa Pomorskiego">
            <a:extLst>
              <a:ext uri="{FF2B5EF4-FFF2-40B4-BE49-F238E27FC236}">
                <a16:creationId xmlns:a16="http://schemas.microsoft.com/office/drawing/2014/main" id="{792D3831-B716-4DC6-9650-0D76F7EB2D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82" y="5845120"/>
            <a:ext cx="9041051" cy="835051"/>
          </a:xfrm>
        </p:spPr>
      </p:pic>
    </p:spTree>
    <p:extLst>
      <p:ext uri="{BB962C8B-B14F-4D97-AF65-F5344CB8AC3E}">
        <p14:creationId xmlns:p14="http://schemas.microsoft.com/office/powerpoint/2010/main" val="1197383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779" y="440693"/>
            <a:ext cx="8640381" cy="1080001"/>
          </a:xfrm>
        </p:spPr>
        <p:txBody>
          <a:bodyPr>
            <a:normAutofit/>
          </a:bodyPr>
          <a:lstStyle/>
          <a:p>
            <a:r>
              <a:rPr lang="pl-PL" sz="2500" dirty="0"/>
              <a:t>Obowiązki dotyczące oznaczania wyposażenia</a:t>
            </a:r>
          </a:p>
        </p:txBody>
      </p:sp>
      <p:sp>
        <p:nvSpPr>
          <p:cNvPr id="3" name="Symbol zastępczy zawartości 2" descr="Dwa wzory naklejek &#10;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8779" y="1187549"/>
            <a:ext cx="9163656" cy="271298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7200" dirty="0"/>
              <a:t>W formie naklejek oznaczamy produkty, sprzęty, pojazdy, aparaturę itp. powstałe lub zakupione w ramach projektu</a:t>
            </a:r>
          </a:p>
          <a:p>
            <a:pPr lvl="1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Naklejki muszą znajdować się w dobrze widocznym miejscu,</a:t>
            </a:r>
          </a:p>
          <a:p>
            <a:pPr lvl="1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/>
              <a:t>Naklejek nie umieszczamy na przedmiotach użytku codziennego </a:t>
            </a:r>
            <a:br>
              <a:rPr lang="pl-PL" sz="7200" dirty="0"/>
            </a:br>
            <a:r>
              <a:rPr lang="pl-PL" sz="7200" dirty="0"/>
              <a:t>i takich, których znaczenie ma charakter pomocniczy / dodatkowy</a:t>
            </a:r>
          </a:p>
          <a:p>
            <a:pPr lvl="1">
              <a:lnSpc>
                <a:spcPct val="170000"/>
              </a:lnSpc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pl-PL" sz="7200" dirty="0">
                <a:ea typeface="Open Sans" panose="020B0606030504020204" pitchFamily="34" charset="0"/>
              </a:rPr>
              <a:t>Obowiązują wzory naklejek</a:t>
            </a:r>
            <a:endParaRPr lang="pl-PL" sz="72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  <p:pic>
        <p:nvPicPr>
          <p:cNvPr id="9" name="Symbol zastępczy zawartości 8" descr="wzór naklejek">
            <a:extLst>
              <a:ext uri="{FF2B5EF4-FFF2-40B4-BE49-F238E27FC236}">
                <a16:creationId xmlns:a16="http://schemas.microsoft.com/office/drawing/2014/main" id="{165C2835-34E2-4BF7-A3CF-5961C5FFAD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65" y="4787949"/>
            <a:ext cx="8284089" cy="2088232"/>
          </a:xfrm>
        </p:spPr>
      </p:pic>
    </p:spTree>
    <p:extLst>
      <p:ext uri="{BB962C8B-B14F-4D97-AF65-F5344CB8AC3E}">
        <p14:creationId xmlns:p14="http://schemas.microsoft.com/office/powerpoint/2010/main" val="10640363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863739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221" y="1619597"/>
            <a:ext cx="9397044" cy="496855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pl-PL" dirty="0"/>
              <a:t>1. Umieszczenie w widocznym miejscu realizacji projektu </a:t>
            </a:r>
            <a:r>
              <a:rPr lang="pl-PL" b="1" dirty="0"/>
              <a:t>trwałej tablicy informacyjnej </a:t>
            </a:r>
            <a:r>
              <a:rPr lang="pl-PL" dirty="0"/>
              <a:t>podkreślającej fakt otrzymania dofinansowania z UE, niezwłocznie po rozpoczęciu fizycznej realizacji projektu (jeśli dotyczy)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u="sng" dirty="0"/>
              <a:t>Obowiązek postawienia tablicy – gdy spełnione są łącznie dwa warunki:</a:t>
            </a:r>
          </a:p>
          <a:p>
            <a:pPr marL="0" indent="0" algn="ctr">
              <a:spcAft>
                <a:spcPts val="1800"/>
              </a:spcAft>
              <a:buNone/>
            </a:pPr>
            <a:endParaRPr lang="pl-PL" b="1" dirty="0"/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Projekt obejmuje prace budowlane, działania w zakresie infrastruktury, inwestycje rzeczowe lub zakup sprzętu,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sz="6500" b="1" dirty="0"/>
              <a:t>+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pl-PL" b="1" dirty="0"/>
              <a:t>Całkowity koszt projektu przekracza: 100 tys. euro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222653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6" y="481556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oznaczania miejsca projektu – cd.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331" y="1021557"/>
            <a:ext cx="9091648" cy="345638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pl-PL" sz="3100" dirty="0"/>
              <a:t>2. Umieszczenie w miejscu realizacji projektu przynajmniej jednego </a:t>
            </a:r>
            <a:r>
              <a:rPr lang="pl-PL" sz="3100" b="1" dirty="0"/>
              <a:t>trwałego plakatu o minimalnym formacie A3</a:t>
            </a:r>
            <a:r>
              <a:rPr lang="pl-PL" sz="3100" dirty="0"/>
              <a:t> lub podobnej wielkości elektronicznego wyświetlacza, podkreślającego fakt otrzymania dofinansowania z UE (jeśli projekt nie wymaga umieszczenia tablicy informacyjnej)</a:t>
            </a:r>
            <a:endParaRPr lang="pl-PL" dirty="0"/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	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  <p:pic>
        <p:nvPicPr>
          <p:cNvPr id="8" name="Symbol zastępczy zawartości 7" descr="Wzór plakatu A3&#10;">
            <a:extLst>
              <a:ext uri="{FF2B5EF4-FFF2-40B4-BE49-F238E27FC236}">
                <a16:creationId xmlns:a16="http://schemas.microsoft.com/office/drawing/2014/main" id="{AA0CF01F-FE4E-444C-8679-3B25DAE393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33" y="4045713"/>
            <a:ext cx="4680521" cy="3310772"/>
          </a:xfrm>
        </p:spPr>
      </p:pic>
    </p:spTree>
    <p:extLst>
      <p:ext uri="{BB962C8B-B14F-4D97-AF65-F5344CB8AC3E}">
        <p14:creationId xmlns:p14="http://schemas.microsoft.com/office/powerpoint/2010/main" val="7988096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358123"/>
            <a:ext cx="9544708" cy="1080001"/>
          </a:xfrm>
        </p:spPr>
        <p:txBody>
          <a:bodyPr>
            <a:normAutofit/>
          </a:bodyPr>
          <a:lstStyle/>
          <a:p>
            <a:r>
              <a:rPr lang="pl-PL" dirty="0"/>
              <a:t>Obowiązki dotyczące umieszczenia informacji na oficjalnej stronie i w mediach społecznościowych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5426" y="1763613"/>
            <a:ext cx="9091648" cy="403244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70000"/>
              </a:lnSpc>
              <a:spcAft>
                <a:spcPts val="1800"/>
              </a:spcAft>
              <a:buNone/>
            </a:pPr>
            <a:r>
              <a:rPr lang="pl-PL" sz="3200" dirty="0"/>
              <a:t>3. Umieszczenie krótkiego opisu projektu na oficjalnej stronie internetowej, jeśli ją posiadasz lub </a:t>
            </a:r>
            <a:r>
              <a:rPr lang="pl-PL" sz="3200" b="1" dirty="0"/>
              <a:t>na stronach mediów społecznościowych</a:t>
            </a:r>
            <a:r>
              <a:rPr lang="pl-PL" sz="3200" dirty="0"/>
              <a:t>, </a:t>
            </a:r>
            <a:br>
              <a:rPr lang="pl-PL" sz="3200" dirty="0"/>
            </a:br>
            <a:r>
              <a:rPr lang="pl-PL" sz="3200" dirty="0"/>
              <a:t>(w uwzględnieniu odpowiedniego zestawienia znaków i hasztagów #</a:t>
            </a:r>
            <a:r>
              <a:rPr lang="pl-PL" sz="3200" dirty="0" err="1"/>
              <a:t>FunduszeUE</a:t>
            </a:r>
            <a:r>
              <a:rPr lang="pl-PL" sz="3200" dirty="0"/>
              <a:t> lub #</a:t>
            </a:r>
            <a:r>
              <a:rPr lang="pl-PL" sz="3200" dirty="0" err="1"/>
              <a:t>FunduszeEuropejskie</a:t>
            </a:r>
            <a:r>
              <a:rPr lang="pl-PL" sz="3200" dirty="0"/>
              <a:t>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sz="3200" b="1" dirty="0"/>
              <a:t>Jeżeli nie posiadasz profilu w mediach społecznościowych, </a:t>
            </a:r>
            <a:br>
              <a:rPr lang="pl-PL" sz="3200" b="1" dirty="0"/>
            </a:br>
            <a:r>
              <a:rPr lang="pl-PL" sz="3200" b="1" dirty="0"/>
              <a:t>musisz go założyć! </a:t>
            </a:r>
          </a:p>
          <a:p>
            <a:pPr marL="0" indent="0">
              <a:spcAft>
                <a:spcPts val="1800"/>
              </a:spcAft>
              <a:buNone/>
            </a:pPr>
            <a:endParaRPr lang="pl-PL" sz="4400" dirty="0"/>
          </a:p>
          <a:p>
            <a:pPr marL="0" indent="0">
              <a:spcAft>
                <a:spcPts val="18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389915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7701</TotalTime>
  <Words>914</Words>
  <Application>Microsoft Office PowerPoint</Application>
  <PresentationFormat>Niestandardowy</PresentationFormat>
  <Paragraphs>93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Calibri</vt:lpstr>
      <vt:lpstr>Open Sans</vt:lpstr>
      <vt:lpstr>Wingdings</vt:lpstr>
      <vt:lpstr>Motyw pakietu Office</vt:lpstr>
      <vt:lpstr>Fundusze Europejskie  dla Pomorza 2021- 2027 </vt:lpstr>
      <vt:lpstr>NOWOŚĆ w zakresie obowiązków i wymagań dotyczących promocji   </vt:lpstr>
      <vt:lpstr>Obowiązkowe wymogi związane z działaniami  w zakresie komunikacji  </vt:lpstr>
      <vt:lpstr>Obowiązki </vt:lpstr>
      <vt:lpstr>Obowiązki dotyczące oznaczania działań i dokumentów </vt:lpstr>
      <vt:lpstr>Obowiązki dotyczące oznaczania wyposażenia</vt:lpstr>
      <vt:lpstr>Obowiązki dotyczące oznaczania miejsca projektu</vt:lpstr>
      <vt:lpstr>Obowiązki dotyczące oznaczania miejsca projektu – cd.</vt:lpstr>
      <vt:lpstr>Obowiązki dotyczące umieszczenia informacji na oficjalnej stronie i w mediach społecznościowych</vt:lpstr>
      <vt:lpstr>Jakie informacje w ramach opisu projektu  na stronie internetowej i w mediach społecznościowych</vt:lpstr>
      <vt:lpstr>Obowiązki dotyczące informowania o ważnych etapach projektu </vt:lpstr>
      <vt:lpstr>Inne obowiązki </vt:lpstr>
      <vt:lpstr> Gdzie znajdują się informacje</vt:lpstr>
      <vt:lpstr>Strona internetowa – Fundusze Europejskie  dla Pomorza 2021-2027</vt:lpstr>
      <vt:lpstr>Poznaj zasady promowania projektów</vt:lpstr>
      <vt:lpstr>Podsumowanie </vt:lpstr>
      <vt:lpstr>Informowanie o Funduszach Europejskich odbywa się z poszanowaniem wartości  Unii Europejskiej i zasad horyzontalnych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Bizub-jechna</dc:creator>
  <cp:keywords>Polityki horyzontalne</cp:keywords>
  <cp:lastModifiedBy>Cygert Piotr</cp:lastModifiedBy>
  <cp:revision>241</cp:revision>
  <dcterms:created xsi:type="dcterms:W3CDTF">2022-06-22T09:40:44Z</dcterms:created>
  <dcterms:modified xsi:type="dcterms:W3CDTF">2023-09-07T06:47:07Z</dcterms:modified>
</cp:coreProperties>
</file>