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93" r:id="rId3"/>
    <p:sldId id="337" r:id="rId4"/>
    <p:sldId id="373" r:id="rId5"/>
    <p:sldId id="319" r:id="rId6"/>
    <p:sldId id="314" r:id="rId7"/>
    <p:sldId id="374" r:id="rId8"/>
    <p:sldId id="294" r:id="rId9"/>
    <p:sldId id="322" r:id="rId10"/>
    <p:sldId id="338" r:id="rId11"/>
    <p:sldId id="309" r:id="rId12"/>
    <p:sldId id="339" r:id="rId13"/>
    <p:sldId id="346" r:id="rId14"/>
    <p:sldId id="342" r:id="rId15"/>
    <p:sldId id="344" r:id="rId16"/>
    <p:sldId id="345" r:id="rId17"/>
    <p:sldId id="317" r:id="rId18"/>
    <p:sldId id="348" r:id="rId19"/>
    <p:sldId id="347" r:id="rId20"/>
    <p:sldId id="318" r:id="rId21"/>
    <p:sldId id="329" r:id="rId22"/>
    <p:sldId id="333" r:id="rId23"/>
    <p:sldId id="332" r:id="rId24"/>
    <p:sldId id="334" r:id="rId25"/>
    <p:sldId id="335" r:id="rId26"/>
    <p:sldId id="336" r:id="rId27"/>
    <p:sldId id="341" r:id="rId28"/>
    <p:sldId id="296" r:id="rId29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Sulencka Anna" initials="SA" lastIdx="2" clrIdx="1">
    <p:extLst>
      <p:ext uri="{19B8F6BF-5375-455C-9EA6-DF929625EA0E}">
        <p15:presenceInfo xmlns:p15="http://schemas.microsoft.com/office/powerpoint/2012/main" userId="S-1-5-21-352459600-126056257-345019615-49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2777" autoAdjust="0"/>
  </p:normalViewPr>
  <p:slideViewPr>
    <p:cSldViewPr showGuides="1">
      <p:cViewPr varScale="1">
        <p:scale>
          <a:sx n="93" d="100"/>
          <a:sy n="93" d="100"/>
        </p:scale>
        <p:origin x="1626" y="9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29.08.2023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6854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1412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1288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162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6FCFA159-EADF-49BB-9E3A-21FD151919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sldNum="0" hdr="0" ftr="0" dt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717722"/>
          </a:xfrm>
        </p:spPr>
        <p:txBody>
          <a:bodyPr>
            <a:noAutofit/>
          </a:bodyPr>
          <a:lstStyle/>
          <a:p>
            <a:r>
              <a:rPr lang="pl-PL" sz="2800" dirty="0">
                <a:latin typeface="+mn-lt"/>
              </a:rPr>
              <a:t>Rozwój Ekonomii Społecznej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w programie Fundusze Europejskie dla Pomorza 2021-2027 EFS+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5436020"/>
            <a:ext cx="7920037" cy="505773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+mn-lt"/>
              </a:rPr>
              <a:t>Gdańsk, 30 sierpnia 2023 roku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199" y="683493"/>
            <a:ext cx="8640381" cy="1080120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Działanie 5.13. </a:t>
            </a:r>
            <a:r>
              <a:rPr lang="pl-PL" sz="3200" dirty="0"/>
              <a:t>Rozwój Ekonomii Społecznej</a:t>
            </a:r>
            <a:br>
              <a:rPr lang="pl-PL" sz="3100" dirty="0"/>
            </a:br>
            <a:r>
              <a:rPr lang="pl-PL" sz="3100" dirty="0"/>
              <a:t>– kryteria specyficzne, obligatoryjne (3 z 3)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54" y="2123652"/>
            <a:ext cx="9433047" cy="5076185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czy w ramach projektu założono realizację wskaźnika rezultatu bezpośredniego</a:t>
            </a:r>
            <a:r>
              <a:rPr lang="pl-PL" sz="2000" b="1" dirty="0">
                <a:latin typeface="+mn-lt"/>
              </a:rPr>
              <a:t> Liczba miejsc pracy utworzonych </a:t>
            </a:r>
            <a:r>
              <a:rPr lang="pl-PL" sz="2000" dirty="0">
                <a:latin typeface="+mn-lt"/>
              </a:rPr>
              <a:t>w przedsiębiorstwach społecznych na poziomie co najmniej równym wartości wskaźnika Liczby miejsc pracy w przedsiębiorstwach społecznych do utworzenia w ramach OWES dla danego subregionu, wskazanej w programie pt. </a:t>
            </a:r>
            <a:r>
              <a:rPr lang="pl-PL" sz="2000" b="1" dirty="0">
                <a:latin typeface="+mn-lt"/>
              </a:rPr>
              <a:t>„Regionalny Program Rozwoju Ekonomii Społecznej. Pomorska Ekonomia Społeczna 2030 </a:t>
            </a:r>
            <a:r>
              <a:rPr lang="pl-PL" sz="2000" dirty="0">
                <a:latin typeface="+mn-lt"/>
              </a:rPr>
              <a:t>”?</a:t>
            </a:r>
          </a:p>
          <a:p>
            <a:pPr>
              <a:lnSpc>
                <a:spcPct val="114000"/>
              </a:lnSpc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czy wnioskodawca </a:t>
            </a:r>
            <a:r>
              <a:rPr lang="pl-PL" sz="2000" b="1" dirty="0">
                <a:latin typeface="+mn-lt"/>
              </a:rPr>
              <a:t>posiada decyzję o akredytacji </a:t>
            </a:r>
            <a:r>
              <a:rPr lang="pl-PL" sz="2000" dirty="0">
                <a:latin typeface="+mn-lt"/>
              </a:rPr>
              <a:t>i statusie ośrodka wsparcia ekonomii społecznej wydaną przez ministra właściwego do spraw zabezpieczenia społecznego </a:t>
            </a:r>
            <a:r>
              <a:rPr lang="pl-PL" sz="2000" b="1" dirty="0">
                <a:latin typeface="+mn-lt"/>
              </a:rPr>
              <a:t>lub złożył wniosek </a:t>
            </a:r>
            <a:r>
              <a:rPr lang="pl-PL" sz="2000" dirty="0">
                <a:latin typeface="+mn-lt"/>
              </a:rPr>
              <a:t>o akredytację i status?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pl-PL" dirty="0"/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endParaRPr lang="pl-PL" dirty="0"/>
          </a:p>
          <a:p>
            <a:pPr marL="360363" lvl="0" indent="-360363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7987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539477"/>
            <a:ext cx="8640381" cy="1440160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Działanie 5.13. Rozwój Ekonomii Społecznej</a:t>
            </a:r>
            <a:br>
              <a:rPr lang="pl-PL" sz="3100" dirty="0"/>
            </a:br>
            <a:r>
              <a:rPr lang="pl-PL" sz="3100" dirty="0"/>
              <a:t>– kryteria specyficzne, fakultatywne (1 z 2)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54" y="2555701"/>
            <a:ext cx="9721080" cy="4032448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Ocenie podlega </a:t>
            </a:r>
            <a:r>
              <a:rPr lang="pl-PL" sz="2000" b="1" dirty="0">
                <a:latin typeface="+mn-lt"/>
              </a:rPr>
              <a:t>formuła partnerstw</a:t>
            </a:r>
            <a:r>
              <a:rPr lang="pl-PL" sz="2000" dirty="0">
                <a:latin typeface="+mn-lt"/>
              </a:rPr>
              <a:t>a, tj.: czy projekt </a:t>
            </a:r>
            <a:r>
              <a:rPr lang="pl-PL" sz="2000" b="1" dirty="0">
                <a:latin typeface="+mn-lt"/>
              </a:rPr>
              <a:t>jest realizowany w partnerstwie </a:t>
            </a:r>
            <a:r>
              <a:rPr lang="pl-PL" sz="2000" dirty="0">
                <a:latin typeface="+mn-lt"/>
              </a:rPr>
              <a:t>i </a:t>
            </a:r>
            <a:r>
              <a:rPr lang="pl-PL" sz="2000" b="1" dirty="0">
                <a:latin typeface="+mn-lt"/>
              </a:rPr>
              <a:t>zakłada współpracę </a:t>
            </a:r>
            <a:r>
              <a:rPr lang="pl-PL" sz="2000" dirty="0">
                <a:latin typeface="+mn-lt"/>
              </a:rPr>
              <a:t>z Instytucjami Otoczenia Biznesu (IOB) lub pracodawcami lub ich organizacjami?</a:t>
            </a:r>
          </a:p>
          <a:p>
            <a:pPr>
              <a:lnSpc>
                <a:spcPct val="114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Ocenie podlega </a:t>
            </a:r>
            <a:r>
              <a:rPr lang="pl-PL" sz="2000" b="1" dirty="0">
                <a:latin typeface="+mn-lt"/>
              </a:rPr>
              <a:t>stopień, w jakim </a:t>
            </a:r>
            <a:r>
              <a:rPr lang="pl-PL" sz="2000" dirty="0">
                <a:latin typeface="+mn-lt"/>
              </a:rPr>
              <a:t>projekt </a:t>
            </a:r>
            <a:r>
              <a:rPr lang="pl-PL" sz="2000" b="1" dirty="0">
                <a:latin typeface="+mn-lt"/>
              </a:rPr>
              <a:t>zakłada współpracę międzyregionalną lub transnarodową</a:t>
            </a:r>
            <a:r>
              <a:rPr lang="pl-PL" sz="2000" dirty="0">
                <a:latin typeface="+mn-lt"/>
              </a:rPr>
              <a:t>, która bezpośrednio przyczyni się do osiągnięcia rezultatów projektu wyrażonych poprzez wskaźniki monitorowania.</a:t>
            </a:r>
          </a:p>
          <a:p>
            <a:pPr marL="360363" indent="-360363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l-PL" sz="1900" dirty="0"/>
          </a:p>
        </p:txBody>
      </p:sp>
    </p:spTree>
    <p:extLst>
      <p:ext uri="{BB962C8B-B14F-4D97-AF65-F5344CB8AC3E}">
        <p14:creationId xmlns:p14="http://schemas.microsoft.com/office/powerpoint/2010/main" val="2430096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539477"/>
            <a:ext cx="8640381" cy="1440160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Działanie </a:t>
            </a:r>
            <a:r>
              <a:rPr lang="pl-PL" sz="3100" dirty="0">
                <a:solidFill>
                  <a:srgbClr val="002073"/>
                </a:solidFill>
              </a:rPr>
              <a:t>5.13. </a:t>
            </a:r>
            <a:r>
              <a:rPr lang="pl-PL" sz="3200" dirty="0">
                <a:solidFill>
                  <a:srgbClr val="002073"/>
                </a:solidFill>
              </a:rPr>
              <a:t>Rozwój Ekonomii Społecznej</a:t>
            </a:r>
            <a:br>
              <a:rPr lang="pl-PL" sz="3100" dirty="0"/>
            </a:br>
            <a:r>
              <a:rPr lang="pl-PL" sz="3100" dirty="0"/>
              <a:t>– kryteria specyficzne, fakultatywne (2 z 2)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54" y="1835621"/>
            <a:ext cx="9721080" cy="4752528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l-PL" sz="2000" dirty="0">
                <a:latin typeface="+mn-lt"/>
              </a:rPr>
              <a:t>Ocenie podlega </a:t>
            </a:r>
            <a:r>
              <a:rPr lang="pl-PL" sz="2000" b="1" dirty="0">
                <a:latin typeface="+mn-lt"/>
              </a:rPr>
              <a:t>stopień, w jakim projekt obejmie wsparciem grupy preferowane</a:t>
            </a:r>
            <a:r>
              <a:rPr lang="pl-PL" sz="2000" dirty="0">
                <a:latin typeface="+mn-lt"/>
              </a:rPr>
              <a:t>: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pl-PL" sz="2000" dirty="0">
                <a:latin typeface="+mn-lt"/>
              </a:rPr>
              <a:t>Osoby długotrwale bezrobotne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pl-PL" sz="2000" dirty="0">
                <a:latin typeface="+mn-lt"/>
              </a:rPr>
              <a:t>Osoby z niepełnosprawnościami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pl-PL" sz="2000" dirty="0">
                <a:latin typeface="+mn-lt"/>
              </a:rPr>
              <a:t>Absolwenci CIS i KIS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pl-PL" sz="2000" dirty="0">
                <a:latin typeface="+mn-lt"/>
              </a:rPr>
              <a:t>Osoby uprawnione do specjalnego zasiłku opiekuńczego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pl-PL" sz="2000" dirty="0">
                <a:latin typeface="+mn-lt"/>
              </a:rPr>
              <a:t>Osoby usamodzielniane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pl-PL" sz="2000" dirty="0">
                <a:latin typeface="+mn-lt"/>
              </a:rPr>
              <a:t>Osoby z zaburzeniami psychicznymi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pl-PL" sz="2000" dirty="0">
                <a:latin typeface="+mn-lt"/>
              </a:rPr>
              <a:t>Osoby posiadające status uchodźcy lub ochronę uzupełniającą</a:t>
            </a:r>
          </a:p>
          <a:p>
            <a:pPr marL="360363" indent="-360363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l-PL" sz="1900" dirty="0"/>
          </a:p>
        </p:txBody>
      </p:sp>
    </p:spTree>
    <p:extLst>
      <p:ext uri="{BB962C8B-B14F-4D97-AF65-F5344CB8AC3E}">
        <p14:creationId xmlns:p14="http://schemas.microsoft.com/office/powerpoint/2010/main" val="1185622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9" y="611485"/>
            <a:ext cx="8640381" cy="1368152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Rozwój ekonomii społecznej – Podstawowe warunki (1 z 7)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113" y="2771724"/>
            <a:ext cx="8928991" cy="417646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2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2200" dirty="0">
                <a:latin typeface="+mn-lt"/>
              </a:rPr>
              <a:t>Szczegółowe informacje dotyczące podstawowych warunków rozwoju ekonomii społecznej, zawarte zostały w Regulaminie wyboru w </a:t>
            </a:r>
            <a:r>
              <a:rPr lang="pl-PL" sz="2200" b="1" dirty="0">
                <a:latin typeface="+mn-lt"/>
              </a:rPr>
              <a:t>podrozdziale 2.3 Uwarunkowania realizacji wsparcia w ramach projektów.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924627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158" y="467470"/>
            <a:ext cx="8640381" cy="648072"/>
          </a:xfrm>
        </p:spPr>
        <p:txBody>
          <a:bodyPr>
            <a:normAutofit fontScale="90000"/>
          </a:bodyPr>
          <a:lstStyle/>
          <a:p>
            <a:r>
              <a:rPr lang="pl-PL" sz="2700" dirty="0"/>
              <a:t>Rozwój ekonomii społecznej – podstawowe warunki (2 z 7) </a:t>
            </a: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548" y="1619597"/>
            <a:ext cx="8928991" cy="5472608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Usługi wsparcia ekonomii społecznej realizowane przez OWES są zgodne z art. 29 </a:t>
            </a:r>
            <a:r>
              <a:rPr lang="pl-PL" sz="2000" b="1" dirty="0">
                <a:latin typeface="+mn-lt"/>
              </a:rPr>
              <a:t>ustawy o ekonomii społecznej.</a:t>
            </a:r>
          </a:p>
          <a:p>
            <a:pPr>
              <a:lnSpc>
                <a:spcPct val="114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Udział alokacji przeznaczonej na wsparcie finansowe tworzenia miejsc pracy w PS w ogólnej alokacji przeznaczonej na projekty OWES będzie wynosić co najmniej </a:t>
            </a:r>
            <a:r>
              <a:rPr lang="pl-PL" sz="2000" b="1" dirty="0">
                <a:latin typeface="+mn-lt"/>
              </a:rPr>
              <a:t>60%</a:t>
            </a:r>
            <a:r>
              <a:rPr lang="pl-PL" sz="2000" dirty="0">
                <a:latin typeface="+mn-lt"/>
              </a:rPr>
              <a:t> do której wlicza się wsparcie w postaci stawek jednostkowych na utworzenie i utrzymanie miejsca pracy w PS oraz wsparcie reintegracyjne.</a:t>
            </a:r>
          </a:p>
          <a:p>
            <a:pPr>
              <a:lnSpc>
                <a:spcPct val="114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Tworzenie miejsc pracy w </a:t>
            </a:r>
            <a:r>
              <a:rPr lang="pl-PL" sz="2000" b="1" dirty="0">
                <a:latin typeface="+mn-lt"/>
              </a:rPr>
              <a:t>nowych i istniejących PS </a:t>
            </a:r>
            <a:r>
              <a:rPr lang="pl-PL" sz="2000" dirty="0">
                <a:latin typeface="+mn-lt"/>
              </a:rPr>
              <a:t>oraz PES </a:t>
            </a:r>
            <a:r>
              <a:rPr lang="pl-PL" sz="2000" b="1" dirty="0">
                <a:latin typeface="+mn-lt"/>
              </a:rPr>
              <a:t>przekształcanych</a:t>
            </a:r>
            <a:r>
              <a:rPr lang="pl-PL" sz="2000" dirty="0">
                <a:latin typeface="+mn-lt"/>
              </a:rPr>
              <a:t> w PS.</a:t>
            </a:r>
          </a:p>
          <a:p>
            <a:pPr>
              <a:lnSpc>
                <a:spcPct val="114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W wyniku przyznania PS lub PES przekształcanemu w PS wsparcia finansowego na utworzenie i utrzymanie miejsca pracy konieczne jest </a:t>
            </a:r>
            <a:r>
              <a:rPr lang="pl-PL" sz="2000" b="1" dirty="0">
                <a:latin typeface="+mn-lt"/>
              </a:rPr>
              <a:t>zwiększenie ogólnej liczby miejsc </a:t>
            </a:r>
            <a:r>
              <a:rPr lang="pl-PL" sz="2000" dirty="0">
                <a:latin typeface="+mn-lt"/>
              </a:rPr>
              <a:t>pracy w tym podmiocie.</a:t>
            </a:r>
            <a:endParaRPr lang="pl-PL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l-PL" sz="2000" dirty="0"/>
          </a:p>
          <a:p>
            <a:pPr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83887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9" y="251445"/>
            <a:ext cx="8640381" cy="504056"/>
          </a:xfrm>
        </p:spPr>
        <p:txBody>
          <a:bodyPr>
            <a:normAutofit fontScale="90000"/>
          </a:bodyPr>
          <a:lstStyle/>
          <a:p>
            <a:r>
              <a:rPr lang="pl-PL" sz="2700" dirty="0"/>
              <a:t>Rozwój ekonomii społecznej – podstawowe warunki (3 z 7) 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548" y="1547589"/>
            <a:ext cx="8928991" cy="554461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Osoby, dla których na stworzenie miejsca pracy udzielono wsparcia finansowego na utworzenie i utrzymanie miejsca pracy w PS, </a:t>
            </a:r>
            <a:r>
              <a:rPr lang="pl-PL" sz="2000" b="1" dirty="0">
                <a:latin typeface="+mn-lt"/>
              </a:rPr>
              <a:t>nie mogą wykonywać pracy</a:t>
            </a:r>
            <a:r>
              <a:rPr lang="pl-PL" sz="2000" dirty="0">
                <a:latin typeface="+mn-lt"/>
              </a:rPr>
              <a:t> na podstawie umowy o pracę, spółdzielczej umowy o pracę lub umowy cywilnoprawnej, lub prowadzić działalności gospodarczej w </a:t>
            </a:r>
            <a:r>
              <a:rPr lang="pl-PL" sz="2000" b="1" dirty="0">
                <a:latin typeface="+mn-lt"/>
              </a:rPr>
              <a:t>momencie podejmowania zatrudnienia w PS</a:t>
            </a:r>
            <a:r>
              <a:rPr lang="pl-PL" sz="2000" dirty="0">
                <a:latin typeface="+mn-lt"/>
              </a:rPr>
              <a:t>. </a:t>
            </a:r>
          </a:p>
          <a:p>
            <a:pPr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Osoba, zatrudniana na nowym miejscu pracy, </a:t>
            </a:r>
            <a:r>
              <a:rPr lang="pl-PL" sz="2000" b="1" dirty="0">
                <a:latin typeface="+mn-lt"/>
              </a:rPr>
              <a:t>nie może współpracować </a:t>
            </a:r>
            <a:r>
              <a:rPr lang="pl-PL" sz="2000" dirty="0">
                <a:latin typeface="+mn-lt"/>
              </a:rPr>
              <a:t>z danym PS (na podstawie umów o pracę lub umów cywilnoprawnych) </a:t>
            </a:r>
            <a:r>
              <a:rPr lang="pl-PL" sz="2000" b="1" dirty="0">
                <a:latin typeface="+mn-lt"/>
              </a:rPr>
              <a:t>w ciągu 12 m-</a:t>
            </a:r>
            <a:r>
              <a:rPr lang="pl-PL" sz="2000" b="1" dirty="0" err="1">
                <a:latin typeface="+mn-lt"/>
              </a:rPr>
              <a:t>cy</a:t>
            </a:r>
            <a:r>
              <a:rPr lang="pl-PL" sz="2000" b="1" dirty="0">
                <a:latin typeface="+mn-lt"/>
              </a:rPr>
              <a:t> poprzedzających </a:t>
            </a:r>
            <a:r>
              <a:rPr lang="pl-PL" sz="2000" dirty="0">
                <a:latin typeface="+mn-lt"/>
              </a:rPr>
              <a:t>złożenie wniosku o udzielenie wsparcia finansowego (z wyłączeniem staży).</a:t>
            </a:r>
          </a:p>
          <a:p>
            <a:pPr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Zatrudnienie na nowo tworzonych miejscach pracy </a:t>
            </a:r>
            <a:r>
              <a:rPr lang="pl-PL" sz="2000" b="1" dirty="0">
                <a:latin typeface="+mn-lt"/>
              </a:rPr>
              <a:t>wyłącznie na podstawie Umowy o pracę lub spółdzielczej Umowy o pracę </a:t>
            </a:r>
            <a:r>
              <a:rPr lang="pl-PL" sz="2000" dirty="0">
                <a:latin typeface="+mn-lt"/>
              </a:rPr>
              <a:t>najwcześniej w dniu złożenia wniosku o wsparcie finansowe.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0" indent="0">
              <a:spcBef>
                <a:spcPts val="300"/>
              </a:spcBef>
              <a:buNone/>
            </a:pPr>
            <a:endParaRPr lang="pl-PL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l-PL" sz="2000" dirty="0"/>
          </a:p>
          <a:p>
            <a:pPr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040957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631" y="467470"/>
            <a:ext cx="8640381" cy="1080120"/>
          </a:xfrm>
        </p:spPr>
        <p:txBody>
          <a:bodyPr>
            <a:normAutofit fontScale="90000"/>
          </a:bodyPr>
          <a:lstStyle/>
          <a:p>
            <a:r>
              <a:rPr lang="pl-PL" sz="2700" dirty="0"/>
              <a:t>Rozwój ekonomii społecznej – podstawowe warunki (4 z 7)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548" y="1835621"/>
            <a:ext cx="8928991" cy="5256584"/>
          </a:xfrm>
        </p:spPr>
        <p:txBody>
          <a:bodyPr>
            <a:no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Tworzenie</a:t>
            </a:r>
            <a:r>
              <a:rPr lang="pl-PL" sz="2200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i utrzymanie miejsc pracy w PS będzie rozliczane </a:t>
            </a:r>
            <a:r>
              <a:rPr lang="pl-PL" sz="2200" b="1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wyłącznie w formie stawek jednostkowych.</a:t>
            </a:r>
            <a:r>
              <a:rPr lang="pl-PL" sz="2200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Stawka na utrzymanie miejsca pracy jest kwalifikowalna tylko łącznie ze stawką na utworzenie miejsca pracy.</a:t>
            </a:r>
            <a:endParaRPr lang="pl-PL" sz="2200" dirty="0">
              <a:latin typeface="+mn-lt"/>
            </a:endParaRPr>
          </a:p>
          <a:p>
            <a:pPr lvl="0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Jedno PS może uzyskać wsparcie finansowe na utworzenie i utrzymanie maksymalnie </a:t>
            </a:r>
            <a:r>
              <a:rPr lang="pl-PL" sz="2200" b="1" dirty="0">
                <a:latin typeface="+mn-lt"/>
              </a:rPr>
              <a:t>dziesięciu miejsc pracy.</a:t>
            </a:r>
          </a:p>
          <a:p>
            <a:pPr>
              <a:lnSpc>
                <a:spcPct val="114000"/>
              </a:lnSpc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Przyznanie wsparcia finansowego odbywa się na </a:t>
            </a:r>
            <a:r>
              <a:rPr lang="pl-PL" sz="2200" b="1" dirty="0">
                <a:latin typeface="+mn-lt"/>
              </a:rPr>
              <a:t>jednolitych zasadach </a:t>
            </a:r>
            <a:r>
              <a:rPr lang="pl-PL" sz="2200" dirty="0">
                <a:latin typeface="+mn-lt"/>
              </a:rPr>
              <a:t>opracowanych we współpracy z ROPS.</a:t>
            </a:r>
          </a:p>
          <a:p>
            <a:pPr>
              <a:lnSpc>
                <a:spcPct val="114000"/>
              </a:lnSpc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Wsparcie finansowe jest przyznawane na podstawie </a:t>
            </a:r>
            <a:r>
              <a:rPr lang="pl-PL" sz="2200" b="1" dirty="0">
                <a:latin typeface="+mn-lt"/>
              </a:rPr>
              <a:t>biznesplanu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l-PL" sz="2000" dirty="0">
              <a:latin typeface="+mn-lt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036756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9" y="611485"/>
            <a:ext cx="8640381" cy="1080001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Rozwój ekonomii społecznej – Podstawowe warunki (5 z 7)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548" y="2123653"/>
            <a:ext cx="8928991" cy="475252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OWES zobowiązany jest do podpisania porozumień o współpracy z operatorami </a:t>
            </a:r>
            <a:r>
              <a:rPr lang="pl-PL" sz="2200" b="1" dirty="0">
                <a:latin typeface="+mn-lt"/>
              </a:rPr>
              <a:t>PSF</a:t>
            </a:r>
            <a:r>
              <a:rPr lang="pl-PL" sz="2200" dirty="0">
                <a:latin typeface="+mn-lt"/>
              </a:rPr>
              <a:t> działającymi w ramach BUR ze swojego obszaru (po wyborze operatora PSF).</a:t>
            </a:r>
          </a:p>
          <a:p>
            <a:pPr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OWES współpracuje z właściwymi terytorialne </a:t>
            </a:r>
            <a:r>
              <a:rPr lang="pl-PL" sz="2200" b="1" dirty="0">
                <a:latin typeface="+mn-lt"/>
              </a:rPr>
              <a:t>PUP</a:t>
            </a:r>
            <a:r>
              <a:rPr lang="pl-PL" sz="2200" dirty="0">
                <a:latin typeface="+mn-lt"/>
              </a:rPr>
              <a:t> w zakresie przyznawania wsparcia finansowego na tworzenie miejsc pracy w nowych i istniejących PS.</a:t>
            </a:r>
          </a:p>
          <a:p>
            <a:pPr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OWES zobowiązany jest do współpracy z </a:t>
            </a:r>
            <a:r>
              <a:rPr lang="pl-PL" sz="2200" b="1" dirty="0">
                <a:latin typeface="+mn-lt"/>
              </a:rPr>
              <a:t>pośrednikami finansowymi </a:t>
            </a:r>
            <a:r>
              <a:rPr lang="pl-PL" sz="2200" dirty="0">
                <a:latin typeface="+mn-lt"/>
              </a:rPr>
              <a:t>oferującymi instrumenty finansowe bezpośrednio PES. </a:t>
            </a:r>
          </a:p>
          <a:p>
            <a:pPr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OWES współpracuje z właściwymi terytorialnie </a:t>
            </a:r>
            <a:r>
              <a:rPr lang="pl-PL" sz="2200" b="1" dirty="0">
                <a:latin typeface="+mn-lt"/>
              </a:rPr>
              <a:t>ROPS</a:t>
            </a:r>
            <a:r>
              <a:rPr lang="pl-PL" sz="2200" dirty="0">
                <a:latin typeface="+mn-lt"/>
              </a:rPr>
              <a:t> w zakresie promocji i rozwoju ekonomii społecznej w regionie podejmowanej zarówno w ramach projektów OWES jak i zadań koordynacyjnych ROPS. 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939278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9" y="611485"/>
            <a:ext cx="8640381" cy="1080001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Rozwój ekonomii społecznej – Podstawowe warunki (6 z 7)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548" y="2123653"/>
            <a:ext cx="8928991" cy="4752528"/>
          </a:xfrm>
        </p:spPr>
        <p:txBody>
          <a:bodyPr>
            <a:no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Dofinansowanie realizacji </a:t>
            </a:r>
            <a:r>
              <a:rPr lang="pl-PL" sz="2000" b="1" dirty="0">
                <a:latin typeface="+mn-lt"/>
              </a:rPr>
              <a:t>indywidualnego planu reintegracyjnego</a:t>
            </a:r>
            <a:r>
              <a:rPr lang="pl-PL" sz="2000" dirty="0">
                <a:latin typeface="+mn-lt"/>
              </a:rPr>
              <a:t>, powiązane jest z wypłatą wsparcia reintegracyjnego i w całym okresie realizacji planu wynosi do </a:t>
            </a:r>
            <a:r>
              <a:rPr lang="pl-PL" sz="2000" b="1" dirty="0">
                <a:latin typeface="+mn-lt"/>
              </a:rPr>
              <a:t>300% minimalnego wynagrodzenia za pracę na jednego pracownika</a:t>
            </a:r>
            <a:r>
              <a:rPr lang="pl-PL" sz="2000" dirty="0">
                <a:latin typeface="+mn-lt"/>
              </a:rPr>
              <a:t>, należącego do jednej z </a:t>
            </a:r>
            <a:r>
              <a:rPr lang="pl-PL" sz="2000" b="1" dirty="0">
                <a:latin typeface="+mn-lt"/>
              </a:rPr>
              <a:t>grup preferowanych </a:t>
            </a:r>
            <a:r>
              <a:rPr lang="pl-PL" sz="2000" dirty="0">
                <a:latin typeface="+mn-lt"/>
              </a:rPr>
              <a:t>w projekcie, wskazanych w kryterium merytorycznym </a:t>
            </a:r>
            <a:r>
              <a:rPr lang="pl-PL" sz="2000" b="1" dirty="0">
                <a:latin typeface="+mn-lt"/>
              </a:rPr>
              <a:t>Specyfika grupy docelowej.</a:t>
            </a:r>
            <a:endParaRPr lang="pl-PL" sz="2000" dirty="0">
              <a:latin typeface="+mn-lt"/>
            </a:endParaRPr>
          </a:p>
          <a:p>
            <a:pPr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Dofinansowanie realizacji indywidualnego planu reintegracyjnego dotyczy wyłącznie </a:t>
            </a:r>
            <a:r>
              <a:rPr lang="pl-PL" sz="2000" b="1" dirty="0">
                <a:latin typeface="+mn-lt"/>
              </a:rPr>
              <a:t>nowych pracowników </a:t>
            </a:r>
            <a:r>
              <a:rPr lang="pl-PL" sz="2000" dirty="0">
                <a:latin typeface="+mn-lt"/>
              </a:rPr>
              <a:t>i może być świadczone bez przyznawania wsparcia finansowego na utworzenie i utrzymanie miejsca pracy w PS.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518308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9" y="611485"/>
            <a:ext cx="8640381" cy="1080001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Rozwój ekonomii społecznej – Podstawowe warunki (7 z 7)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548" y="2123653"/>
            <a:ext cx="8928991" cy="4752528"/>
          </a:xfrm>
        </p:spPr>
        <p:txBody>
          <a:bodyPr>
            <a:no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OWES  </a:t>
            </a:r>
            <a:r>
              <a:rPr lang="pl-PL" sz="2000" b="1" dirty="0">
                <a:latin typeface="+mn-lt"/>
              </a:rPr>
              <a:t>informuje PES </a:t>
            </a:r>
            <a:r>
              <a:rPr lang="pl-PL" sz="2000" dirty="0">
                <a:latin typeface="+mn-lt"/>
              </a:rPr>
              <a:t>o możliwości uczestnictwa w </a:t>
            </a:r>
            <a:r>
              <a:rPr lang="pl-PL" sz="2000" b="1" dirty="0">
                <a:latin typeface="+mn-lt"/>
              </a:rPr>
              <a:t>naborach</a:t>
            </a:r>
            <a:r>
              <a:rPr lang="pl-PL" sz="2000" dirty="0">
                <a:latin typeface="+mn-lt"/>
              </a:rPr>
              <a:t> ogłaszanych w ramach FEP 2021-2027 oraz FERS.</a:t>
            </a:r>
          </a:p>
          <a:p>
            <a:pPr lvl="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OWES wspiera PES </a:t>
            </a:r>
            <a:r>
              <a:rPr lang="pl-PL" sz="2000" b="1" dirty="0">
                <a:latin typeface="+mn-lt"/>
              </a:rPr>
              <a:t>w ubieganiu się </a:t>
            </a:r>
            <a:r>
              <a:rPr lang="pl-PL" sz="2000" dirty="0">
                <a:latin typeface="+mn-lt"/>
              </a:rPr>
              <a:t>o udzielenie zamówień publicznych.</a:t>
            </a:r>
          </a:p>
          <a:p>
            <a:pPr lvl="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OWES zobowiązany jest do wdrożenia procedur </a:t>
            </a:r>
            <a:r>
              <a:rPr lang="pl-PL" sz="2000" b="1" dirty="0">
                <a:latin typeface="+mn-lt"/>
              </a:rPr>
              <a:t>zapewniających brak podwójnego </a:t>
            </a:r>
            <a:r>
              <a:rPr lang="pl-PL" sz="2000" dirty="0">
                <a:latin typeface="+mn-lt"/>
              </a:rPr>
              <a:t>finansowania działań finansowanych z EFS+ ze środkami przeznaczonymi na wsparcie ekonomii społecznej </a:t>
            </a:r>
            <a:r>
              <a:rPr lang="pl-PL" sz="2000" b="1" dirty="0">
                <a:latin typeface="+mn-lt"/>
              </a:rPr>
              <a:t>ramach KPO</a:t>
            </a:r>
            <a:r>
              <a:rPr lang="pl-PL" sz="2000" dirty="0">
                <a:latin typeface="+mn-lt"/>
              </a:rPr>
              <a:t>.</a:t>
            </a:r>
          </a:p>
          <a:p>
            <a:pPr lvl="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OWES musi </a:t>
            </a:r>
            <a:r>
              <a:rPr lang="pl-PL" sz="2000" b="1" dirty="0">
                <a:latin typeface="+mn-lt"/>
              </a:rPr>
              <a:t>prowadzić stronę internetową </a:t>
            </a:r>
            <a:r>
              <a:rPr lang="pl-PL" sz="2000" dirty="0">
                <a:latin typeface="+mn-lt"/>
              </a:rPr>
              <a:t>na której zamieszcza </a:t>
            </a:r>
            <a:r>
              <a:rPr lang="pl-PL" sz="2000" b="1" dirty="0">
                <a:latin typeface="+mn-lt"/>
              </a:rPr>
              <a:t>listę podmiotów</a:t>
            </a:r>
            <a:r>
              <a:rPr lang="pl-PL" sz="2000" dirty="0">
                <a:latin typeface="+mn-lt"/>
              </a:rPr>
              <a:t>, które otrzymały wsparcie finansowe na utworzenie i utrzymanie miejsca pracy. 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2000" dirty="0"/>
          </a:p>
          <a:p>
            <a:pPr>
              <a:buFont typeface="Arial" panose="020B0604020202020204" pitchFamily="34" charset="0"/>
              <a:buChar char="•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420437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23453"/>
            <a:ext cx="8821601" cy="1080001"/>
          </a:xfrm>
        </p:spPr>
        <p:txBody>
          <a:bodyPr>
            <a:noAutofit/>
          </a:bodyPr>
          <a:lstStyle/>
          <a:p>
            <a:r>
              <a:rPr lang="pl-PL" dirty="0"/>
              <a:t>Działanie 5.13. Rozwój Ekonomii Społecznej</a:t>
            </a:r>
            <a:br>
              <a:rPr lang="pl-PL" dirty="0"/>
            </a:br>
            <a:r>
              <a:rPr lang="pl-PL" dirty="0"/>
              <a:t>- 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Podstawowe informacje o naborze</a:t>
            </a:r>
            <a:b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100" y="2123654"/>
            <a:ext cx="9217024" cy="3096344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buClrTx/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Alokacja (środki UE i budżetu państwa): </a:t>
            </a:r>
            <a:r>
              <a:rPr lang="pl-PL" sz="22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59 333 056,94 PLN</a:t>
            </a:r>
            <a:r>
              <a:rPr lang="pl-PL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>
              <a:spcBef>
                <a:spcPts val="2400"/>
              </a:spcBef>
              <a:spcAft>
                <a:spcPts val="2400"/>
              </a:spcAft>
              <a:buClrTx/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Wkład własny - </a:t>
            </a:r>
            <a:r>
              <a:rPr lang="pl-PL" sz="22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5% </a:t>
            </a:r>
            <a:r>
              <a:rPr lang="pl-PL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wartości projektu z wyłączeniem środków na dotacje na utworzenie i utrzymanie miejsca pracy;</a:t>
            </a:r>
          </a:p>
          <a:p>
            <a:pPr>
              <a:spcBef>
                <a:spcPts val="2400"/>
              </a:spcBef>
              <a:spcAft>
                <a:spcPts val="2400"/>
              </a:spcAft>
              <a:buClrTx/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Cross financing – </a:t>
            </a:r>
            <a:r>
              <a:rPr lang="pl-PL" sz="22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maksymalnie</a:t>
            </a:r>
            <a:r>
              <a:rPr lang="pl-PL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2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15 %.</a:t>
            </a:r>
            <a:endParaRPr lang="pl-PL" sz="22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968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9" y="611485"/>
            <a:ext cx="8640381" cy="1368152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Rozwój ekonomii społecznej - Trwałość przedsiębiorstw społecznych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113" y="1835621"/>
            <a:ext cx="8928991" cy="511256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2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pl-PL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</a:t>
            </a:r>
            <a:r>
              <a:rPr lang="pl-PL" sz="2000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Obowiązek </a:t>
            </a:r>
            <a:r>
              <a:rPr lang="pl-PL" sz="2000" b="1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utrzymania statusu PS przez okres obowiązywania umowy o udzielenie wsparcia finansowego </a:t>
            </a:r>
            <a:r>
              <a:rPr lang="pl-PL" sz="2000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na utworzenie i utrzymanie miejsca pracy.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pl-PL" sz="2000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• W przypadku </a:t>
            </a:r>
            <a:r>
              <a:rPr lang="pl-PL" sz="2000" b="1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PES przekształcanych w PS </a:t>
            </a:r>
            <a:r>
              <a:rPr lang="pl-PL" sz="2000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– obowiązek uzyskania statusu PS </a:t>
            </a:r>
            <a:r>
              <a:rPr lang="pl-PL" sz="2000" b="1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 okresie 6 miesięcy od dnia utworzenia miejsca pracy oraz utrzymania go przez okres obowiązywania umowy.</a:t>
            </a:r>
            <a:endParaRPr lang="pl-PL" sz="2000" dirty="0">
              <a:solidFill>
                <a:srgbClr val="00000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pl-PL" sz="2000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• Obowiązek zapewnienia, że przed upływem 3 lat od rozliczenia wsparcia finansowego, </a:t>
            </a:r>
            <a:r>
              <a:rPr lang="pl-PL" sz="2000" b="1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podmiot nie przekształci się w podmiot gospodarczy niespełniający definicji PES</a:t>
            </a:r>
            <a:r>
              <a:rPr lang="pl-PL" sz="2000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, a w przypadku likwidacji tego PES –zapewnienia, że majątek zakupiony w związku z udzieleniem wsparcia finansowego na utworzenie i utrzymanie miejsc pracy zostanie ponownie wykorzystany na wsparcie PS, o ile przepisy prawa nie stanowią inaczej.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551364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437" y="2347388"/>
            <a:ext cx="8640763" cy="431276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b="1" dirty="0">
                <a:latin typeface="+mn-lt"/>
              </a:rPr>
              <a:t>wskaźniki produktu</a:t>
            </a:r>
            <a:r>
              <a:rPr lang="pl-PL" dirty="0">
                <a:latin typeface="+mn-lt"/>
              </a:rPr>
              <a:t> – mierzą wielkość i pokazują charakter oferowanego wsparcia lub grupę docelową objętą wsparciem w projekcie. Produkt stanowi wszystko, co zostało uzyskane w wyniku działań współfinansowanych z EFS+, zarówno wytworzone dobra, jak i usługi świadczone na rzecz uczestników podczas realizacji projektu. Pomiar wskaźnika następuje w momencie rozpoczęcia udziału w projekcie;</a:t>
            </a:r>
          </a:p>
          <a:p>
            <a:pPr lvl="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l-PL" b="1" dirty="0">
                <a:latin typeface="+mn-lt"/>
              </a:rPr>
              <a:t>wskaźniki rezultatu</a:t>
            </a:r>
            <a:r>
              <a:rPr lang="pl-PL" dirty="0">
                <a:latin typeface="+mn-lt"/>
              </a:rPr>
              <a:t> – dotyczą oczekiwanych efektów działań współfinansowanych z EFS+. W odniesieniu do osób lub podmiotów, określają efekt w postaci zmiany sytuacji w momencie pomiaru w stosunku do sytuacji w momencie rozpoczęcia udziału w projekcie, np. w odniesieniu do poprawy statusu uczestnika na rynku pracy. Wskaźniki te mierzone są co do zasady do 4 tygodni od zakończenia udziału przez uczestnika lub podmiot obejmowany wsparciem w projekcie.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2ADC1E28-A808-4572-900D-D14C12CD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437" y="683493"/>
            <a:ext cx="8640763" cy="1368152"/>
          </a:xfrm>
        </p:spPr>
        <p:txBody>
          <a:bodyPr>
            <a:normAutofit/>
          </a:bodyPr>
          <a:lstStyle/>
          <a:p>
            <a:r>
              <a:rPr lang="pl-PL" dirty="0"/>
              <a:t>Działanie 5.13. Rozwój Ekonomii Społecznej</a:t>
            </a:r>
            <a:br>
              <a:rPr lang="pl-PL" dirty="0"/>
            </a:br>
            <a:r>
              <a:rPr lang="pl-PL" dirty="0"/>
              <a:t>– monitorowanie postępu rzeczowego </a:t>
            </a:r>
            <a:br>
              <a:rPr lang="pl-PL" dirty="0"/>
            </a:br>
            <a:r>
              <a:rPr lang="pl-PL" dirty="0"/>
              <a:t>w projekcie (1 z 2)</a:t>
            </a:r>
          </a:p>
        </p:txBody>
      </p:sp>
    </p:spTree>
    <p:extLst>
      <p:ext uri="{BB962C8B-B14F-4D97-AF65-F5344CB8AC3E}">
        <p14:creationId xmlns:p14="http://schemas.microsoft.com/office/powerpoint/2010/main" val="435408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5FA812-A12D-4102-A432-DEDE5084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683493"/>
            <a:ext cx="8640381" cy="1296344"/>
          </a:xfrm>
        </p:spPr>
        <p:txBody>
          <a:bodyPr>
            <a:noAutofit/>
          </a:bodyPr>
          <a:lstStyle/>
          <a:p>
            <a:r>
              <a:rPr lang="pl-PL" dirty="0"/>
              <a:t>Działanie 5.13. Rozwój Ekonomii Społecznej</a:t>
            </a:r>
            <a:br>
              <a:rPr lang="pl-PL" dirty="0"/>
            </a:br>
            <a:r>
              <a:rPr lang="pl-PL" dirty="0"/>
              <a:t>– monitorowanie postępu rzeczowego </a:t>
            </a:r>
            <a:br>
              <a:rPr lang="pl-PL" dirty="0"/>
            </a:br>
            <a:r>
              <a:rPr lang="pl-PL" dirty="0"/>
              <a:t>w projekcie (2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859A8D-59A1-4610-8CDC-C5689307D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2555801"/>
            <a:ext cx="8783790" cy="244807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Szczegółowe informacje dotyczące monitorowania wskaźników w projektach,        w tym ich definicje, zawarte zostały w </a:t>
            </a:r>
            <a:r>
              <a:rPr lang="pl-PL" sz="2000" b="1" dirty="0">
                <a:latin typeface="+mn-lt"/>
              </a:rPr>
              <a:t>załączniku nr 2 </a:t>
            </a:r>
            <a:r>
              <a:rPr lang="pl-PL" sz="2000" dirty="0">
                <a:latin typeface="+mn-lt"/>
              </a:rPr>
              <a:t>do Regulaminu konkursu – Zasady pomiaru wskaźników w projekcie dofinansowanym z Europejskiego Funduszu Społecznego Plus w ramach programu regionalnego Fundusze Europejskie dla Pomorza 2021- 2027</a:t>
            </a:r>
            <a:r>
              <a:rPr lang="pl-PL" dirty="0">
                <a:latin typeface="+mn-lt"/>
              </a:rPr>
              <a:t>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3474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2DB556-6B95-4816-86C9-549EC6845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719836"/>
            <a:ext cx="8640381" cy="1079799"/>
          </a:xfrm>
        </p:spPr>
        <p:txBody>
          <a:bodyPr>
            <a:normAutofit/>
          </a:bodyPr>
          <a:lstStyle/>
          <a:p>
            <a:r>
              <a:rPr lang="pl-PL" dirty="0"/>
              <a:t>Działanie 5.13. Rozwój Ekonomii Społecznej</a:t>
            </a:r>
            <a:br>
              <a:rPr lang="pl-PL" dirty="0"/>
            </a:br>
            <a:r>
              <a:rPr lang="pl-PL" dirty="0"/>
              <a:t>– wskaźniki monitorowania (1 z 5)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2CA04E-BF6A-4131-80DD-3562E594D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1799635"/>
            <a:ext cx="9001000" cy="5220201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pl-PL" sz="2900" b="1" dirty="0">
                <a:latin typeface="+mn-lt"/>
              </a:rPr>
              <a:t>Wskaźniki produktu:</a:t>
            </a:r>
            <a:endParaRPr lang="pl-PL" sz="2900" dirty="0">
              <a:latin typeface="+mn-lt"/>
            </a:endParaRPr>
          </a:p>
          <a:p>
            <a:pPr marL="801688" lvl="2" indent="-2508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900" dirty="0">
                <a:latin typeface="+mn-lt"/>
              </a:rPr>
              <a:t>Liczba osób bezrobotnych, w tym długotrwale bezrobotnych, objętych wsparciem w programie (osoby);</a:t>
            </a:r>
          </a:p>
          <a:p>
            <a:pPr marL="801688" lvl="2" indent="-2508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900" dirty="0">
                <a:latin typeface="+mn-lt"/>
              </a:rPr>
              <a:t>Liczba osób biernych zawodowo objętych wsparciem w programie (osoby);</a:t>
            </a:r>
          </a:p>
          <a:p>
            <a:pPr marL="801688" lvl="2" indent="-2508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900" dirty="0">
                <a:latin typeface="+mn-lt"/>
              </a:rPr>
              <a:t>Liczba osób z niepełnosprawnościami objętych wsparciem w programie (osoby).</a:t>
            </a:r>
          </a:p>
          <a:p>
            <a:pPr marL="801688" lvl="2" indent="-2508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900" dirty="0">
                <a:latin typeface="+mn-lt"/>
                <a:ea typeface="Times New Roman" panose="02020603050405020304" pitchFamily="18" charset="0"/>
              </a:rPr>
              <a:t>Liczba podmiotów ekonomii społecznej objętych wsparciem (sztuki).</a:t>
            </a:r>
            <a:endParaRPr lang="pl-PL" sz="2900" dirty="0">
              <a:latin typeface="+mn-lt"/>
            </a:endParaRPr>
          </a:p>
          <a:p>
            <a:pPr marL="266700" lvl="2" indent="-250825">
              <a:spcBef>
                <a:spcPts val="1202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l-PL" sz="2900" b="1" dirty="0">
                <a:latin typeface="+mn-lt"/>
              </a:rPr>
              <a:t>Wskaźniki rezultatu bezpośredniego:</a:t>
            </a:r>
            <a:endParaRPr lang="pl-PL" sz="2900" dirty="0">
              <a:latin typeface="+mn-lt"/>
            </a:endParaRPr>
          </a:p>
          <a:p>
            <a:pPr marL="801688" lvl="2" indent="-2508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900" dirty="0">
                <a:latin typeface="+mn-lt"/>
              </a:rPr>
              <a:t>Liczba osób poszukujących pracy po opuszczeniu programu (osoby);</a:t>
            </a:r>
          </a:p>
          <a:p>
            <a:pPr marL="801688" lvl="2" indent="-2508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900" dirty="0">
                <a:latin typeface="+mn-lt"/>
              </a:rPr>
              <a:t>Liczba osób, które uzyskały kwalifikacje po opuszczeniu programu (osoby);</a:t>
            </a:r>
          </a:p>
          <a:p>
            <a:pPr marL="801688" lvl="2" indent="-2508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900" dirty="0">
                <a:latin typeface="+mn-lt"/>
              </a:rPr>
              <a:t>Liczba osób pracujących, łącznie z prowadzącymi działalność na własny rachunek, po opuszczeniu programu (osoby).</a:t>
            </a:r>
          </a:p>
          <a:p>
            <a:pPr marL="801688" lvl="2" indent="-2508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900" dirty="0">
                <a:latin typeface="+mn-lt"/>
              </a:rPr>
              <a:t>Liczba miejsc pracy utworzonych w przedsiębiorstwach społecznych (sztuki).</a:t>
            </a:r>
          </a:p>
          <a:p>
            <a:pPr marL="801688" lvl="2" indent="-250825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l-PL" sz="21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4949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AF79D9-9FF1-426A-95F2-D63C7666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Działanie 5.13. Rozwój Ekonomii Społecznej</a:t>
            </a:r>
            <a:br>
              <a:rPr lang="pl-PL" dirty="0"/>
            </a:br>
            <a:r>
              <a:rPr lang="pl-PL" dirty="0"/>
              <a:t>– wskaźniki monitorowania (2 z 5)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3FB56A-79EE-4C19-90BC-BD47EAAD5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19" y="2231765"/>
            <a:ext cx="8640381" cy="385232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sz="2000" b="1" dirty="0">
                <a:latin typeface="+mn-lt"/>
              </a:rPr>
              <a:t>W zależności od specyfiki grupy docelowej i planowanych form wsparcia</a:t>
            </a:r>
            <a:r>
              <a:rPr lang="pl-PL" sz="2000" dirty="0">
                <a:latin typeface="+mn-lt"/>
              </a:rPr>
              <a:t>, </a:t>
            </a:r>
            <a:r>
              <a:rPr lang="pl-PL" sz="2000" b="1" dirty="0">
                <a:latin typeface="+mn-lt"/>
              </a:rPr>
              <a:t>Wnioskodawca zobligowany jest do wskazania </a:t>
            </a:r>
            <a:r>
              <a:rPr lang="pl-PL" sz="2000" dirty="0">
                <a:latin typeface="+mn-lt"/>
              </a:rPr>
              <a:t>we wniosku o dofinansowanie projektu </a:t>
            </a:r>
            <a:r>
              <a:rPr lang="pl-PL" sz="2000" b="1" dirty="0">
                <a:latin typeface="+mn-lt"/>
              </a:rPr>
              <a:t>adekwatnych wskaźników produktu i/lub rezultatu bezpośredniego</a:t>
            </a:r>
            <a:r>
              <a:rPr lang="pl-PL" sz="2000" dirty="0">
                <a:latin typeface="+mn-lt"/>
              </a:rPr>
              <a:t>, do osiągnięcia których przyczyni się realizacja projektu, w zakresie wskaźników: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pl-PL" sz="2000" b="1" dirty="0">
                <a:latin typeface="+mn-lt"/>
              </a:rPr>
              <a:t>Wskaźnik produktu:</a:t>
            </a:r>
          </a:p>
          <a:p>
            <a:pPr marL="801688" lvl="0" indent="-250825"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Liczba osób długotrwale bezrobotnych objętych wsparciem w programie (osoby);</a:t>
            </a:r>
          </a:p>
          <a:p>
            <a:pPr marL="250825" lvl="2" indent="-250825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l-PL" sz="2000" b="1" dirty="0">
                <a:latin typeface="+mn-lt"/>
              </a:rPr>
              <a:t>Wskaźnik rezultatu bezpośredniego:</a:t>
            </a:r>
          </a:p>
          <a:p>
            <a:pPr marL="801688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Liczba osób, których sytuacja społeczna uległa poprawie po opuszczeniu programu (osoby).</a:t>
            </a:r>
          </a:p>
        </p:txBody>
      </p:sp>
    </p:spTree>
    <p:extLst>
      <p:ext uri="{BB962C8B-B14F-4D97-AF65-F5344CB8AC3E}">
        <p14:creationId xmlns:p14="http://schemas.microsoft.com/office/powerpoint/2010/main" val="2120631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E53500-0636-4A03-A4E4-6C68B0A74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Działanie 5.13. Rozwój Ekonomii Społecznej</a:t>
            </a:r>
            <a:br>
              <a:rPr lang="pl-PL" dirty="0"/>
            </a:br>
            <a:r>
              <a:rPr lang="pl-PL" dirty="0"/>
              <a:t>– wskaźniki monitorowania (3 z 5)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138928-C546-4F87-8A1E-10D0BDC3E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1" y="1979837"/>
            <a:ext cx="8640382" cy="4248272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pl-PL" sz="4500" b="1" dirty="0">
                <a:latin typeface="+mn-lt"/>
              </a:rPr>
              <a:t>Wnioskodawca zobowiązany jest także do wykazania </a:t>
            </a:r>
            <a:r>
              <a:rPr lang="pl-PL" sz="4500" dirty="0">
                <a:latin typeface="+mn-lt"/>
              </a:rPr>
              <a:t>we wniosku o dofinansowanie projektu, a następnie do monitorowania na etapie realizacji projektu na podstawie składanych wniosków o płatność, poniższych wskaźników obowiązkowych (również </a:t>
            </a:r>
            <a:br>
              <a:rPr lang="pl-PL" sz="4500" dirty="0">
                <a:latin typeface="+mn-lt"/>
              </a:rPr>
            </a:br>
            <a:r>
              <a:rPr lang="pl-PL" sz="4500" dirty="0">
                <a:latin typeface="+mn-lt"/>
              </a:rPr>
              <a:t>w przypadku zerowej wartości docelowej):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pl-PL" sz="4500" b="1" dirty="0">
                <a:latin typeface="+mn-lt"/>
              </a:rPr>
              <a:t>Wskaźniki produktu: </a:t>
            </a:r>
          </a:p>
          <a:p>
            <a:pPr marL="801688" lvl="2" indent="-2508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4500" dirty="0">
                <a:latin typeface="+mn-lt"/>
              </a:rPr>
              <a:t>Liczba obiektów dostosowanych do potrzeb osób z niepełnosprawnościami (sztuki);</a:t>
            </a:r>
          </a:p>
          <a:p>
            <a:pPr marL="801688" lvl="2" indent="-2508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4500" dirty="0">
                <a:latin typeface="+mn-lt"/>
              </a:rPr>
              <a:t>Liczba projektów, w których sfinansowano koszty racjonalnych usprawnień dla osób z niepełnosprawnościami (sztuki);</a:t>
            </a:r>
          </a:p>
          <a:p>
            <a:pPr marL="801688" lvl="2" indent="-2508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4500" dirty="0">
                <a:latin typeface="+mn-lt"/>
              </a:rPr>
              <a:t>Liczba objętych wsparciem mikro-, małych i średnich przedsiębiorstw (w tym spółdzielni i przedsiębiorstw społecznych) (przedsiębiorstwa);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0702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22A4FC-91EF-459F-B457-4A37BD97B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Działanie 5.13. Rozwój Ekonomii Społecznej</a:t>
            </a:r>
            <a:br>
              <a:rPr lang="pl-PL" dirty="0"/>
            </a:br>
            <a:r>
              <a:rPr lang="pl-PL" dirty="0"/>
              <a:t>– wskaźniki monitorowania (4 z 5)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27904E-B42E-45F7-AE95-3E81FCD92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418" y="2483793"/>
            <a:ext cx="9001000" cy="3960340"/>
          </a:xfrm>
        </p:spPr>
        <p:txBody>
          <a:bodyPr>
            <a:normAutofit/>
          </a:bodyPr>
          <a:lstStyle/>
          <a:p>
            <a:pPr marL="377825" lvl="2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pl-PL" sz="2000" dirty="0">
                <a:latin typeface="+mn-lt"/>
              </a:rPr>
              <a:t>inne wspólne </a:t>
            </a:r>
            <a:r>
              <a:rPr lang="pl-PL" sz="2000" b="1" dirty="0">
                <a:latin typeface="+mn-lt"/>
              </a:rPr>
              <a:t>Wskaźniki produktu</a:t>
            </a:r>
            <a:r>
              <a:rPr lang="pl-PL" sz="2000" dirty="0">
                <a:latin typeface="+mn-lt"/>
              </a:rPr>
              <a:t>: </a:t>
            </a:r>
          </a:p>
          <a:p>
            <a:pPr marL="801688" lvl="2" indent="-2508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Liczba osób z krajów trzecich objętych wsparciem w programie (osoby);</a:t>
            </a:r>
          </a:p>
          <a:p>
            <a:pPr marL="801688" lvl="2" indent="-2508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Liczba osób obcego pochodzenia objętych wsparciem w programie (osoby);</a:t>
            </a:r>
          </a:p>
          <a:p>
            <a:pPr marL="801688" lvl="2" indent="-2508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Liczba osób należących do mniejszości, w tym społeczności marginalizowanych takich jak Romowie, objętych wsparciem w programie (osoby);</a:t>
            </a:r>
          </a:p>
          <a:p>
            <a:pPr marL="801688" lvl="2" indent="-2508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Liczba osób w kryzysie bezdomności lub dotkniętych wykluczeniem z dostępu do mieszkań, objętych wsparciem w programie (osoby).</a:t>
            </a:r>
          </a:p>
        </p:txBody>
      </p:sp>
    </p:spTree>
    <p:extLst>
      <p:ext uri="{BB962C8B-B14F-4D97-AF65-F5344CB8AC3E}">
        <p14:creationId xmlns:p14="http://schemas.microsoft.com/office/powerpoint/2010/main" val="4219231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22A4FC-91EF-459F-B457-4A37BD97B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Działanie 5.13. Rozwój Ekonomii Społecznej</a:t>
            </a:r>
            <a:br>
              <a:rPr lang="pl-PL" dirty="0"/>
            </a:br>
            <a:r>
              <a:rPr lang="pl-PL" dirty="0"/>
              <a:t>– wskaźniki monitorowania (5 z 5)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27904E-B42E-45F7-AE95-3E81FCD92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2411685"/>
            <a:ext cx="9001000" cy="3996314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l-PL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Wskaźniki własne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celu rozliczenia stawki jednostkowej na utrzymanie miejsca pracy przez 12 miesięcy, należy dodatkowo we wniosku o dofinansowanie wprowadzić następujące wskaźniki rezultatu (typ wskaźnika w SOWA EFS – własny) i monitorować je na etapie realizacji projektu: </a:t>
            </a:r>
            <a:endParaRPr lang="pl-PL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Liczba miejsc pracy utrzymanych przez 12 miesięcy na pełny etat; </a:t>
            </a:r>
            <a:endParaRPr lang="pl-PL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Liczba miejsc pracy utrzymanych przez 12 miesięcy w wymiarze co najmniej 3/4 etatu; </a:t>
            </a:r>
            <a:endParaRPr lang="pl-PL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Liczba miejsc pracy utrzymanych przez 12 miesięcy w wymiarze co najmniej 1/2 etatu.</a:t>
            </a:r>
            <a:endParaRPr lang="pl-PL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7825" lvl="2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3893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7674" y="3635821"/>
            <a:ext cx="6048318" cy="709610"/>
          </a:xfrm>
        </p:spPr>
        <p:txBody>
          <a:bodyPr>
            <a:normAutofit/>
          </a:bodyPr>
          <a:lstStyle/>
          <a:p>
            <a:r>
              <a:rPr lang="pl-PL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1277152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23453"/>
            <a:ext cx="8821601" cy="1080001"/>
          </a:xfrm>
        </p:spPr>
        <p:txBody>
          <a:bodyPr>
            <a:noAutofit/>
          </a:bodyPr>
          <a:lstStyle/>
          <a:p>
            <a:r>
              <a:rPr lang="pl-PL" dirty="0"/>
              <a:t>Działanie 5.13. Rozwój Ekonomii Społecznej</a:t>
            </a:r>
            <a:br>
              <a:rPr lang="pl-PL" dirty="0"/>
            </a:br>
            <a:r>
              <a:rPr lang="pl-PL" dirty="0"/>
              <a:t>- 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Podstawowe informacje o naborze</a:t>
            </a:r>
            <a:b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92CB2FBB-5740-40F9-81A5-602D362838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901917"/>
              </p:ext>
            </p:extLst>
          </p:nvPr>
        </p:nvGraphicFramePr>
        <p:xfrm>
          <a:off x="809403" y="1403453"/>
          <a:ext cx="8855796" cy="557955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77516">
                  <a:extLst>
                    <a:ext uri="{9D8B030D-6E8A-4147-A177-3AD203B41FA5}">
                      <a16:colId xmlns:a16="http://schemas.microsoft.com/office/drawing/2014/main" val="4271844414"/>
                    </a:ext>
                  </a:extLst>
                </a:gridCol>
                <a:gridCol w="4001107">
                  <a:extLst>
                    <a:ext uri="{9D8B030D-6E8A-4147-A177-3AD203B41FA5}">
                      <a16:colId xmlns:a16="http://schemas.microsoft.com/office/drawing/2014/main" val="2851822325"/>
                    </a:ext>
                  </a:extLst>
                </a:gridCol>
                <a:gridCol w="2777173">
                  <a:extLst>
                    <a:ext uri="{9D8B030D-6E8A-4147-A177-3AD203B41FA5}">
                      <a16:colId xmlns:a16="http://schemas.microsoft.com/office/drawing/2014/main" val="3991756340"/>
                    </a:ext>
                  </a:extLst>
                </a:gridCol>
              </a:tblGrid>
              <a:tr h="1152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Subregion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19" marR="54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Powiaty na obszarze subregionu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19" marR="54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</a:rPr>
                        <a:t>Łączna kwota (z wkładem własnym) alokacji dla subregionu w PLN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19" marR="54219" marT="0" marB="0" anchor="ctr"/>
                </a:tc>
                <a:extLst>
                  <a:ext uri="{0D108BD9-81ED-4DB2-BD59-A6C34878D82A}">
                    <a16:rowId xmlns:a16="http://schemas.microsoft.com/office/drawing/2014/main" val="4285158166"/>
                  </a:ext>
                </a:extLst>
              </a:tr>
              <a:tr h="6715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południowy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42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chojnicki, człuchowski, kościerski 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19" marR="54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11 795 628,75</a:t>
                      </a:r>
                      <a:r>
                        <a:rPr lang="pl-PL" sz="2000" baseline="30000" dirty="0">
                          <a:effectLst/>
                        </a:rPr>
                        <a:t> 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19" marR="54219" marT="144000" marB="0"/>
                </a:tc>
                <a:extLst>
                  <a:ext uri="{0D108BD9-81ED-4DB2-BD59-A6C34878D82A}">
                    <a16:rowId xmlns:a16="http://schemas.microsoft.com/office/drawing/2014/main" val="1224663263"/>
                  </a:ext>
                </a:extLst>
              </a:tr>
              <a:tr h="126343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metropolitalny -południowy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42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nowodworski, kartuski, gdański, m. Gdańsk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19" marR="54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11 900 014,84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19" marR="54219" marT="396000" marB="0"/>
                </a:tc>
                <a:extLst>
                  <a:ext uri="{0D108BD9-81ED-4DB2-BD59-A6C34878D82A}">
                    <a16:rowId xmlns:a16="http://schemas.microsoft.com/office/drawing/2014/main" val="728582193"/>
                  </a:ext>
                </a:extLst>
              </a:tr>
              <a:tr h="101746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metropolitalny - północny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42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wejherowski, pucki, m. Gdynia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m. Sopot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19" marR="54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10 021 065,15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19" marR="54219" marT="252000" marB="0"/>
                </a:tc>
                <a:extLst>
                  <a:ext uri="{0D108BD9-81ED-4DB2-BD59-A6C34878D82A}">
                    <a16:rowId xmlns:a16="http://schemas.microsoft.com/office/drawing/2014/main" val="3414214010"/>
                  </a:ext>
                </a:extLst>
              </a:tr>
              <a:tr h="8033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nadwiślański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42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tczewski, malborski, kwidzyński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sztumski, starogardzki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19" marR="54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13 257 034,10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19" marR="54219" marT="216000" marB="0"/>
                </a:tc>
                <a:extLst>
                  <a:ext uri="{0D108BD9-81ED-4DB2-BD59-A6C34878D82A}">
                    <a16:rowId xmlns:a16="http://schemas.microsoft.com/office/drawing/2014/main" val="2760460949"/>
                  </a:ext>
                </a:extLst>
              </a:tr>
              <a:tr h="6715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słupski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42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słupski, bytowski, lęborski, m. Słupsk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19" marR="54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13 570 192,34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219" marR="54219" marT="144000" marB="0"/>
                </a:tc>
                <a:extLst>
                  <a:ext uri="{0D108BD9-81ED-4DB2-BD59-A6C34878D82A}">
                    <a16:rowId xmlns:a16="http://schemas.microsoft.com/office/drawing/2014/main" val="208719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497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47C70D-4120-4AD7-9175-33400A5B6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33985"/>
            <a:ext cx="8640381" cy="565532"/>
          </a:xfrm>
        </p:spPr>
        <p:txBody>
          <a:bodyPr>
            <a:normAutofit fontScale="90000"/>
          </a:bodyPr>
          <a:lstStyle/>
          <a:p>
            <a:r>
              <a:rPr lang="pl-PL" dirty="0"/>
              <a:t>Działanie 5.13. Rozwój Ekonomii Społecznej - subregiony</a:t>
            </a:r>
            <a:br>
              <a:rPr lang="pl-PL" dirty="0"/>
            </a:br>
            <a:r>
              <a:rPr lang="pl-PL" dirty="0"/>
              <a:t>- 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Podstawowe informacje o naborze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0E58258-F429-4E39-B03A-A470479B2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514" y="899517"/>
            <a:ext cx="8893533" cy="629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5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23453"/>
            <a:ext cx="8821601" cy="1080001"/>
          </a:xfrm>
        </p:spPr>
        <p:txBody>
          <a:bodyPr>
            <a:noAutofit/>
          </a:bodyPr>
          <a:lstStyle/>
          <a:p>
            <a:r>
              <a:rPr lang="pl-PL" dirty="0">
                <a:latin typeface="+mn-lt"/>
              </a:rPr>
              <a:t>Działanie 5.13. Rozwój Ekonomii Społecznej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- </a:t>
            </a:r>
            <a:r>
              <a:rPr lang="pl-PL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grupa docelowa projektu:</a:t>
            </a:r>
            <a:br>
              <a:rPr lang="pl-PL" dirty="0">
                <a:highlight>
                  <a:srgbClr val="FFFF00"/>
                </a:highlight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pl-PL" dirty="0">
                <a:latin typeface="+mn-lt"/>
              </a:rPr>
            </a:br>
            <a:br>
              <a:rPr lang="pl-PL" dirty="0">
                <a:latin typeface="+mn-lt"/>
              </a:rPr>
            </a:br>
            <a:endParaRPr lang="pl-PL" dirty="0">
              <a:latin typeface="+mn-lt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2483692"/>
            <a:ext cx="9397044" cy="4968553"/>
          </a:xfrm>
        </p:spPr>
        <p:txBody>
          <a:bodyPr>
            <a:noAutofit/>
          </a:bodyPr>
          <a:lstStyle/>
          <a:p>
            <a:pPr lvl="0">
              <a:buClrTx/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Osoby zagrożone wykluczeniem społecznym w rozumieniu ustawy o ekonomii społecznej.</a:t>
            </a:r>
          </a:p>
          <a:p>
            <a:pPr>
              <a:spcBef>
                <a:spcPts val="3000"/>
              </a:spcBef>
              <a:buClrTx/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Podmioty ekonomii społecznej i ich pracownicy, w szczególności przedsiębiorstwa społeczne.</a:t>
            </a:r>
          </a:p>
          <a:p>
            <a:pPr marL="342900" lvl="0" indent="-342900">
              <a:buClrTx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238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7" y="395461"/>
            <a:ext cx="8639774" cy="1008111"/>
          </a:xfrm>
        </p:spPr>
        <p:txBody>
          <a:bodyPr>
            <a:noAutofit/>
          </a:bodyPr>
          <a:lstStyle/>
          <a:p>
            <a:r>
              <a:rPr lang="pl-PL" dirty="0"/>
              <a:t>Działanie 5.13. Rozwój Ekonomii Społecznej</a:t>
            </a:r>
            <a:br>
              <a:rPr lang="pl-PL" dirty="0"/>
            </a:br>
            <a:r>
              <a:rPr lang="pl-PL" dirty="0"/>
              <a:t>– typ projektów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54" y="1691605"/>
            <a:ext cx="9649072" cy="518457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Usługi na rzecz sektora ekonomii społecznej, realizowane wyłącznie przez akredytowane Ośrodki Wspierania Ekonomii Społecznej (OWES), w oparciu o diagnozę sytuacji problemowej, zasobów, potencjału, potrzeb w szczególności poprzez:</a:t>
            </a:r>
            <a:endParaRPr lang="pl-PL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tabLst>
                <a:tab pos="540385" algn="l"/>
              </a:tabLst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bezzwrotne wsparcie finansowe na utworzenie i utrzymanie miejsc pracy w przedsiębiorstwach społecznych przyznawane w formie stawek jednostkowych;</a:t>
            </a:r>
            <a:endParaRPr lang="pl-PL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Font typeface="+mj-lt"/>
              <a:buAutoNum type="alphaLcPeriod"/>
              <a:tabLst>
                <a:tab pos="540385" algn="l"/>
              </a:tabLst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wsparcie realizacji indywidualnego procesu reintegracji pracownika zagrożonego wykluczeniem zgodnie z realizowanym planem reintegracji;</a:t>
            </a:r>
            <a:endParaRPr lang="pl-PL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Font typeface="+mj-lt"/>
              <a:buAutoNum type="alphaLcPeriod"/>
              <a:tabLst>
                <a:tab pos="540385" algn="l"/>
              </a:tabLst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usługi wsparcia rozwoju ekonomii społecznej w zakresie animacji oraz wsparcia tworzenia przedsiębiorstw społecznych;</a:t>
            </a:r>
            <a:endParaRPr lang="pl-PL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Font typeface="+mj-lt"/>
              <a:buAutoNum type="alphaLcPeriod"/>
              <a:tabLst>
                <a:tab pos="540385" algn="l"/>
              </a:tabLst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usługi wsparcia istniejących przedsiębiorstw społecznych służące ich profesjonalizacji.</a:t>
            </a:r>
            <a:endParaRPr lang="pl-PL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Tx/>
              <a:buFont typeface="+mj-lt"/>
              <a:buAutoNum type="arabicPeriod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99906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69140D-3FEB-436D-96EB-58B09D4A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Działanie 5.13. Rozwój Ekonomii Społecznej</a:t>
            </a:r>
            <a:br>
              <a:rPr lang="pl-PL" dirty="0"/>
            </a:br>
            <a:r>
              <a:rPr lang="pl-PL" dirty="0"/>
              <a:t>– kryteria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B6C516-E0C9-4200-85DE-DA6138F1C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5" y="2555701"/>
            <a:ext cx="8640382" cy="324004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200" dirty="0">
                <a:latin typeface="+mn-lt"/>
              </a:rPr>
              <a:t>Szczegółowy katalog </a:t>
            </a:r>
            <a:r>
              <a:rPr lang="pl-PL" sz="2200" b="1" dirty="0">
                <a:latin typeface="+mn-lt"/>
              </a:rPr>
              <a:t>wszystkich </a:t>
            </a:r>
            <a:r>
              <a:rPr lang="pl-PL" sz="2200" dirty="0">
                <a:latin typeface="+mn-lt"/>
              </a:rPr>
              <a:t>kryteriów obowiązujących w niniejszym naborze wraz z definicjami i opisem znaczenia poszczególnych kryteriów znajduje się w </a:t>
            </a:r>
            <a:r>
              <a:rPr lang="pl-PL" sz="2200" b="1" dirty="0">
                <a:latin typeface="+mn-lt"/>
              </a:rPr>
              <a:t>załączniku nr 1 </a:t>
            </a:r>
            <a:r>
              <a:rPr lang="pl-PL" sz="2200" dirty="0">
                <a:latin typeface="+mn-lt"/>
              </a:rPr>
              <a:t>do regulaminu wyboru projektów.</a:t>
            </a:r>
          </a:p>
        </p:txBody>
      </p:sp>
    </p:spTree>
    <p:extLst>
      <p:ext uri="{BB962C8B-B14F-4D97-AF65-F5344CB8AC3E}">
        <p14:creationId xmlns:p14="http://schemas.microsoft.com/office/powerpoint/2010/main" val="83048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199" y="683493"/>
            <a:ext cx="8640381" cy="1080120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Działanie 5.13. </a:t>
            </a:r>
            <a:r>
              <a:rPr lang="pl-PL" sz="3200" dirty="0"/>
              <a:t>Rozwój Ekonomii Społecznej</a:t>
            </a:r>
            <a:br>
              <a:rPr lang="pl-PL" sz="3100" dirty="0"/>
            </a:br>
            <a:r>
              <a:rPr lang="pl-PL" sz="3100" dirty="0"/>
              <a:t>– kryteria specyficzne, obligatoryjne (1 z 3)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54" y="1979637"/>
            <a:ext cx="9793087" cy="5328592"/>
          </a:xfrm>
        </p:spPr>
        <p:txBody>
          <a:bodyPr>
            <a:no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czy w ramach projektu założono realizację wskaźnika produktu </a:t>
            </a:r>
            <a:r>
              <a:rPr lang="pl-PL" sz="2000" b="1" dirty="0">
                <a:latin typeface="+mn-lt"/>
              </a:rPr>
              <a:t>Liczba osób z niepełnosprawnościami objętych wsparciem w programie </a:t>
            </a:r>
            <a:r>
              <a:rPr lang="pl-PL" sz="2000" dirty="0">
                <a:latin typeface="+mn-lt"/>
              </a:rPr>
              <a:t>na poziomie co najmniej </a:t>
            </a:r>
            <a:r>
              <a:rPr lang="pl-PL" sz="2000" b="1" dirty="0">
                <a:latin typeface="+mn-lt"/>
              </a:rPr>
              <a:t>40%</a:t>
            </a:r>
            <a:r>
              <a:rPr lang="pl-PL" sz="2000" dirty="0">
                <a:latin typeface="+mn-lt"/>
              </a:rPr>
              <a:t> wartości wskaźnika produktu Liczba osób niezatrudnionych objętych wsparciem (łącznie liczba osób bezrobotnych, w tym długotrwale bezrobotnych, objętych wsparciem i liczba osób biernych zawodowo objętych wsparciem?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czy w ramach projektu założono realizację wskaźnika rezultatu bezpośredniego </a:t>
            </a:r>
            <a:r>
              <a:rPr lang="pl-PL" sz="2000" b="1" dirty="0">
                <a:latin typeface="+mn-lt"/>
              </a:rPr>
              <a:t>Liczba osób, pracujących, łącznie z prowadzącymi działalność na własny rachunek</a:t>
            </a:r>
            <a:r>
              <a:rPr lang="pl-PL" sz="2000" dirty="0">
                <a:latin typeface="+mn-lt"/>
              </a:rPr>
              <a:t>, po opuszczeniu programu na poziomie co najmniej </a:t>
            </a:r>
            <a:r>
              <a:rPr lang="pl-PL" sz="2000" b="1" dirty="0">
                <a:latin typeface="+mn-lt"/>
              </a:rPr>
              <a:t>28%</a:t>
            </a:r>
            <a:r>
              <a:rPr lang="pl-PL" sz="2000" dirty="0">
                <a:latin typeface="+mn-lt"/>
              </a:rPr>
              <a:t> wartości wskaźnika produktu Liczba osób niezatrudnionych objętych wsparciem (łącznie liczba osób bezrobotnych, w tym długotrwale bezrobotnych objętych wsparciem i liczba osób biernych zawodowo objętych wsparciem?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czy </a:t>
            </a:r>
            <a:r>
              <a:rPr lang="pl-PL" sz="2000" b="1" dirty="0">
                <a:latin typeface="+mn-lt"/>
              </a:rPr>
              <a:t>średni koszt jednostkowy </a:t>
            </a:r>
            <a:r>
              <a:rPr lang="pl-PL" sz="2000" dirty="0">
                <a:latin typeface="+mn-lt"/>
              </a:rPr>
              <a:t>odpowiadający </a:t>
            </a:r>
            <a:r>
              <a:rPr lang="pl-PL" sz="2000" b="1" dirty="0">
                <a:latin typeface="+mn-lt"/>
              </a:rPr>
              <a:t>wsparciu podmiotu </a:t>
            </a:r>
            <a:r>
              <a:rPr lang="pl-PL" sz="2000" dirty="0">
                <a:latin typeface="+mn-lt"/>
              </a:rPr>
              <a:t>ekonomii społecznej określony został na </a:t>
            </a:r>
            <a:r>
              <a:rPr lang="pl-PL" sz="2000" b="1" dirty="0">
                <a:latin typeface="+mn-lt"/>
              </a:rPr>
              <a:t>poziomie maksymalnie 131 tys. zł </a:t>
            </a:r>
            <a:r>
              <a:rPr lang="pl-PL" sz="2000" dirty="0">
                <a:latin typeface="+mn-lt"/>
              </a:rPr>
              <a:t>dofinansowania ze środków UE w odniesieniu do łącznej wartości dofinansowania ze środków UE w projekcie?</a:t>
            </a:r>
          </a:p>
          <a:p>
            <a:pPr marL="360363" lvl="0" indent="-360363">
              <a:buFont typeface="Wingdings" panose="05000000000000000000" pitchFamily="2" charset="2"/>
              <a:buChar char="v"/>
            </a:pP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382186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199" y="683493"/>
            <a:ext cx="8640381" cy="1080120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Działanie 5.13. </a:t>
            </a:r>
            <a:r>
              <a:rPr lang="pl-PL" sz="3200" dirty="0"/>
              <a:t>Rozwój Ekonomii Społecznej</a:t>
            </a:r>
            <a:br>
              <a:rPr lang="pl-PL" sz="3100" dirty="0"/>
            </a:br>
            <a:r>
              <a:rPr lang="pl-PL" sz="3100" dirty="0"/>
              <a:t>– kryteria specyficzne, obligatoryjne (2 z 3)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54" y="2051646"/>
            <a:ext cx="9433047" cy="51481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czy obszar realizacji projektu obejmuje wyłącznie </a:t>
            </a:r>
            <a:r>
              <a:rPr lang="pl-PL" sz="2000" b="1" dirty="0">
                <a:latin typeface="+mn-lt"/>
              </a:rPr>
              <a:t>jeden z pięciu subregionów </a:t>
            </a:r>
            <a:r>
              <a:rPr lang="pl-PL" sz="2000" dirty="0">
                <a:latin typeface="+mn-lt"/>
              </a:rPr>
              <a:t>wskazanych w „Regionalnym Programie Rozwoju Ekonomii Społecznej. Pomorska Ekonomia Społeczna 2030 ” tj.:</a:t>
            </a:r>
          </a:p>
          <a:p>
            <a:pPr marL="985838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000" dirty="0">
                <a:latin typeface="+mn-lt"/>
              </a:rPr>
              <a:t>południowy,</a:t>
            </a:r>
          </a:p>
          <a:p>
            <a:pPr marL="985838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000" dirty="0">
                <a:latin typeface="+mn-lt"/>
              </a:rPr>
              <a:t>słupski,</a:t>
            </a:r>
          </a:p>
          <a:p>
            <a:pPr marL="985838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000" dirty="0">
                <a:latin typeface="+mn-lt"/>
              </a:rPr>
              <a:t>metropolitalny – południowy,</a:t>
            </a:r>
          </a:p>
          <a:p>
            <a:pPr marL="985838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000" dirty="0">
                <a:latin typeface="+mn-lt"/>
              </a:rPr>
              <a:t>metropolitalny – północny,</a:t>
            </a:r>
          </a:p>
          <a:p>
            <a:pPr marL="985838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000" dirty="0">
                <a:latin typeface="+mn-lt"/>
              </a:rPr>
              <a:t>nadwiślański?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endParaRPr lang="pl-PL" dirty="0"/>
          </a:p>
          <a:p>
            <a:pPr marL="360363" lvl="0" indent="-360363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034503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3407</TotalTime>
  <Words>2310</Words>
  <Application>Microsoft Office PowerPoint</Application>
  <PresentationFormat>Niestandardowy</PresentationFormat>
  <Paragraphs>148</Paragraphs>
  <Slides>28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5" baseType="lpstr">
      <vt:lpstr>Arial</vt:lpstr>
      <vt:lpstr>Calibri</vt:lpstr>
      <vt:lpstr>Open Sans</vt:lpstr>
      <vt:lpstr>Segoe UI</vt:lpstr>
      <vt:lpstr>Times New Roman</vt:lpstr>
      <vt:lpstr>Wingdings</vt:lpstr>
      <vt:lpstr>Motyw pakietu Office</vt:lpstr>
      <vt:lpstr>Rozwój Ekonomii Społecznej w programie Fundusze Europejskie dla Pomorza 2021-2027 EFS+</vt:lpstr>
      <vt:lpstr>Działanie 5.13. Rozwój Ekonomii Społecznej - Podstawowe informacje o naborze   </vt:lpstr>
      <vt:lpstr>Działanie 5.13. Rozwój Ekonomii Społecznej - Podstawowe informacje o naborze   </vt:lpstr>
      <vt:lpstr>Działanie 5.13. Rozwój Ekonomii Społecznej - subregiony - Podstawowe informacje o naborze</vt:lpstr>
      <vt:lpstr>Działanie 5.13. Rozwój Ekonomii Społecznej - grupa docelowa projektu:   </vt:lpstr>
      <vt:lpstr>Działanie 5.13. Rozwój Ekonomii Społecznej – typ projektów  </vt:lpstr>
      <vt:lpstr>Działanie 5.13. Rozwój Ekonomii Społecznej – kryteria </vt:lpstr>
      <vt:lpstr>Działanie 5.13. Rozwój Ekonomii Społecznej – kryteria specyficzne, obligatoryjne (1 z 3)  </vt:lpstr>
      <vt:lpstr>Działanie 5.13. Rozwój Ekonomii Społecznej – kryteria specyficzne, obligatoryjne (2 z 3)  </vt:lpstr>
      <vt:lpstr>Działanie 5.13. Rozwój Ekonomii Społecznej – kryteria specyficzne, obligatoryjne (3 z 3)  </vt:lpstr>
      <vt:lpstr>Działanie 5.13. Rozwój Ekonomii Społecznej – kryteria specyficzne, fakultatywne (1 z 2)  </vt:lpstr>
      <vt:lpstr>Działanie 5.13. Rozwój Ekonomii Społecznej – kryteria specyficzne, fakultatywne (2 z 2)  </vt:lpstr>
      <vt:lpstr>Rozwój ekonomii społecznej – Podstawowe warunki (1 z 7)   </vt:lpstr>
      <vt:lpstr>Rozwój ekonomii społecznej – podstawowe warunki (2 z 7)  </vt:lpstr>
      <vt:lpstr>Rozwój ekonomii społecznej – podstawowe warunki (3 z 7)   </vt:lpstr>
      <vt:lpstr>Rozwój ekonomii społecznej – podstawowe warunki (4 z 7)  </vt:lpstr>
      <vt:lpstr>Rozwój ekonomii społecznej – Podstawowe warunki (5 z 7)   </vt:lpstr>
      <vt:lpstr>Rozwój ekonomii społecznej – Podstawowe warunki (6 z 7)   </vt:lpstr>
      <vt:lpstr>Rozwój ekonomii społecznej – Podstawowe warunki (7 z 7)   </vt:lpstr>
      <vt:lpstr>Rozwój ekonomii społecznej - Trwałość przedsiębiorstw społecznych   </vt:lpstr>
      <vt:lpstr>Działanie 5.13. Rozwój Ekonomii Społecznej – monitorowanie postępu rzeczowego  w projekcie (1 z 2)</vt:lpstr>
      <vt:lpstr>Działanie 5.13. Rozwój Ekonomii Społecznej – monitorowanie postępu rzeczowego  w projekcie (2 z 2)</vt:lpstr>
      <vt:lpstr>Działanie 5.13. Rozwój Ekonomii Społecznej – wskaźniki monitorowania (1 z 5)</vt:lpstr>
      <vt:lpstr>Działanie 5.13. Rozwój Ekonomii Społecznej – wskaźniki monitorowania (2 z 5)</vt:lpstr>
      <vt:lpstr>Działanie 5.13. Rozwój Ekonomii Społecznej – wskaźniki monitorowania (3 z 5)</vt:lpstr>
      <vt:lpstr>Działanie 5.13. Rozwój Ekonomii Społecznej – wskaźniki monitorowania (4 z 5)</vt:lpstr>
      <vt:lpstr>Działanie 5.13. Rozwój Ekonomii Społecznej – wskaźniki monitorowania (5 z 5)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Michałowska Agata</dc:creator>
  <cp:lastModifiedBy>Wlizło Agnieszka</cp:lastModifiedBy>
  <cp:revision>258</cp:revision>
  <cp:lastPrinted>2023-08-28T09:56:26Z</cp:lastPrinted>
  <dcterms:created xsi:type="dcterms:W3CDTF">2022-06-22T09:40:44Z</dcterms:created>
  <dcterms:modified xsi:type="dcterms:W3CDTF">2023-08-29T14:11:48Z</dcterms:modified>
</cp:coreProperties>
</file>