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369" r:id="rId3"/>
    <p:sldId id="283" r:id="rId4"/>
    <p:sldId id="288" r:id="rId5"/>
    <p:sldId id="289" r:id="rId6"/>
    <p:sldId id="290" r:id="rId7"/>
    <p:sldId id="291" r:id="rId8"/>
    <p:sldId id="292" r:id="rId9"/>
    <p:sldId id="293" r:id="rId10"/>
    <p:sldId id="324" r:id="rId11"/>
    <p:sldId id="320" r:id="rId12"/>
    <p:sldId id="374" r:id="rId13"/>
    <p:sldId id="321" r:id="rId14"/>
    <p:sldId id="372" r:id="rId15"/>
    <p:sldId id="373" r:id="rId16"/>
    <p:sldId id="375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283"/>
            <p14:sldId id="288"/>
            <p14:sldId id="289"/>
            <p14:sldId id="290"/>
            <p14:sldId id="291"/>
            <p14:sldId id="292"/>
            <p14:sldId id="293"/>
            <p14:sldId id="324"/>
            <p14:sldId id="320"/>
            <p14:sldId id="374"/>
            <p14:sldId id="321"/>
            <p14:sldId id="372"/>
            <p14:sldId id="373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0" autoAdjust="0"/>
  </p:normalViewPr>
  <p:slideViewPr>
    <p:cSldViewPr showGuides="1">
      <p:cViewPr varScale="1">
        <p:scale>
          <a:sx n="109" d="100"/>
          <a:sy n="109" d="100"/>
        </p:scale>
        <p:origin x="1128" y="11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2023-08-29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2023-08-29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acja.efs@pomorskie.eu" TargetMode="External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pomorskie.eu/zobacz-ogloszenia-i-wyniki-naborow-wnioskow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 wyboru projektów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Spotkanie informacyjne dla wnioskodawców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Gdańsk, 30 sierpnia 2023 rok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(1)</a:t>
            </a:r>
            <a:r>
              <a:rPr lang="pl-PL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u="sng" dirty="0">
                <a:solidFill>
                  <a:schemeClr val="accent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https://sowa2021.efs.gov.pl</a:t>
            </a:r>
            <a:endParaRPr lang="pl-PL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 descr="Zrzut ekranu s aplikacji SOWA EFS+ Zakładka Witamy w Systemie Obsługi Wniosków Aplikacyjnych EFS (SOWA EFS)">
            <a:extLst>
              <a:ext uri="{FF2B5EF4-FFF2-40B4-BE49-F238E27FC236}">
                <a16:creationId xmlns:a16="http://schemas.microsoft.com/office/drawing/2014/main" id="{2BAC875A-5896-4BAB-B7EC-269CDA21D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331565"/>
            <a:ext cx="9469437" cy="543156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5501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(2)</a:t>
            </a:r>
          </a:p>
        </p:txBody>
      </p:sp>
      <p:pic>
        <p:nvPicPr>
          <p:cNvPr id="8" name="Symbol zastępczy zawartości 7" descr="Zrzut ekranu aplikacja SOWA EFS - okno Zarządzanie danymi">
            <a:extLst>
              <a:ext uri="{FF2B5EF4-FFF2-40B4-BE49-F238E27FC236}">
                <a16:creationId xmlns:a16="http://schemas.microsoft.com/office/drawing/2014/main" id="{13476858-185A-488A-850E-D4FDC3734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971525"/>
            <a:ext cx="10099762" cy="5670702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(3)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4" name="Symbol zastępczy zawartości 3" descr="Zrzut ekranu s aplikacji SOWA EFS+ Lista naborów">
            <a:extLst>
              <a:ext uri="{FF2B5EF4-FFF2-40B4-BE49-F238E27FC236}">
                <a16:creationId xmlns:a16="http://schemas.microsoft.com/office/drawing/2014/main" id="{59CC5CDD-9C9C-4662-8F41-92D92054C7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346" y="755501"/>
            <a:ext cx="100091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149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(4)</a:t>
            </a:r>
          </a:p>
        </p:txBody>
      </p:sp>
      <p:pic>
        <p:nvPicPr>
          <p:cNvPr id="8" name="Symbol zastępczy zawartości 7" descr="Zrzut ekranu aplikacja SOWA EFS - okno Lista projektów organizacji">
            <a:extLst>
              <a:ext uri="{FF2B5EF4-FFF2-40B4-BE49-F238E27FC236}">
                <a16:creationId xmlns:a16="http://schemas.microsoft.com/office/drawing/2014/main" id="{04CC21C1-AF67-4B86-8BF1-54BFC6982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" y="899517"/>
            <a:ext cx="9793088" cy="6120320"/>
          </a:xfrm>
          <a:ln>
            <a:solidFill>
              <a:schemeClr val="tx1"/>
            </a:solidFill>
          </a:ln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78998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1F625-60C6-4306-BE1F-B2920AA9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(5)</a:t>
            </a:r>
          </a:p>
        </p:txBody>
      </p:sp>
      <p:pic>
        <p:nvPicPr>
          <p:cNvPr id="6" name="Symbol zastępczy zawartości 5" descr="Zrzut ekranu aplikacja SOWA EFS - okno wniosek o dofinansowanie">
            <a:extLst>
              <a:ext uri="{FF2B5EF4-FFF2-40B4-BE49-F238E27FC236}">
                <a16:creationId xmlns:a16="http://schemas.microsoft.com/office/drawing/2014/main" id="{5BA8F7A6-D9DE-4A51-92F9-0C1DAE312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899517"/>
            <a:ext cx="10007550" cy="612032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410C8E-0E05-4089-9A80-7E88417C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2461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3FA50-223D-49E1-8D61-32122096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(6)</a:t>
            </a:r>
          </a:p>
        </p:txBody>
      </p:sp>
      <p:pic>
        <p:nvPicPr>
          <p:cNvPr id="6" name="Symbol zastępczy zawartości 5" descr="Zrzut ekranu aplikacja SOWA EFS - okno prześlij wniosek do instytucji">
            <a:extLst>
              <a:ext uri="{FF2B5EF4-FFF2-40B4-BE49-F238E27FC236}">
                <a16:creationId xmlns:a16="http://schemas.microsoft.com/office/drawing/2014/main" id="{9D92FF39-CD60-4384-90BD-4BA61528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913380"/>
            <a:ext cx="10081120" cy="607123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B4819-5062-435D-8587-5F68F56E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9313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Napis powodzenia - czterolistna KONICZYNA">
            <a:extLst>
              <a:ext uri="{FF2B5EF4-FFF2-40B4-BE49-F238E27FC236}">
                <a16:creationId xmlns:a16="http://schemas.microsoft.com/office/drawing/2014/main" id="{802E1D37-5D68-43D1-BEE3-DE7DE4B957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9401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48AB0644-ED75-4219-A1F7-BF85431BD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64013"/>
            <a:ext cx="6133117" cy="648546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9B12F6-02FA-4991-BE5C-24505609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2023-08-30</a:t>
            </a:r>
          </a:p>
        </p:txBody>
      </p:sp>
    </p:spTree>
    <p:extLst>
      <p:ext uri="{BB962C8B-B14F-4D97-AF65-F5344CB8AC3E}">
        <p14:creationId xmlns:p14="http://schemas.microsoft.com/office/powerpoint/2010/main" val="39217209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Działanie 5.13. Rozwój ekonomii sp</a:t>
            </a:r>
            <a:r>
              <a:rPr lang="pl-PL" sz="3100" dirty="0">
                <a:solidFill>
                  <a:schemeClr val="accent2">
                    <a:lumMod val="25000"/>
                  </a:schemeClr>
                </a:solidFill>
              </a:rPr>
              <a:t>ołecznej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13" y="1619417"/>
            <a:ext cx="9107297" cy="4896543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100" b="1" dirty="0"/>
              <a:t>Nabór wniosków: </a:t>
            </a:r>
            <a:r>
              <a:rPr lang="pl-PL" sz="2100" dirty="0"/>
              <a:t>24.08.2023r. - 20.09.2023r.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100" b="1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100" b="1" dirty="0"/>
              <a:t>Planowany termin zakończenia postępowania: </a:t>
            </a:r>
            <a:r>
              <a:rPr lang="pl-PL" sz="2100" dirty="0"/>
              <a:t>styczeń 2024r.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2100" b="1" dirty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100" b="1" dirty="0"/>
              <a:t>Okres realizacji projektu: </a:t>
            </a:r>
            <a:r>
              <a:rPr lang="pl-PL" sz="2100" dirty="0"/>
              <a:t>projekt</a:t>
            </a:r>
            <a:r>
              <a:rPr lang="pl-PL" sz="2100" b="1" dirty="0"/>
              <a:t> </a:t>
            </a:r>
            <a:r>
              <a:rPr lang="pl-PL" sz="2100" dirty="0"/>
              <a:t>może być realizowany od dnia ogłoszenia naboru, przy czym termin </a:t>
            </a:r>
            <a:r>
              <a:rPr lang="pl-PL" sz="2100" b="1" dirty="0"/>
              <a:t>musi zakładać rozpoczęcie projektu </a:t>
            </a:r>
            <a:br>
              <a:rPr lang="pl-PL" sz="2100" b="1" dirty="0"/>
            </a:br>
            <a:r>
              <a:rPr lang="pl-PL" sz="2100" b="1" dirty="0"/>
              <a:t>w II kwartale 2024 r. i trwać do września 2029 r.</a:t>
            </a:r>
          </a:p>
          <a:p>
            <a:pPr marL="0" lvl="1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2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65DC1-AB60-4A8A-B5E1-08E1316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59838"/>
            <a:ext cx="9072959" cy="82771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Sposób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74FF04-D197-4A8C-89CD-DDF97624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94" y="1115541"/>
            <a:ext cx="9072959" cy="59204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b="1" dirty="0"/>
              <a:t>Wyłącznie forma elektroniczna </a:t>
            </a:r>
            <a:r>
              <a:rPr lang="pl-PL" sz="2100" dirty="0"/>
              <a:t>- wniosek i wymagane załączniki składane są w aplikacji SOWA EFS (</a:t>
            </a:r>
            <a:r>
              <a:rPr lang="pl-PL" sz="2100" u="sng" dirty="0">
                <a:hlinkClick r:id="rId2"/>
              </a:rPr>
              <a:t>https://sowa2021.efs.gov.pl</a:t>
            </a:r>
            <a:r>
              <a:rPr lang="pl-PL" sz="2100" dirty="0"/>
              <a:t>).  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100" dirty="0"/>
              <a:t>Wniosek złożony poza aplikacją SOWA EFS nie będzie rozpatrywany.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100" dirty="0"/>
              <a:t>Wniosek nie jest podpisywany.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l-PL" sz="2100" b="1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100" b="1" dirty="0"/>
              <a:t>Wymagane załączniki </a:t>
            </a:r>
            <a:r>
              <a:rPr lang="pl-PL" sz="2100" dirty="0"/>
              <a:t>- muszą być podpisane podpisem kwalifikowanym.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100" dirty="0"/>
              <a:t>Instrukcja użytkownika znajduje się w zakładce Pomoc aplikacji SOWA EFS (</a:t>
            </a:r>
            <a:r>
              <a:rPr lang="pl-PL" sz="2100" u="sng" dirty="0">
                <a:hlinkClick r:id="rId2"/>
              </a:rPr>
              <a:t>https://sowa2021.efs.gov.pl</a:t>
            </a:r>
            <a:r>
              <a:rPr lang="pl-PL" sz="2100" dirty="0"/>
              <a:t>).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100" dirty="0"/>
              <a:t>(szczegółowy opis w pkt. 1.8 Regulaminu wyboru projektów)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b="1" dirty="0"/>
              <a:t>Korespondencja</a:t>
            </a:r>
            <a:r>
              <a:rPr lang="pl-PL" sz="2100" dirty="0"/>
              <a:t> dotycząca wniosku na etapie naboru i oceny- prowadzona </a:t>
            </a:r>
            <a:r>
              <a:rPr lang="pl-PL" sz="2100" spc="180" dirty="0"/>
              <a:t>wyłącznie</a:t>
            </a:r>
            <a:r>
              <a:rPr lang="pl-PL" sz="2100" dirty="0"/>
              <a:t> drogą elektroniczną.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Pytania dotyczące naboru, do dnia zakończenia naboru- </a:t>
            </a:r>
            <a:r>
              <a:rPr lang="pl-PL" sz="2100" dirty="0">
                <a:solidFill>
                  <a:srgbClr val="FF0000"/>
                </a:solidFill>
              </a:rPr>
              <a:t>-</a:t>
            </a:r>
            <a:r>
              <a:rPr lang="pl-PL" sz="2100" dirty="0">
                <a:hlinkClick r:id="rId3"/>
              </a:rPr>
              <a:t>integracja.efs@pomorskie.eu</a:t>
            </a: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(szczegółowy opis w pkt. 1.9 Regulaminu wyboru projektów)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271178-75F2-4AFA-89DA-FFD7D2AC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9745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CB71D-6899-4031-A677-E371D10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Ogólne zasady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F00B0A-C4AA-4864-ABD4-5D821E69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115541"/>
            <a:ext cx="8208526" cy="570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dirty="0"/>
              <a:t>Ocena składa się z następujących etapów: </a:t>
            </a:r>
          </a:p>
          <a:p>
            <a:pPr marL="0" indent="0">
              <a:buNone/>
            </a:pPr>
            <a:endParaRPr lang="pl-PL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100" dirty="0"/>
              <a:t>oceny formalnej;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/>
              <a:t>oceny merytorycznej;</a:t>
            </a:r>
          </a:p>
          <a:p>
            <a:pPr marL="0" lvl="0" indent="0">
              <a:buNone/>
            </a:pPr>
            <a:endParaRPr lang="pl-PL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/>
              <a:t>negocjacji.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sz="2100" dirty="0"/>
          </a:p>
          <a:p>
            <a:pPr marL="0" lvl="0" indent="0">
              <a:spcAft>
                <a:spcPts val="3600"/>
              </a:spcAft>
              <a:buNone/>
            </a:pPr>
            <a:r>
              <a:rPr lang="pl-PL" sz="2100" dirty="0"/>
              <a:t>Po każdym etapie oceny, jeśli jest negatywna, Wnioskodawca ma możliwość wniesienia protestu.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100" dirty="0"/>
              <a:t>(szczegółowy opis w pkt. 5.1 Regulaminu wyboru projektów)</a:t>
            </a:r>
          </a:p>
          <a:p>
            <a:pPr marL="0" indent="0">
              <a:buNone/>
            </a:pPr>
            <a:endParaRPr lang="pl-PL" sz="2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80C3FD-B85B-4AA5-A240-4C32D8135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333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E438-EB6B-4DD8-8A30-850E7B27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formalna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8C5-78EC-461F-AAED-F839E35E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043533"/>
            <a:ext cx="9289031" cy="5364437"/>
          </a:xfrm>
        </p:spPr>
        <p:txBody>
          <a:bodyPr>
            <a:normAutofit fontScale="92500" lnSpcReduction="10000"/>
          </a:bodyPr>
          <a:lstStyle/>
          <a:p>
            <a:pPr marL="268288" indent="-182563">
              <a:spcAft>
                <a:spcPts val="3600"/>
              </a:spcAft>
              <a:buNone/>
            </a:pPr>
            <a:r>
              <a:rPr lang="pl-PL" sz="2300" dirty="0"/>
              <a:t>Ocena formalna:</a:t>
            </a:r>
          </a:p>
          <a:p>
            <a:pPr>
              <a:lnSpc>
                <a:spcPct val="13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300" dirty="0"/>
              <a:t>  </a:t>
            </a:r>
            <a:r>
              <a:rPr lang="pl-PL" sz="2300" b="1" dirty="0"/>
              <a:t>kryteria zerojedynkowe </a:t>
            </a:r>
            <a:r>
              <a:rPr lang="pl-PL" sz="2300" dirty="0"/>
              <a:t>– obligatoryjne,</a:t>
            </a:r>
          </a:p>
          <a:p>
            <a:pPr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2300" b="1" dirty="0"/>
              <a:t>  kryterium specyficzne </a:t>
            </a:r>
            <a:r>
              <a:rPr lang="pl-PL" sz="2300" dirty="0"/>
              <a:t>– możliwość uzupełnienia lub poprawy.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300" dirty="0"/>
              <a:t>Wnioskodawca uzupełnia lub poprawia wniosek wyłącznie na wezwanie ION </a:t>
            </a:r>
            <a:br>
              <a:rPr lang="pl-PL" sz="2300" dirty="0"/>
            </a:br>
            <a:r>
              <a:rPr lang="pl-PL" sz="2300" dirty="0"/>
              <a:t>w SOWA EFS.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300" dirty="0"/>
              <a:t>Ocena formalna, pozytywna- spełnienie wszystkich kryteriów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300" dirty="0"/>
              <a:t>Ocena formalna, negatywna- niespełnienie któregokolwiek kryterium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300" dirty="0"/>
              <a:t>(szczegółowy opis w pkt. 5.2 Regulaminu wyboru projektów)</a:t>
            </a:r>
          </a:p>
          <a:p>
            <a:pPr marL="0" indent="0">
              <a:spcAft>
                <a:spcPts val="12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3B9846-E240-47BD-843A-BEC453A4B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7178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4413B-AAE3-4311-84BF-EF88B269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Ocena merytoryczna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C763C-D97E-45A2-AC91-4E504623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012" y="1043533"/>
            <a:ext cx="8640381" cy="6516142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sz="2100" dirty="0"/>
              <a:t>Ocena merytoryczna: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wykonalności </a:t>
            </a:r>
            <a:r>
              <a:rPr lang="pl-PL" sz="2100" dirty="0"/>
              <a:t>oraz zgodności z zasadami horyzontalnymi podlegają uzupełnieniu/poprawie na etapie negocjacji,</a:t>
            </a:r>
          </a:p>
          <a:p>
            <a:pPr lvl="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strategiczne </a:t>
            </a:r>
            <a:r>
              <a:rPr lang="pl-PL" sz="2100" dirty="0"/>
              <a:t>– cztery obszary, oceniane punktowo, </a:t>
            </a:r>
            <a:br>
              <a:rPr lang="pl-PL" sz="2100" dirty="0"/>
            </a:br>
            <a:r>
              <a:rPr lang="pl-PL" sz="2100" dirty="0"/>
              <a:t>nie podlegają uzupełnieniu/poprawie.</a:t>
            </a:r>
          </a:p>
          <a:p>
            <a:pPr marL="0" lvl="0" indent="0">
              <a:spcAft>
                <a:spcPts val="3600"/>
              </a:spcAft>
              <a:buNone/>
            </a:pPr>
            <a:r>
              <a:rPr lang="pl-PL" sz="2100" dirty="0">
                <a:solidFill>
                  <a:srgbClr val="000000"/>
                </a:solidFill>
              </a:rPr>
              <a:t>Maksymalna liczba punktów którą może uzyskać projekt w ramach kryteriów strategicznych wynosi </a:t>
            </a:r>
            <a:r>
              <a:rPr lang="pl-PL" sz="2100" b="1" dirty="0">
                <a:solidFill>
                  <a:srgbClr val="000000"/>
                </a:solidFill>
              </a:rPr>
              <a:t>118 punktów</a:t>
            </a:r>
            <a:r>
              <a:rPr lang="pl-PL" sz="2100" dirty="0">
                <a:solidFill>
                  <a:srgbClr val="000000"/>
                </a:solidFill>
              </a:rPr>
              <a:t>, w tym: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</a:rPr>
              <a:t>100 punktów łącznie za ocenę Obszaru A i B- </a:t>
            </a:r>
            <a:r>
              <a:rPr lang="pl-PL" sz="2100" b="1" dirty="0">
                <a:solidFill>
                  <a:srgbClr val="000000"/>
                </a:solidFill>
              </a:rPr>
              <a:t>50 pkt. minimum punktowe,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</a:rPr>
              <a:t>18 punktów łącznie za ocenę Obszaru C i D.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C9C7D7-B570-4F13-97B8-A370B948B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2872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E52E4-F6F8-420D-AAD9-E7D1113D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Ocena merytoryczna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65418-96E7-4FD6-A50B-C4638204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835621"/>
            <a:ext cx="8640574" cy="3888432"/>
          </a:xfrm>
        </p:spPr>
        <p:txBody>
          <a:bodyPr>
            <a:normAutofit/>
          </a:bodyPr>
          <a:lstStyle/>
          <a:p>
            <a:pPr marL="0" indent="0">
              <a:spcAft>
                <a:spcPts val="4200"/>
              </a:spcAft>
              <a:buNone/>
            </a:pPr>
            <a:r>
              <a:rPr lang="pl-PL" sz="2100" dirty="0"/>
              <a:t>Ocena merytoryczna, pozytywna-  spełnienie wszystkich kryteriów wykonalności i zgodności z zasadami horyzontalnymi oraz osiągnięcie </a:t>
            </a:r>
            <a:r>
              <a:rPr lang="pl-PL" sz="2100" b="1" dirty="0"/>
              <a:t>minimum punktowego (50 punktów za kryteria Obszaru A i B) </a:t>
            </a:r>
            <a:br>
              <a:rPr lang="pl-PL" sz="2100" b="1" dirty="0"/>
            </a:br>
            <a:r>
              <a:rPr lang="pl-PL" sz="2100" dirty="0"/>
              <a:t>oraz wysokość alokacji warunkuje</a:t>
            </a:r>
            <a:r>
              <a:rPr lang="pl-PL" sz="2100" b="1" dirty="0"/>
              <a:t> </a:t>
            </a:r>
            <a:r>
              <a:rPr lang="pl-PL" sz="2100" dirty="0"/>
              <a:t>kwalifikację do negocjacji</a:t>
            </a:r>
            <a:r>
              <a:rPr lang="pl-PL" sz="2100" b="1" dirty="0"/>
              <a:t>.</a:t>
            </a:r>
            <a:endParaRPr lang="pl-PL" sz="2100" dirty="0"/>
          </a:p>
          <a:p>
            <a:pPr marL="0" indent="0">
              <a:spcAft>
                <a:spcPts val="3600"/>
              </a:spcAft>
              <a:buNone/>
            </a:pPr>
            <a:r>
              <a:rPr lang="pl-PL" sz="2100" dirty="0"/>
              <a:t>Ocena merytoryczna, negatywna -niespełnienie któregokolwiek </a:t>
            </a:r>
            <a:br>
              <a:rPr lang="pl-PL" sz="2100" dirty="0"/>
            </a:br>
            <a:r>
              <a:rPr lang="pl-PL" sz="2100" dirty="0"/>
              <a:t>z kryteriów oraz nieosiągnięcie minimum punktowego.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400" dirty="0"/>
              <a:t>(</a:t>
            </a:r>
            <a:r>
              <a:rPr lang="pl-PL" sz="2100" dirty="0"/>
              <a:t>szczegółowy opis w pkt. 5.3 Regulaminu wyboru projektów)</a:t>
            </a:r>
          </a:p>
          <a:p>
            <a:pPr marL="0" indent="0">
              <a:spcAft>
                <a:spcPts val="1200"/>
              </a:spcAft>
              <a:buNone/>
            </a:pPr>
            <a:endParaRPr lang="pl-PL" sz="21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F5DB42-7BBB-4550-822E-21F089219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4335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6F63F-EE02-45C5-B207-6493319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negocjacji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623F68-CA7F-4607-9085-760123C3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043533"/>
            <a:ext cx="864057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dirty="0"/>
              <a:t>Negocjacje obejmą wszystkie kwestie wskazane przez oceniających </a:t>
            </a:r>
            <a:br>
              <a:rPr lang="pl-PL" sz="2100" dirty="0"/>
            </a:br>
            <a:r>
              <a:rPr lang="pl-PL" sz="2100" dirty="0"/>
              <a:t>w kartach oceny projektu.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sz="2100" dirty="0"/>
              <a:t>Warunki negocjacyjne mogą objąć dodatkowe ustalenia podjęte już</a:t>
            </a:r>
            <a:br>
              <a:rPr lang="pl-PL" sz="2100" dirty="0"/>
            </a:br>
            <a:r>
              <a:rPr lang="pl-PL" sz="2100" dirty="0"/>
              <a:t>w toku negocjacji.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sz="2100" dirty="0"/>
              <a:t>W przypadku pozytywnego zakończenia negocjacji wniosek uzyskuje pozytywną ocenę wraz z liczbą punktów uzyskanych w ramach oceny kryteriów strategicznych (etap oceny merytorycznej).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sz="2100" dirty="0"/>
              <a:t>Etap negocjacji kończy się wynikiem negatywnym z powodu niespełnienia warunków postawionych przez oceniających.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pl-PL" sz="2100" dirty="0"/>
              <a:t>szczegółowy opis w pkt. 5.4 Regulaminu wyboru projektów)</a:t>
            </a:r>
          </a:p>
          <a:p>
            <a:pPr marL="0" indent="0">
              <a:buNone/>
            </a:pPr>
            <a:endParaRPr lang="pl-PL" sz="21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1D86A-9734-4034-A770-2E6DC6EFE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3819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4FA34-E77B-4B17-BEC2-241813BE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Zatwierdzanie wyników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27F4B-446C-45E1-8B72-3C56A405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115541"/>
            <a:ext cx="9216735" cy="554429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Zarząd Województwa Pomorskiego rozstrzyga nabór po zakończeniu ostatniego etapu oceny projektów.</a:t>
            </a:r>
          </a:p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Dopuszcza się </a:t>
            </a:r>
            <a:r>
              <a:rPr lang="pl-PL" b="1" dirty="0"/>
              <a:t>zatwierdzanie wyników dla subregionów odrębnie </a:t>
            </a:r>
            <a:r>
              <a:rPr lang="pl-PL" dirty="0"/>
              <a:t>oraz cząstkowe publikowanie takich informacji. Dla danego subregionu dofinasowanie uzyskuje tylko 1 najwyżej oceniony projekt.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Po zatwierdzeniu wyników oceny przez ZWP, listy z wynikami oceny </a:t>
            </a:r>
            <a:br>
              <a:rPr lang="pl-PL" dirty="0"/>
            </a:br>
            <a:r>
              <a:rPr lang="pl-PL" dirty="0"/>
              <a:t>w podziale na subregiony są publikowane na stronie</a:t>
            </a:r>
            <a:r>
              <a:rPr lang="pl-PL" u="sng" dirty="0"/>
              <a:t> </a:t>
            </a:r>
            <a:r>
              <a:rPr lang="pl-PL" u="sng" dirty="0">
                <a:hlinkClick r:id="rId2"/>
              </a:rPr>
              <a:t>FEP 2021-2027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(w zakładce </a:t>
            </a:r>
            <a:r>
              <a:rPr lang="pl-PL" u="sng" dirty="0">
                <a:hlinkClick r:id="rId3"/>
              </a:rPr>
              <a:t>Zobacz ogłoszenia i wyniki naborów wniosków</a:t>
            </a:r>
            <a:r>
              <a:rPr lang="pl-PL" dirty="0"/>
              <a:t>) oraz na Portalu Funduszy Europejskich.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(szczegółowy opis w pkt. 5.6 Regulaminu wyboru projektów)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D53BEE-4D98-4B97-A22C-F33CBE162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5640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6709</TotalTime>
  <Words>687</Words>
  <Application>Microsoft Office PowerPoint</Application>
  <PresentationFormat>Niestandardowy</PresentationFormat>
  <Paragraphs>93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Wingdings</vt:lpstr>
      <vt:lpstr>Motyw pakietu Office</vt:lpstr>
      <vt:lpstr>System wyboru projektów</vt:lpstr>
      <vt:lpstr>Działanie 5.13. Rozwój ekonomii społecznej</vt:lpstr>
      <vt:lpstr>Sposób składania wniosków</vt:lpstr>
      <vt:lpstr>Ogólne zasady Oceny</vt:lpstr>
      <vt:lpstr>Ocena formalna</vt:lpstr>
      <vt:lpstr>Ocena merytoryczna (1 z 2)</vt:lpstr>
      <vt:lpstr>Ocena merytoryczna (2 z 2)</vt:lpstr>
      <vt:lpstr>Etap negocjacji</vt:lpstr>
      <vt:lpstr>Zatwierdzanie wyników oceny</vt:lpstr>
      <vt:lpstr>System Obsługi Wniosków Aplikacyjnych (1) https://sowa2021.efs.gov.pl</vt:lpstr>
      <vt:lpstr>System Obsługi Wniosków Aplikacyjnych (2)</vt:lpstr>
      <vt:lpstr>System Obsługi Wniosków Aplikacyjnych (3)</vt:lpstr>
      <vt:lpstr>System Obsługi Wniosków Aplikacyjnych (4)</vt:lpstr>
      <vt:lpstr>System Obsługi Wniosków Aplikacyjnych (5)</vt:lpstr>
      <vt:lpstr>System Obsługi Wniosków Aplikacyjnych (6)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Deleżyńska Katarzyna</cp:lastModifiedBy>
  <cp:revision>216</cp:revision>
  <dcterms:created xsi:type="dcterms:W3CDTF">2022-06-22T09:40:44Z</dcterms:created>
  <dcterms:modified xsi:type="dcterms:W3CDTF">2023-08-29T09:05:46Z</dcterms:modified>
</cp:coreProperties>
</file>