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8" r:id="rId3"/>
    <p:sldId id="302" r:id="rId4"/>
    <p:sldId id="303" r:id="rId5"/>
    <p:sldId id="314" r:id="rId6"/>
    <p:sldId id="304" r:id="rId7"/>
    <p:sldId id="299" r:id="rId8"/>
    <p:sldId id="305" r:id="rId9"/>
    <p:sldId id="306" r:id="rId10"/>
    <p:sldId id="307" r:id="rId11"/>
    <p:sldId id="289" r:id="rId12"/>
    <p:sldId id="308" r:id="rId13"/>
    <p:sldId id="293" r:id="rId14"/>
    <p:sldId id="309" r:id="rId15"/>
    <p:sldId id="311" r:id="rId16"/>
    <p:sldId id="312" r:id="rId17"/>
    <p:sldId id="318" r:id="rId18"/>
    <p:sldId id="317" r:id="rId19"/>
    <p:sldId id="296" r:id="rId20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7EDE553-0386-4314-8188-3C00B42959E7}">
          <p14:sldIdLst>
            <p14:sldId id="256"/>
            <p14:sldId id="298"/>
            <p14:sldId id="302"/>
            <p14:sldId id="303"/>
            <p14:sldId id="314"/>
            <p14:sldId id="304"/>
            <p14:sldId id="299"/>
            <p14:sldId id="305"/>
            <p14:sldId id="306"/>
            <p14:sldId id="307"/>
            <p14:sldId id="289"/>
            <p14:sldId id="308"/>
            <p14:sldId id="293"/>
            <p14:sldId id="309"/>
            <p14:sldId id="311"/>
            <p14:sldId id="312"/>
            <p14:sldId id="318"/>
            <p14:sldId id="317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10" autoAdjust="0"/>
    <p:restoredTop sz="94620" autoAdjust="0"/>
  </p:normalViewPr>
  <p:slideViewPr>
    <p:cSldViewPr showGuides="1">
      <p:cViewPr varScale="1">
        <p:scale>
          <a:sx n="98" d="100"/>
          <a:sy n="98" d="100"/>
        </p:scale>
        <p:origin x="912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2023-08-30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2023-08-30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kto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542925" indent="-250825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 marL="809625" indent="-250825">
              <a:buFont typeface="Wingdings" panose="05000000000000000000" pitchFamily="2" charset="2"/>
              <a:buChar char="ü"/>
              <a:tabLst>
                <a:tab pos="809625" algn="l"/>
              </a:tabLst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ktor3 bez li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198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ktor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263349"/>
            <a:ext cx="8640381" cy="914565"/>
          </a:xfrm>
        </p:spPr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998" y="1605256"/>
            <a:ext cx="4140000" cy="91456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E00A8B5-D14D-4B22-8BFA-4636922D380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7599" y="2797913"/>
            <a:ext cx="4444798" cy="4401924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8658" y="1605257"/>
            <a:ext cx="4139294" cy="914563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DEB5817-1B84-4C2F-9802-604B2C4EEC0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525906" y="2797913"/>
            <a:ext cx="4444799" cy="4401924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F63607B3-93B8-4A98-9E46-3CA6AD18E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345906" y="1763613"/>
            <a:ext cx="0" cy="475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41" r:id="rId6"/>
    <p:sldLayoutId id="2147483712" r:id="rId7"/>
    <p:sldLayoutId id="2147483726" r:id="rId8"/>
    <p:sldLayoutId id="2147483740" r:id="rId9"/>
    <p:sldLayoutId id="2147483723" r:id="rId10"/>
    <p:sldLayoutId id="2147483728" r:id="rId11"/>
  </p:sldLayoutIdLst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po.pomorskie.eu/zapoznaj-sie-z-prawem-i-dokumentami-fep-" TargetMode="External"/><Relationship Id="rId2" Type="http://schemas.openxmlformats.org/officeDocument/2006/relationships/hyperlink" Target="https://www.funduszeeuropejskie.gov.pl/strony/o-funduszach/fundusze-na-lata-2021-2027/prawo-i-dokumenty/wytyczne/#/domyslne=1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2843733"/>
            <a:ext cx="7920115" cy="1584176"/>
          </a:xfrm>
        </p:spPr>
        <p:txBody>
          <a:bodyPr>
            <a:normAutofit/>
          </a:bodyPr>
          <a:lstStyle/>
          <a:p>
            <a:pPr algn="ctr"/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latin typeface="+mn-lt"/>
                <a:cs typeface="Arial" panose="020B0604020202020204" pitchFamily="34" charset="0"/>
              </a:rPr>
              <a:t>Zasady realizacji projektów 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Gdańsk, 30 sierpnia 2023 r.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8473ED-CE99-4590-9A93-B6D30E0AB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Cross-</a:t>
            </a:r>
            <a:r>
              <a:rPr lang="pl-PL" dirty="0" err="1"/>
              <a:t>financing</a:t>
            </a:r>
            <a:r>
              <a:rPr lang="pl-PL" dirty="0"/>
              <a:t>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922A2B-8A18-4338-AF3A-EC6828400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91605"/>
            <a:ext cx="8640382" cy="5256584"/>
          </a:xfrm>
        </p:spPr>
        <p:txBody>
          <a:bodyPr>
            <a:normAutofit/>
          </a:bodyPr>
          <a:lstStyle/>
          <a:p>
            <a:pPr marL="271463" indent="0">
              <a:buNone/>
            </a:pPr>
            <a:endParaRPr lang="pl-PL" dirty="0"/>
          </a:p>
          <a:p>
            <a:pPr marL="271463" indent="0">
              <a:buNone/>
            </a:pPr>
            <a:r>
              <a:rPr lang="pl-PL" sz="2000" b="1" dirty="0"/>
              <a:t>WYJĄTKI:</a:t>
            </a:r>
          </a:p>
          <a:p>
            <a:pPr marL="271463" indent="0">
              <a:buNone/>
            </a:pPr>
            <a:r>
              <a:rPr lang="pl-PL" sz="2000" dirty="0"/>
              <a:t>i) zakupy te zostaną zamortyzowane w całości w okresie realizacji projektu, </a:t>
            </a:r>
          </a:p>
          <a:p>
            <a:pPr marL="271463" indent="0">
              <a:buNone/>
            </a:pPr>
            <a:r>
              <a:rPr lang="pl-PL" sz="2000" dirty="0"/>
              <a:t>ii) beneficjent udowodni, że zakup będzie najbardziej opłacalną opcją, tj. wymaga mniejszych nakładów finansowych niż inne opcje, np. najem lub leasing, </a:t>
            </a:r>
          </a:p>
          <a:p>
            <a:pPr marL="271463" indent="0">
              <a:buNone/>
            </a:pPr>
            <a:r>
              <a:rPr lang="pl-PL" sz="2000" dirty="0"/>
              <a:t>iii) zakupy te są konieczne dla osiągniecia celów projektu (np. doposażenie pracowni naukowych). </a:t>
            </a:r>
          </a:p>
          <a:p>
            <a:pPr marL="271463" indent="0">
              <a:buNone/>
            </a:pPr>
            <a:endParaRPr lang="pl-PL" sz="2000" dirty="0"/>
          </a:p>
          <a:p>
            <a:pPr marL="271463" indent="0">
              <a:buNone/>
            </a:pPr>
            <a:r>
              <a:rPr lang="pl-PL" sz="2000" dirty="0">
                <a:cs typeface="Arial" panose="020B0604020202020204" pitchFamily="34" charset="0"/>
              </a:rPr>
              <a:t>Warunki z podpunktów i-iii są rozłączne, co oznacza, że w przypadku spełnienia któregokolwiek z nich, zakup mebli, sprzętu i pojazdów może być kwalifikowalny w ramach EFS+ poza cross-</a:t>
            </a:r>
            <a:r>
              <a:rPr lang="pl-PL" sz="2000" dirty="0" err="1">
                <a:cs typeface="Arial" panose="020B0604020202020204" pitchFamily="34" charset="0"/>
              </a:rPr>
              <a:t>financingiem</a:t>
            </a:r>
            <a:r>
              <a:rPr lang="pl-PL" sz="2000" dirty="0">
                <a:cs typeface="Arial" panose="020B0604020202020204" pitchFamily="34" charset="0"/>
              </a:rPr>
              <a:t>. Zakup mebli, sprzętu i pojazdów niespełniający żadnego z warunków wskazanych w podpunkcie i-iii stanowi cross-</a:t>
            </a:r>
            <a:r>
              <a:rPr lang="pl-PL" sz="2000" dirty="0" err="1">
                <a:cs typeface="Arial" panose="020B0604020202020204" pitchFamily="34" charset="0"/>
              </a:rPr>
              <a:t>financing</a:t>
            </a:r>
            <a:r>
              <a:rPr lang="pl-PL" sz="2000" dirty="0">
                <a:cs typeface="Arial" panose="020B0604020202020204" pitchFamily="34" charset="0"/>
              </a:rPr>
              <a:t>.</a:t>
            </a:r>
            <a:endParaRPr lang="pl-PL" sz="2000" b="1" dirty="0">
              <a:cs typeface="Arial" panose="020B0604020202020204" pitchFamily="34" charset="0"/>
            </a:endParaRPr>
          </a:p>
          <a:p>
            <a:pPr marL="271463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699130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cs typeface="Arial" panose="020B0604020202020204" pitchFamily="34" charset="0"/>
              </a:rPr>
              <a:t>Cross-</a:t>
            </a:r>
            <a:r>
              <a:rPr lang="pl-PL" dirty="0" err="1">
                <a:cs typeface="Arial" panose="020B0604020202020204" pitchFamily="34" charset="0"/>
              </a:rPr>
              <a:t>financing</a:t>
            </a:r>
            <a:r>
              <a:rPr lang="pl-PL" dirty="0">
                <a:cs typeface="Arial" panose="020B0604020202020204" pitchFamily="34" charset="0"/>
              </a:rPr>
              <a:t> - limit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763613"/>
            <a:ext cx="8640382" cy="48962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dirty="0"/>
              <a:t>W ramach naboru wartość wydatków w ramach cross-</a:t>
            </a:r>
            <a:r>
              <a:rPr lang="pl-PL" dirty="0" err="1"/>
              <a:t>financingu</a:t>
            </a:r>
            <a:r>
              <a:rPr lang="pl-PL" dirty="0"/>
              <a:t> </a:t>
            </a:r>
            <a:r>
              <a:rPr lang="pl-PL" b="1" dirty="0"/>
              <a:t>nie może stanowić więcej niż 15% kwoty dofinansowania UE.</a:t>
            </a:r>
          </a:p>
          <a:p>
            <a:pPr marL="0" indent="0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sz="2800" b="1" dirty="0"/>
              <a:t>WAŻNE!!!</a:t>
            </a:r>
          </a:p>
          <a:p>
            <a:pPr marL="0" indent="0">
              <a:buNone/>
            </a:pPr>
            <a:r>
              <a:rPr lang="pl-PL" dirty="0"/>
              <a:t>Zgodnie ze stanowiskiem Komisji Europejskiej, do limitu cross-</a:t>
            </a:r>
            <a:r>
              <a:rPr lang="pl-PL" dirty="0" err="1"/>
              <a:t>financingu</a:t>
            </a:r>
            <a:r>
              <a:rPr lang="pl-PL" dirty="0"/>
              <a:t> należy wliczyć sumę kosztów bezpośrednich, oznaczonych jako koszty mieszczące się w limicie cross-</a:t>
            </a:r>
            <a:r>
              <a:rPr lang="pl-PL" dirty="0" err="1"/>
              <a:t>financingu</a:t>
            </a:r>
            <a:r>
              <a:rPr lang="pl-PL" dirty="0"/>
              <a:t> oraz naliczonych od nich, zgodnie </a:t>
            </a:r>
            <a:br>
              <a:rPr lang="pl-PL" dirty="0"/>
            </a:br>
            <a:r>
              <a:rPr lang="pl-PL" dirty="0"/>
              <a:t>z przyjętą stawką ryczałtową, kosztów pośrednich.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662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8E78C4-54BB-4EF0-9BB4-F0AC09528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Koszty pośrednie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9DAE9A-021E-4D37-B1D0-F62F844BF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19597"/>
            <a:ext cx="8640382" cy="5328592"/>
          </a:xfrm>
        </p:spPr>
        <p:txBody>
          <a:bodyPr>
            <a:normAutofit/>
          </a:bodyPr>
          <a:lstStyle/>
          <a:p>
            <a:r>
              <a:rPr lang="pl-PL" dirty="0"/>
              <a:t>Koszty pośrednie projektu EFS+ stanowią koszty administracyjne związane </a:t>
            </a:r>
            <a:br>
              <a:rPr lang="pl-PL" dirty="0"/>
            </a:br>
            <a:r>
              <a:rPr lang="pl-PL" dirty="0"/>
              <a:t>z techniczną obsługą realizacji projektu.</a:t>
            </a:r>
          </a:p>
          <a:p>
            <a:r>
              <a:rPr lang="pl-PL" dirty="0"/>
              <a:t>Koszty pośrednie projektu EFS+ są rozliczane wyłącznie z wykorzystaniem stawek ryczałtowych, których wysokość jest zależna od wartości kosztów bezpośrednich. </a:t>
            </a:r>
          </a:p>
          <a:p>
            <a:r>
              <a:rPr lang="pl-PL" dirty="0"/>
              <a:t>Niedopuszczalna jest sytuacja, w której koszty pośrednie zostaną rozliczone w ramach kosztów bezpośrednich. </a:t>
            </a:r>
          </a:p>
          <a:p>
            <a:r>
              <a:rPr lang="pl-PL" dirty="0"/>
              <a:t>W ramach kosztów pośrednich rozliczanych za pomocą stawki ryczałtowej wkład własny uznaje się za wkład pieniężny.</a:t>
            </a:r>
          </a:p>
          <a:p>
            <a:r>
              <a:rPr lang="pl-PL" dirty="0"/>
              <a:t>Na etapie konstruowania budżetu projektu, całość kosztów pośrednich jest przypisanych do Lidera. W opisie zadania należy wskazać podział kosztów pośrednich między Partnerami. </a:t>
            </a:r>
          </a:p>
        </p:txBody>
      </p:sp>
    </p:spTree>
    <p:extLst>
      <p:ext uri="{BB962C8B-B14F-4D97-AF65-F5344CB8AC3E}">
        <p14:creationId xmlns:p14="http://schemas.microsoft.com/office/powerpoint/2010/main" val="2097163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>
                <a:cs typeface="Arial" panose="020B0604020202020204" pitchFamily="34" charset="0"/>
              </a:rPr>
              <a:t>Personel projektu - definicja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763613"/>
            <a:ext cx="8640382" cy="489622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personel projektu </a:t>
            </a:r>
            <a:r>
              <a:rPr lang="pl-PL" dirty="0">
                <a:cs typeface="Arial" panose="020B0604020202020204" pitchFamily="34" charset="0"/>
              </a:rPr>
              <a:t>– osoby zaangażowane do realizacji zadań lub czynności w ramach projektu na podstawie stosunku pracy i wolontariusze wykonujący świadczenia na zasadach określonych w ustawie z dnia 24 kwietnia 2003 r. o działalności pożytku publicznego i o wolontariacie (Dz. U. z 2022 r. poz. 1327, z </a:t>
            </a:r>
            <a:r>
              <a:rPr lang="pl-PL" dirty="0" err="1">
                <a:cs typeface="Arial" panose="020B0604020202020204" pitchFamily="34" charset="0"/>
              </a:rPr>
              <a:t>późn</a:t>
            </a:r>
            <a:r>
              <a:rPr lang="pl-PL" dirty="0">
                <a:cs typeface="Arial" panose="020B0604020202020204" pitchFamily="34" charset="0"/>
              </a:rPr>
              <a:t>. zm.), zwanej dalej: „ustawą o działalności pożytku publicznego i wolontariacie”; personelem projektu jest również osoba fizyczna prowadząca działalność gospodarczą będąca beneficjentem oraz osoby z nią współpracujące w rozumieniu art. 8 ust. 11 ustawy z dnia 13 października 1998 r. o systemie ubezpieczeń społecznych (Dz. U. z 2022 r. poz. 1009, z </a:t>
            </a:r>
            <a:r>
              <a:rPr lang="pl-PL" dirty="0" err="1">
                <a:cs typeface="Arial" panose="020B0604020202020204" pitchFamily="34" charset="0"/>
              </a:rPr>
              <a:t>późn</a:t>
            </a:r>
            <a:r>
              <a:rPr lang="pl-PL" dirty="0">
                <a:cs typeface="Arial" panose="020B0604020202020204" pitchFamily="34" charset="0"/>
              </a:rPr>
              <a:t>. zm.), zwanej dalej: „ustawą o systemie ubezpieczeń społecznych”.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537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13D55-121B-420B-8E68-420064937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Personel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927093-7182-4455-A121-F83686FF1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5688632"/>
          </a:xfrm>
        </p:spPr>
        <p:txBody>
          <a:bodyPr>
            <a:normAutofit fontScale="47500" lnSpcReduction="20000"/>
          </a:bodyPr>
          <a:lstStyle/>
          <a:p>
            <a:r>
              <a:rPr lang="pl-PL" sz="4000" dirty="0"/>
              <a:t>Koszty związane z zaangażowaniem personelu projektu mogą być kwalifikowalne, o ile konieczność zaangażowania personelu projektu wynika z charakteru projektu.</a:t>
            </a:r>
          </a:p>
          <a:p>
            <a:r>
              <a:rPr lang="pl-PL" sz="4000" dirty="0"/>
              <a:t>Kwalifikowalnymi składnikami wynagrodzenia personelu projektu są wynagrodzenie brutto oraz koszty ponoszone przez pracodawcę zgodnie z właściwymi przepisami prawa, w szczególności składki na ubezpieczenia społeczne, Fundusz Pracy, Fundusz Gwarantowanych Świadczeń Pracowniczych, Pracownicze Plany Kapitałowe, odpisy na ZFŚS lub wydatki ponoszone na Pracowniczy Program Emerytalny.</a:t>
            </a:r>
          </a:p>
          <a:p>
            <a:r>
              <a:rPr lang="pl-PL" sz="4000" dirty="0"/>
              <a:t>We wniosku o dofinansowanie projektu EFS+ należy wskazać: </a:t>
            </a:r>
          </a:p>
          <a:p>
            <a:pPr marL="265113" indent="-176213">
              <a:buNone/>
            </a:pPr>
            <a:r>
              <a:rPr lang="pl-PL" sz="4000" dirty="0"/>
              <a:t>   a) formę zaangażowania i szacunkowy wymiar czasu pracy personelu projektu niezbędnego  do realizacji zadań merytorycznych (etat/liczba godzin),</a:t>
            </a:r>
          </a:p>
          <a:p>
            <a:pPr marL="265113" indent="0">
              <a:buNone/>
            </a:pPr>
            <a:r>
              <a:rPr lang="pl-PL" sz="4000" dirty="0"/>
              <a:t>b) uzasadnienie proponowanej kwoty wynagrodzenia personelu projektu odnoszące się do zwyczajowej praktyki beneficjenta w zakresie wynagrodzeń na danym stanowisku lub przepisów prawa pracy w rozumieniu art. 9 § 1 Kodeksu pracy lub statystyki publicznej, co stanowi podstawę do oceny kwalifikowalności wydatków na etapie wyboru projektu oraz w trakcie jego realizacji.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214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5AAA7C-15C8-4EA7-AEC5-A826811A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Harmonogram płatności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D89ED1-7006-49C8-B1E9-869208B6A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Załącznik do umowy o dofinansowanie.</a:t>
            </a:r>
          </a:p>
          <a:p>
            <a:endParaRPr lang="pl-PL" dirty="0"/>
          </a:p>
          <a:p>
            <a:r>
              <a:rPr lang="pl-PL" dirty="0"/>
              <a:t>Uproszczona wersja przed podpisaniem umowy.</a:t>
            </a:r>
          </a:p>
          <a:p>
            <a:endParaRPr lang="pl-PL" dirty="0"/>
          </a:p>
          <a:p>
            <a:r>
              <a:rPr lang="pl-PL" dirty="0"/>
              <a:t>Pierwsza transza - do 30% dofinansowania projektu. </a:t>
            </a:r>
            <a:endParaRPr lang="pl-PL" dirty="0">
              <a:highlight>
                <a:srgbClr val="FF0000"/>
              </a:highlight>
            </a:endParaRPr>
          </a:p>
          <a:p>
            <a:endParaRPr lang="pl-PL" dirty="0"/>
          </a:p>
          <a:p>
            <a:r>
              <a:rPr lang="pl-PL" dirty="0"/>
              <a:t>Harmonogram całościowy - po podpisaniu umowy o dofinansowanie.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596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EA3557-869A-466F-8198-010B62E16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Taryfikator towarów i usług 1/2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82B7A9-A8D2-4F26-A2E6-A86589884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475581"/>
            <a:ext cx="8640382" cy="5616624"/>
          </a:xfrm>
        </p:spPr>
        <p:txBody>
          <a:bodyPr>
            <a:normAutofit fontScale="92500"/>
          </a:bodyPr>
          <a:lstStyle/>
          <a:p>
            <a:endParaRPr lang="pl-PL" dirty="0"/>
          </a:p>
          <a:p>
            <a:r>
              <a:rPr lang="pl-PL" dirty="0"/>
              <a:t>Załącznik nr 22 do Regulaminu wyboru projektów.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Katalog kosztów wykazanych w taryfikatorze nie jest katalogiem zamkniętym.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Stawki przedstawione w taryfikatorze należy traktować jako maksymalne. </a:t>
            </a:r>
            <a:br>
              <a:rPr lang="pl-PL" dirty="0"/>
            </a:br>
            <a:r>
              <a:rPr lang="pl-PL" dirty="0"/>
              <a:t>W przypadku założenia w budżecie projektu stawek wyższych, we wniosku </a:t>
            </a:r>
            <a:br>
              <a:rPr lang="pl-PL" dirty="0"/>
            </a:br>
            <a:r>
              <a:rPr lang="pl-PL" dirty="0"/>
              <a:t>o dofinansowanie w części Uzasadnienie wydatków należy wyjaśnić powód odstępstwa od stawek określonych w taryfikatorze. </a:t>
            </a:r>
          </a:p>
          <a:p>
            <a:endParaRPr lang="pl-PL" dirty="0"/>
          </a:p>
          <a:p>
            <a:r>
              <a:rPr lang="pl-PL" dirty="0"/>
              <a:t>Ceny ujęte w tabelach są cenami brutto (w przypadku wynagrodzeń stawki uwzględniają składki pracodawcy). Przy ocenie kwalifikowalności wydatków związanych z zatrudnieniem personelu na umowę cywilno-prawną przy wykorzystaniu maksymalnej ceny rynkowej pod uwagę będzie brana wielkość zaangażowania godzinowego danej osoby w projekcie. </a:t>
            </a:r>
          </a:p>
          <a:p>
            <a:endParaRPr lang="pl-PL" sz="1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685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EA3557-869A-466F-8198-010B62E16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Taryfikator towarów i usług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82B7A9-A8D2-4F26-A2E6-A86589884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475581"/>
            <a:ext cx="8640382" cy="5760640"/>
          </a:xfrm>
        </p:spPr>
        <p:txBody>
          <a:bodyPr>
            <a:normAutofit/>
          </a:bodyPr>
          <a:lstStyle/>
          <a:p>
            <a:r>
              <a:rPr lang="pl-PL" sz="2000" dirty="0"/>
              <a:t>W przypadku kadry projektu należy rozróżnić kadrę merytoryczną, której zakres zadań/działań odnosi się do usług wsparcia OWES, od kadry zarządzającej projektem (koordynatora projektu oraz innego personelu zaangażowanego w zarządzanie, rozliczanie, monitorowanie projektu lub prowadzenie innych działań administracyjnych w projekcie), która nie powinna być rozliczana w kosztach bezpośrednich.</a:t>
            </a:r>
          </a:p>
          <a:p>
            <a:pPr marL="0" indent="0">
              <a:buNone/>
            </a:pPr>
            <a:endParaRPr lang="pl-PL" sz="2000" dirty="0"/>
          </a:p>
          <a:p>
            <a:r>
              <a:rPr lang="pl-PL" sz="2000" dirty="0"/>
              <a:t>Zaleca się, aby kadra OWES, której koszty zostaną wykazane w budżecie projektu, została ograniczona do stanowisk wymienionych w Taryfikatorze towarów i usług. Tworzenie innych stanowisk wymaga szczegółowego uzasadnienia we wniosku w części Uzasadnienie wydatków. </a:t>
            </a:r>
          </a:p>
          <a:p>
            <a:pPr marL="0" indent="0">
              <a:buNone/>
            </a:pPr>
            <a:endParaRPr lang="pl-PL" sz="2000" dirty="0"/>
          </a:p>
          <a:p>
            <a:r>
              <a:rPr lang="pl-PL" sz="2000" dirty="0"/>
              <a:t>Kadra OWES świadcząca usługi wsparcia PES powinna spełniać wymogi określone w Standardach działania Ośrodków Wsparcia Ekonomii Społecznej (OWES), stanowiących załącznik do ogłoszenia Ministra Rodziny i Polityki Społecznej o naborze wniosków o przyznanie akredytacji i statusu OWES.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0076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FEC14B-CE1A-4412-B7F4-504A26B96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Dostępność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DE9A7C-03C1-484C-A82E-848921A06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Wydatki przypisane do tego limitu to </a:t>
            </a:r>
            <a:r>
              <a:rPr lang="pl-PL" b="1" dirty="0"/>
              <a:t>wydatki, które całkowicie lub w znaczący sposób </a:t>
            </a:r>
            <a:r>
              <a:rPr lang="pl-PL" dirty="0"/>
              <a:t>dotyczą działań wspierających dostępność w projekcie, np. dotyczące tworzenia standardów i modeli dostępności, organizacji wydarzeń poświęconych tematyce dostępności (np. szkoleń, konferencji), zakupu sprzętu służącego poprawie dostępności itp. </a:t>
            </a:r>
          </a:p>
          <a:p>
            <a:r>
              <a:rPr lang="pl-PL" dirty="0"/>
              <a:t>Oznaczenie danej pozycji kosztów jako „wydatki na dostępność” spowoduje, </a:t>
            </a:r>
            <a:r>
              <a:rPr lang="pl-PL" b="1" dirty="0"/>
              <a:t>że zostanie ona uznana w całości za związaną z dostępnością.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/>
              <a:t>W przypadku stosowania stawek jednostkowych w danym zadaniu nie należy wyodrębniać wydatków na dostępność, a pole Limit pozostawić niewypełnione.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287781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2843733"/>
            <a:ext cx="7920115" cy="1584176"/>
          </a:xfrm>
        </p:spPr>
        <p:txBody>
          <a:bodyPr>
            <a:normAutofit/>
          </a:bodyPr>
          <a:lstStyle/>
          <a:p>
            <a:pPr algn="ctr"/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latin typeface="+mn-lt"/>
                <a:cs typeface="Arial" panose="020B0604020202020204" pitchFamily="34" charset="0"/>
              </a:rPr>
              <a:t>Dziękuję za uwagę.</a:t>
            </a:r>
          </a:p>
        </p:txBody>
      </p:sp>
    </p:spTree>
    <p:extLst>
      <p:ext uri="{BB962C8B-B14F-4D97-AF65-F5344CB8AC3E}">
        <p14:creationId xmlns:p14="http://schemas.microsoft.com/office/powerpoint/2010/main" val="1371773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50F2C5-5CA0-4591-947D-B29082906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Prawidłowość sporządzenia budżetu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10D375-4F71-484D-84CD-C548038A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680002"/>
          </a:xfrm>
        </p:spPr>
        <p:txBody>
          <a:bodyPr>
            <a:normAutofit/>
          </a:bodyPr>
          <a:lstStyle/>
          <a:p>
            <a:r>
              <a:rPr lang="pl-PL" b="1" dirty="0"/>
              <a:t>Wytyczne dotyczące kwalifikowalności wydatków na lata 2021-2027</a:t>
            </a:r>
            <a:br>
              <a:rPr lang="pl-PL" dirty="0"/>
            </a:br>
            <a:r>
              <a:rPr lang="pl-PL" sz="1800" dirty="0"/>
              <a:t>(</a:t>
            </a:r>
            <a:r>
              <a:rPr lang="pl-PL" sz="1800" dirty="0">
                <a:hlinkClick r:id="rId2"/>
              </a:rPr>
              <a:t>https://www.funduszeeuropejskie.gov.pl/strony/o-funduszach/fundusze-na-lata-2021-2027/prawo-i-dokumenty/wytyczne/#/domyslne=1</a:t>
            </a:r>
            <a:r>
              <a:rPr lang="pl-PL" sz="1800" dirty="0"/>
              <a:t>)</a:t>
            </a:r>
          </a:p>
          <a:p>
            <a:endParaRPr lang="pl-PL" dirty="0"/>
          </a:p>
          <a:p>
            <a:r>
              <a:rPr lang="pl-PL" b="1" dirty="0"/>
              <a:t>Zasady realizacji projektów w ramach Europejskiego Funduszu Społecznego Plus</a:t>
            </a:r>
            <a:br>
              <a:rPr lang="pl-PL" dirty="0"/>
            </a:br>
            <a:r>
              <a:rPr lang="pl-PL" sz="1800" dirty="0"/>
              <a:t>(</a:t>
            </a:r>
            <a:r>
              <a:rPr lang="pl-PL" sz="1800" dirty="0">
                <a:hlinkClick r:id="rId3"/>
              </a:rPr>
              <a:t>https://www.rpo.pomorskie.eu/zapoznaj-sie-z-prawem-i-dokumentami-fep-</a:t>
            </a:r>
            <a:r>
              <a:rPr lang="pl-PL" sz="1800" dirty="0"/>
              <a:t>)</a:t>
            </a:r>
          </a:p>
          <a:p>
            <a:endParaRPr lang="pl-PL" sz="1800" dirty="0"/>
          </a:p>
          <a:p>
            <a:r>
              <a:rPr lang="pl-PL" b="1" dirty="0"/>
              <a:t>Instrukcja merytoryczna wypełniania formularza wniosku o dofinansowanie projektu z Europejskiego Funduszu Społecznego Plus w ramach programu Fundusze Europejskie dla Pomorza 2021-2027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/>
              <a:t>     (Zał. nr 3 do Regulaminu wyboru projektów)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8617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Stawki jednostkowe – utworzenie miejsca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C02991-57D4-42E5-8081-BC39A163D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>
              <a:cs typeface="Arial" panose="020B0604020202020204" pitchFamily="34" charset="0"/>
            </a:endParaRPr>
          </a:p>
          <a:p>
            <a:r>
              <a:rPr lang="pl-PL" dirty="0">
                <a:cs typeface="Arial" panose="020B0604020202020204" pitchFamily="34" charset="0"/>
              </a:rPr>
              <a:t>Wsparcie finansowe na tworzenie i utrzymanie miejsc pracy w PS jest kwalifikowalne wyłącznie w formie stawek jednostkowych.</a:t>
            </a:r>
            <a:endParaRPr lang="pl-PL" b="1" dirty="0">
              <a:cs typeface="Arial" panose="020B0604020202020204" pitchFamily="34" charset="0"/>
            </a:endParaRPr>
          </a:p>
          <a:p>
            <a:r>
              <a:rPr lang="pl-PL" dirty="0">
                <a:cs typeface="Arial" panose="020B0604020202020204" pitchFamily="34" charset="0"/>
              </a:rPr>
              <a:t>Stawka jednostkowa na </a:t>
            </a:r>
            <a:r>
              <a:rPr lang="pl-PL" b="1" dirty="0">
                <a:cs typeface="Arial" panose="020B0604020202020204" pitchFamily="34" charset="0"/>
              </a:rPr>
              <a:t>utworzenie</a:t>
            </a:r>
            <a:r>
              <a:rPr lang="pl-PL" dirty="0">
                <a:cs typeface="Arial" panose="020B0604020202020204" pitchFamily="34" charset="0"/>
              </a:rPr>
              <a:t> miejsca pracy w PS wynosi </a:t>
            </a:r>
            <a:r>
              <a:rPr lang="pl-PL" b="1" dirty="0">
                <a:cs typeface="Arial" panose="020B0604020202020204" pitchFamily="34" charset="0"/>
              </a:rPr>
              <a:t>31 229 zł</a:t>
            </a:r>
            <a:r>
              <a:rPr lang="pl-PL" dirty="0">
                <a:cs typeface="Arial" panose="020B0604020202020204" pitchFamily="34" charset="0"/>
              </a:rPr>
              <a:t>.</a:t>
            </a:r>
            <a:br>
              <a:rPr lang="pl-PL" dirty="0">
                <a:cs typeface="Arial" panose="020B0604020202020204" pitchFamily="34" charset="0"/>
              </a:rPr>
            </a:br>
            <a:endParaRPr lang="pl-PL" dirty="0">
              <a:highlight>
                <a:srgbClr val="FF0000"/>
              </a:highlight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528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Stawki jednostkowe – utrzymanie miejsca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C02991-57D4-42E5-8081-BC39A163D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504036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pl-PL" dirty="0">
              <a:cs typeface="Arial" panose="020B0604020202020204" pitchFamily="34" charset="0"/>
            </a:endParaRPr>
          </a:p>
          <a:p>
            <a:r>
              <a:rPr lang="pl-PL" sz="4200" dirty="0">
                <a:cs typeface="Arial" panose="020B0604020202020204" pitchFamily="34" charset="0"/>
              </a:rPr>
              <a:t>Stawka jednostkowa na </a:t>
            </a:r>
            <a:r>
              <a:rPr lang="pl-PL" sz="4200" b="1" dirty="0">
                <a:cs typeface="Arial" panose="020B0604020202020204" pitchFamily="34" charset="0"/>
              </a:rPr>
              <a:t>utrzymanie</a:t>
            </a:r>
            <a:r>
              <a:rPr lang="pl-PL" sz="4200" dirty="0">
                <a:cs typeface="Arial" panose="020B0604020202020204" pitchFamily="34" charset="0"/>
              </a:rPr>
              <a:t> miejsca pracy w PS jest kwalifikowalna tylko łącznie ze stawką na utworzenie miejsca pracy i wynosi:</a:t>
            </a:r>
          </a:p>
          <a:p>
            <a:pPr marL="271463" indent="-271463">
              <a:buNone/>
            </a:pPr>
            <a:br>
              <a:rPr lang="pl-PL" sz="4200" dirty="0">
                <a:cs typeface="Arial" panose="020B0604020202020204" pitchFamily="34" charset="0"/>
              </a:rPr>
            </a:br>
            <a:r>
              <a:rPr lang="pl-PL" sz="4200" dirty="0">
                <a:cs typeface="Arial" panose="020B0604020202020204" pitchFamily="34" charset="0"/>
              </a:rPr>
              <a:t>a) </a:t>
            </a:r>
            <a:r>
              <a:rPr lang="pl-PL" sz="4200" b="1" dirty="0">
                <a:cs typeface="Arial" panose="020B0604020202020204" pitchFamily="34" charset="0"/>
              </a:rPr>
              <a:t>31 410 zł </a:t>
            </a:r>
            <a:r>
              <a:rPr lang="pl-PL" sz="4200" dirty="0">
                <a:cs typeface="Arial" panose="020B0604020202020204" pitchFamily="34" charset="0"/>
              </a:rPr>
              <a:t>(w okresie do 30 czerwca 2023 r.) i </a:t>
            </a:r>
            <a:r>
              <a:rPr lang="pl-PL" sz="4200" b="1" dirty="0">
                <a:cs typeface="Arial" panose="020B0604020202020204" pitchFamily="34" charset="0"/>
              </a:rPr>
              <a:t>32 400 zł </a:t>
            </a:r>
            <a:r>
              <a:rPr lang="pl-PL" sz="4200" dirty="0">
                <a:cs typeface="Arial" panose="020B0604020202020204" pitchFamily="34" charset="0"/>
              </a:rPr>
              <a:t>(w okresie od 1 lipca</a:t>
            </a:r>
            <a:br>
              <a:rPr lang="pl-PL" sz="4200" dirty="0">
                <a:cs typeface="Arial" panose="020B0604020202020204" pitchFamily="34" charset="0"/>
              </a:rPr>
            </a:br>
            <a:r>
              <a:rPr lang="pl-PL" sz="4200" dirty="0">
                <a:cs typeface="Arial" panose="020B0604020202020204" pitchFamily="34" charset="0"/>
              </a:rPr>
              <a:t>2023 r.) – w przypadku utrzymania miejsca pracy na pełen etat przez 12</a:t>
            </a:r>
            <a:br>
              <a:rPr lang="pl-PL" sz="4200" dirty="0">
                <a:cs typeface="Arial" panose="020B0604020202020204" pitchFamily="34" charset="0"/>
              </a:rPr>
            </a:br>
            <a:r>
              <a:rPr lang="pl-PL" sz="4200" dirty="0">
                <a:cs typeface="Arial" panose="020B0604020202020204" pitchFamily="34" charset="0"/>
              </a:rPr>
              <a:t>miesięcy;</a:t>
            </a:r>
            <a:br>
              <a:rPr lang="pl-PL" sz="4200" dirty="0">
                <a:cs typeface="Arial" panose="020B0604020202020204" pitchFamily="34" charset="0"/>
              </a:rPr>
            </a:br>
            <a:r>
              <a:rPr lang="pl-PL" sz="4200" dirty="0">
                <a:cs typeface="Arial" panose="020B0604020202020204" pitchFamily="34" charset="0"/>
              </a:rPr>
              <a:t>b) </a:t>
            </a:r>
            <a:r>
              <a:rPr lang="pl-PL" sz="4200" b="1" dirty="0">
                <a:cs typeface="Arial" panose="020B0604020202020204" pitchFamily="34" charset="0"/>
              </a:rPr>
              <a:t>23 558 zł </a:t>
            </a:r>
            <a:r>
              <a:rPr lang="pl-PL" sz="4200" dirty="0">
                <a:cs typeface="Arial" panose="020B0604020202020204" pitchFamily="34" charset="0"/>
              </a:rPr>
              <a:t>(w okresie do 30 czerwca 2023 r.) i </a:t>
            </a:r>
            <a:r>
              <a:rPr lang="pl-PL" sz="4200" b="1" dirty="0">
                <a:cs typeface="Arial" panose="020B0604020202020204" pitchFamily="34" charset="0"/>
              </a:rPr>
              <a:t>24 300 zł </a:t>
            </a:r>
            <a:r>
              <a:rPr lang="pl-PL" sz="4200" dirty="0">
                <a:cs typeface="Arial" panose="020B0604020202020204" pitchFamily="34" charset="0"/>
              </a:rPr>
              <a:t>(w okresie od 1lipca</a:t>
            </a:r>
            <a:br>
              <a:rPr lang="pl-PL" sz="4200" dirty="0">
                <a:cs typeface="Arial" panose="020B0604020202020204" pitchFamily="34" charset="0"/>
              </a:rPr>
            </a:br>
            <a:r>
              <a:rPr lang="pl-PL" sz="4200" dirty="0">
                <a:cs typeface="Arial" panose="020B0604020202020204" pitchFamily="34" charset="0"/>
              </a:rPr>
              <a:t>2023 r.) – w przypadku utrzymania miejsca pracy na ¾ etatu przez 12</a:t>
            </a:r>
            <a:br>
              <a:rPr lang="pl-PL" sz="4200" dirty="0">
                <a:cs typeface="Arial" panose="020B0604020202020204" pitchFamily="34" charset="0"/>
              </a:rPr>
            </a:br>
            <a:r>
              <a:rPr lang="pl-PL" sz="4200" dirty="0">
                <a:cs typeface="Arial" panose="020B0604020202020204" pitchFamily="34" charset="0"/>
              </a:rPr>
              <a:t>miesięcy;</a:t>
            </a:r>
            <a:br>
              <a:rPr lang="pl-PL" sz="4200" dirty="0">
                <a:cs typeface="Arial" panose="020B0604020202020204" pitchFamily="34" charset="0"/>
              </a:rPr>
            </a:br>
            <a:r>
              <a:rPr lang="pl-PL" sz="4200" dirty="0">
                <a:cs typeface="Arial" panose="020B0604020202020204" pitchFamily="34" charset="0"/>
              </a:rPr>
              <a:t>c) </a:t>
            </a:r>
            <a:r>
              <a:rPr lang="pl-PL" sz="4200" b="1" dirty="0">
                <a:cs typeface="Arial" panose="020B0604020202020204" pitchFamily="34" charset="0"/>
              </a:rPr>
              <a:t>15 705 zł </a:t>
            </a:r>
            <a:r>
              <a:rPr lang="pl-PL" sz="4200" dirty="0">
                <a:cs typeface="Arial" panose="020B0604020202020204" pitchFamily="34" charset="0"/>
              </a:rPr>
              <a:t>(w okresie do 30 czerwca 2023 r.) i </a:t>
            </a:r>
            <a:r>
              <a:rPr lang="pl-PL" sz="4200" b="1" dirty="0">
                <a:cs typeface="Arial" panose="020B0604020202020204" pitchFamily="34" charset="0"/>
              </a:rPr>
              <a:t>16 200 zł </a:t>
            </a:r>
            <a:r>
              <a:rPr lang="pl-PL" sz="4200" dirty="0">
                <a:cs typeface="Arial" panose="020B0604020202020204" pitchFamily="34" charset="0"/>
              </a:rPr>
              <a:t>(w okresie od 1lipca</a:t>
            </a:r>
            <a:br>
              <a:rPr lang="pl-PL" sz="4200" dirty="0">
                <a:cs typeface="Arial" panose="020B0604020202020204" pitchFamily="34" charset="0"/>
              </a:rPr>
            </a:br>
            <a:r>
              <a:rPr lang="pl-PL" sz="4200" dirty="0">
                <a:cs typeface="Arial" panose="020B0604020202020204" pitchFamily="34" charset="0"/>
              </a:rPr>
              <a:t>2023 r.) – w przypadku utrzymania miejsca pracy na ½ etatu przez 12</a:t>
            </a:r>
            <a:br>
              <a:rPr lang="pl-PL" sz="4200" dirty="0">
                <a:cs typeface="Arial" panose="020B0604020202020204" pitchFamily="34" charset="0"/>
              </a:rPr>
            </a:br>
            <a:r>
              <a:rPr lang="pl-PL" sz="4200" dirty="0">
                <a:cs typeface="Arial" panose="020B0604020202020204" pitchFamily="34" charset="0"/>
              </a:rPr>
              <a:t>miesięcy.</a:t>
            </a:r>
            <a:br>
              <a:rPr lang="pl-PL" sz="4200" dirty="0">
                <a:cs typeface="Arial" panose="020B0604020202020204" pitchFamily="34" charset="0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4223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Stawki jednostkowe – indeksacja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C02991-57D4-42E5-8081-BC39A163D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5040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400" dirty="0">
                <a:cs typeface="Arial" panose="020B0604020202020204" pitchFamily="34" charset="0"/>
              </a:rPr>
              <a:t>Wysokość stawek jednostkowych podlega indeksacji na warunkach określonych w sekcji 4.4.1, pkt 16 i 17 </a:t>
            </a:r>
            <a:r>
              <a:rPr lang="pl-PL" sz="2400" b="1" dirty="0">
                <a:cs typeface="Arial" panose="020B0604020202020204" pitchFamily="34" charset="0"/>
              </a:rPr>
              <a:t>Wytycznych dotyczących realizacji projektów </a:t>
            </a:r>
            <a:r>
              <a:rPr lang="pl-PL" sz="2400" b="1" dirty="0"/>
              <a:t>z udziałem środków Europejskiego Funduszu Społecznego Plus w regionalnych programach na lata 2021–2027.</a:t>
            </a:r>
            <a:endParaRPr lang="pl-PL" sz="2400" b="1" dirty="0"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4068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C7D5A1-A316-49A8-9BA9-6D50B2688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Wkład własny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1A2EAD-E565-405D-8D94-DF1A89643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Poziom dofinansowania wydatków kwalifikowalnych projektu wynosi 85% (środki EFS+).</a:t>
            </a:r>
          </a:p>
          <a:p>
            <a:endParaRPr lang="pl-PL" dirty="0"/>
          </a:p>
          <a:p>
            <a:r>
              <a:rPr lang="pl-PL" dirty="0"/>
              <a:t>Wymagany wkład własny beneficjenta do projektu wynosi 5% wartości projektu z wyłączeniem środków na dotacje na utworzenie </a:t>
            </a:r>
            <a:br>
              <a:rPr lang="pl-PL" dirty="0"/>
            </a:br>
            <a:r>
              <a:rPr lang="pl-PL" dirty="0"/>
              <a:t>i utrzymanie miejsc pracy. </a:t>
            </a:r>
          </a:p>
          <a:p>
            <a:endParaRPr lang="pl-PL" dirty="0"/>
          </a:p>
          <a:p>
            <a:r>
              <a:rPr lang="pl-PL" dirty="0"/>
              <a:t>Informacje na temat kwalifikowania wkładu własnego w ramach projektów dofinansowanych ze środków EFS+ znajdują się w Zasadach realizacji projektów w ramach EFS+.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2542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64603-51AD-45AD-9ABD-D48863812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Wkład własny – rodzaje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2157C5-A2FE-4D2F-B64B-7A04CED9D6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pl-PL" sz="2200" b="1" dirty="0"/>
              <a:t>Wkład własny niepieniężny</a:t>
            </a:r>
          </a:p>
          <a:p>
            <a:endParaRPr lang="pl-PL" sz="2200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F865456-F97F-49BB-8D80-6DEAC8F8D3AE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r>
              <a:rPr lang="pl-PL" dirty="0"/>
              <a:t>udostępnianie/użyczanie pomie-szczeń, </a:t>
            </a:r>
            <a:r>
              <a:rPr lang="pl-PL" dirty="0" err="1"/>
              <a:t>sal</a:t>
            </a:r>
            <a:r>
              <a:rPr lang="pl-PL" dirty="0"/>
              <a:t>, sprzętu na potrzeby projektu;</a:t>
            </a:r>
          </a:p>
          <a:p>
            <a:r>
              <a:rPr lang="pl-PL" dirty="0"/>
              <a:t>świadczenia wykonywane przez wolontariuszy.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Wartość wkładu niepieniężnego powinna być potwierdzona dokumentami o wartości dowodowej równoważnej fakturom.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14F5FD86-73CD-4D98-ACCA-B72CEF00B9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pl-PL" sz="2200" b="1" dirty="0"/>
              <a:t>Wkład własny pieniężny</a:t>
            </a:r>
          </a:p>
          <a:p>
            <a:pPr algn="ctr"/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403923B-A058-4220-97B7-B53FF1314916}"/>
              </a:ext>
            </a:extLst>
          </p:cNvPr>
          <p:cNvSpPr>
            <a:spLocks noGrp="1"/>
          </p:cNvSpPr>
          <p:nvPr>
            <p:ph sz="half" idx="12"/>
          </p:nvPr>
        </p:nvSpPr>
        <p:spPr/>
        <p:txBody>
          <a:bodyPr/>
          <a:lstStyle/>
          <a:p>
            <a:r>
              <a:rPr lang="pl-PL" dirty="0"/>
              <a:t>wynagrodzenie kadry merytorycznej zaangażowanej w realizację projektu, która nie jest finansowana ze środków projektu,</a:t>
            </a:r>
          </a:p>
          <a:p>
            <a:r>
              <a:rPr lang="pl-PL" dirty="0"/>
              <a:t>środki finansowe będące w </a:t>
            </a:r>
            <a:r>
              <a:rPr lang="pl-PL" dirty="0" err="1"/>
              <a:t>dyspo-zycji</a:t>
            </a:r>
            <a:r>
              <a:rPr lang="pl-PL" dirty="0"/>
              <a:t> danej instytucji lub pozyskane przez tę instytucję z innych źródeł;</a:t>
            </a:r>
          </a:p>
          <a:p>
            <a:r>
              <a:rPr lang="pl-PL" dirty="0"/>
              <a:t>wkład w ramach kosztów pośrednich rozliczanych ryczałtem;</a:t>
            </a:r>
          </a:p>
          <a:p>
            <a:r>
              <a:rPr lang="pl-PL" dirty="0"/>
              <a:t>środki wpłacane np. przez </a:t>
            </a:r>
            <a:r>
              <a:rPr lang="pl-PL" dirty="0" err="1"/>
              <a:t>ucze-stników</a:t>
            </a:r>
            <a:r>
              <a:rPr lang="pl-PL" dirty="0"/>
              <a:t> projektu,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0991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A8A609-8E3F-4756-9955-2F0E652C6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Kwalifikowalność podatku VAT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D1E1D2-E836-4A7A-B8C6-9A11E5B9E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/>
          </a:p>
          <a:p>
            <a:pPr marL="0" indent="0">
              <a:buNone/>
            </a:pPr>
            <a:r>
              <a:rPr lang="pl-PL" sz="2800" b="1" dirty="0"/>
              <a:t>Podatek VAT w projekcie, którego łączny koszt jest mniejszy niż 5 mln EUR (włączając VAT), jest kwalifikowalny.</a:t>
            </a:r>
          </a:p>
          <a:p>
            <a:endParaRPr lang="pl-PL" sz="2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0951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8473ED-CE99-4590-9A93-B6D30E0AB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Cross-</a:t>
            </a:r>
            <a:r>
              <a:rPr lang="pl-PL" dirty="0" err="1"/>
              <a:t>financing</a:t>
            </a:r>
            <a:r>
              <a:rPr lang="pl-PL" dirty="0"/>
              <a:t> 1/2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922A2B-8A18-4338-AF3A-EC6828400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Cross-</a:t>
            </a:r>
            <a:r>
              <a:rPr lang="pl-PL" dirty="0" err="1"/>
              <a:t>financing</a:t>
            </a:r>
            <a:r>
              <a:rPr lang="pl-PL" dirty="0"/>
              <a:t> w projektach EFS+ dotyczy wyłącznie:</a:t>
            </a:r>
          </a:p>
          <a:p>
            <a:endParaRPr lang="pl-PL" dirty="0"/>
          </a:p>
          <a:p>
            <a:pPr marL="271463" indent="0">
              <a:buNone/>
            </a:pPr>
            <a:r>
              <a:rPr lang="pl-PL" dirty="0"/>
              <a:t>a) zakupu gruntu i nieruchomości;</a:t>
            </a:r>
          </a:p>
          <a:p>
            <a:pPr marL="542925" indent="-271463">
              <a:buNone/>
            </a:pPr>
            <a:r>
              <a:rPr lang="pl-PL" dirty="0"/>
              <a:t>b) zakupu infrastruktury rozumianej jako budowa nowej infrastruktury oraz wykonywanie wszelkich prac w ramach istniejącej infrastruktury;</a:t>
            </a:r>
          </a:p>
          <a:p>
            <a:pPr marL="271463" indent="0">
              <a:buNone/>
            </a:pPr>
            <a:r>
              <a:rPr lang="pl-PL" dirty="0"/>
              <a:t>c) zakupu mebli, sprzętu i pojazdów (z wyjątkami)</a:t>
            </a:r>
          </a:p>
        </p:txBody>
      </p:sp>
    </p:spTree>
    <p:extLst>
      <p:ext uri="{BB962C8B-B14F-4D97-AF65-F5344CB8AC3E}">
        <p14:creationId xmlns:p14="http://schemas.microsoft.com/office/powerpoint/2010/main" val="172548227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1865</TotalTime>
  <Words>1510</Words>
  <Application>Microsoft Office PowerPoint</Application>
  <PresentationFormat>Niestandardowy</PresentationFormat>
  <Paragraphs>106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4" baseType="lpstr">
      <vt:lpstr>Arial</vt:lpstr>
      <vt:lpstr>Calibri</vt:lpstr>
      <vt:lpstr>Open Sans</vt:lpstr>
      <vt:lpstr>Wingdings</vt:lpstr>
      <vt:lpstr>Motyw pakietu Office</vt:lpstr>
      <vt:lpstr>  Zasady realizacji projektów </vt:lpstr>
      <vt:lpstr>Prawidłowość sporządzenia budżetu</vt:lpstr>
      <vt:lpstr>Stawki jednostkowe – utworzenie miejsca pracy</vt:lpstr>
      <vt:lpstr>Stawki jednostkowe – utrzymanie miejsca pracy</vt:lpstr>
      <vt:lpstr>Stawki jednostkowe – indeksacja</vt:lpstr>
      <vt:lpstr>Wkład własny</vt:lpstr>
      <vt:lpstr>Wkład własny – rodzaje</vt:lpstr>
      <vt:lpstr>Kwalifikowalność podatku VAT</vt:lpstr>
      <vt:lpstr>Cross-financing 1/2</vt:lpstr>
      <vt:lpstr>Cross-financing 2/2</vt:lpstr>
      <vt:lpstr>Cross-financing - limit</vt:lpstr>
      <vt:lpstr>Koszty pośrednie</vt:lpstr>
      <vt:lpstr>Personel projektu - definicja </vt:lpstr>
      <vt:lpstr>Personel projektu</vt:lpstr>
      <vt:lpstr>Harmonogram płatności </vt:lpstr>
      <vt:lpstr>Taryfikator towarów i usług 1/2 </vt:lpstr>
      <vt:lpstr>Taryfikator towarów i usług 2/2</vt:lpstr>
      <vt:lpstr>Dostępność </vt:lpstr>
      <vt:lpstr>  Dziękuję za uwagę.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Cygert Piotr</cp:lastModifiedBy>
  <cp:revision>120</cp:revision>
  <dcterms:created xsi:type="dcterms:W3CDTF">2022-06-22T09:40:44Z</dcterms:created>
  <dcterms:modified xsi:type="dcterms:W3CDTF">2023-08-30T06:00:55Z</dcterms:modified>
</cp:coreProperties>
</file>