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56" r:id="rId2"/>
    <p:sldId id="324" r:id="rId3"/>
    <p:sldId id="496" r:id="rId4"/>
    <p:sldId id="488" r:id="rId5"/>
    <p:sldId id="490" r:id="rId6"/>
    <p:sldId id="494" r:id="rId7"/>
    <p:sldId id="489" r:id="rId8"/>
    <p:sldId id="495" r:id="rId9"/>
    <p:sldId id="491" r:id="rId10"/>
    <p:sldId id="487" r:id="rId11"/>
    <p:sldId id="484" r:id="rId12"/>
    <p:sldId id="493" r:id="rId13"/>
    <p:sldId id="486" r:id="rId14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3D349AE7-0566-4E1A-9979-84CDEBAA0DFD}">
          <p14:sldIdLst>
            <p14:sldId id="256"/>
            <p14:sldId id="324"/>
            <p14:sldId id="496"/>
            <p14:sldId id="488"/>
            <p14:sldId id="490"/>
            <p14:sldId id="494"/>
            <p14:sldId id="489"/>
            <p14:sldId id="495"/>
            <p14:sldId id="491"/>
            <p14:sldId id="487"/>
            <p14:sldId id="484"/>
            <p14:sldId id="493"/>
            <p14:sldId id="4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700" autoAdjust="0"/>
  </p:normalViewPr>
  <p:slideViewPr>
    <p:cSldViewPr showGuides="1">
      <p:cViewPr varScale="1">
        <p:scale>
          <a:sx n="71" d="100"/>
          <a:sy n="71" d="100"/>
        </p:scale>
        <p:origin x="77" y="62"/>
      </p:cViewPr>
      <p:guideLst>
        <p:guide orient="horz" pos="2381"/>
        <p:guide pos="3368"/>
      </p:guideLst>
    </p:cSldViewPr>
  </p:slideViewPr>
  <p:outlineViewPr>
    <p:cViewPr>
      <p:scale>
        <a:sx n="33" d="100"/>
        <a:sy n="33" d="100"/>
      </p:scale>
      <p:origin x="0" y="-3475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2023-08-29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9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9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pic>
        <p:nvPicPr>
          <p:cNvPr id="12" name="Obraz 11" descr="Logo rocznicowe: 25 lat Samorządu Województwa Pomorskiego.">
            <a:extLst>
              <a:ext uri="{FF2B5EF4-FFF2-40B4-BE49-F238E27FC236}">
                <a16:creationId xmlns:a16="http://schemas.microsoft.com/office/drawing/2014/main" id="{EA3EF631-4EC4-4DF9-9F29-F25B4C6AE2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0A228201-59AA-470F-B779-D4FECA3DF137}"/>
              </a:ext>
            </a:extLst>
          </p:cNvPr>
          <p:cNvSpPr/>
          <p:nvPr userDrawn="1"/>
        </p:nvSpPr>
        <p:spPr>
          <a:xfrm>
            <a:off x="1025525" y="1983572"/>
            <a:ext cx="8640763" cy="432127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7D00171-EF30-4814-B375-246769FD4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Obraz 10" descr="Obraz zawierający tekst&#10;&#10;Opis wygenerowany automatycznie">
            <a:extLst>
              <a:ext uri="{FF2B5EF4-FFF2-40B4-BE49-F238E27FC236}">
                <a16:creationId xmlns:a16="http://schemas.microsoft.com/office/drawing/2014/main" id="{2ABF63AC-8150-4C02-BE62-EBE0A03986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629EBDD-5340-4285-A47D-77B29466EF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5848" y="3411613"/>
            <a:ext cx="7920115" cy="1087764"/>
          </a:xfrm>
        </p:spPr>
        <p:txBody>
          <a:bodyPr anchor="t" anchorCtr="0">
            <a:normAutofit/>
          </a:bodyPr>
          <a:lstStyle>
            <a:lvl1pPr algn="ctr">
              <a:lnSpc>
                <a:spcPts val="4000"/>
              </a:lnSpc>
              <a:defRPr sz="3200"/>
            </a:lvl1pPr>
          </a:lstStyle>
          <a:p>
            <a:br>
              <a:rPr lang="pl-PL" dirty="0"/>
            </a:br>
            <a:endParaRPr lang="en-US" dirty="0"/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E2649279-68AC-4F54-A880-75A79D7385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1C169691-7357-4DDF-8437-CEB5E8C727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8" name="Obraz 17">
            <a:extLst>
              <a:ext uri="{FF2B5EF4-FFF2-40B4-BE49-F238E27FC236}">
                <a16:creationId xmlns:a16="http://schemas.microsoft.com/office/drawing/2014/main" id="{69B9B22B-67E4-4504-8A58-6D72DCD7A2A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0BC155C9-2974-4950-B840-0E7ABDF714B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C1C9A51C-3E9A-43B3-865C-E0B79CE15EF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AE3D26F0-CB23-476D-84AC-833FF583534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2" name="Obraz 21">
            <a:extLst>
              <a:ext uri="{FF2B5EF4-FFF2-40B4-BE49-F238E27FC236}">
                <a16:creationId xmlns:a16="http://schemas.microsoft.com/office/drawing/2014/main" id="{02C74DC5-C335-4B67-9BCD-34D60F57C6C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0F174CC1-CE15-4868-A9EE-2844EB32D55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580C7992-BAEE-4176-9AF5-42DA24B7599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BA86516E-B5E1-4DB3-981D-6523926A2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709B0195-39FE-4DB2-9F58-C6258A41F1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06B4110B-C953-4485-B94D-302AD469CBD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8" name="Obraz 27" descr="Ciąg 4 logotypów: Fundusze Europejskie dla Pomorza, Rzeczpospolita Polska, Dofinansowane przez Unię Europejską, Urząd Marszałkowski Województwa Pomorskiego ">
            <a:extLst>
              <a:ext uri="{FF2B5EF4-FFF2-40B4-BE49-F238E27FC236}">
                <a16:creationId xmlns:a16="http://schemas.microsoft.com/office/drawing/2014/main" id="{7E3F8DBC-0D86-4A87-B80E-1209AC8C45A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9" name="Obraz 28" descr="Logo rocznicowe: 25 lat Samorządu Województwa Pomorskiego.">
            <a:extLst>
              <a:ext uri="{FF2B5EF4-FFF2-40B4-BE49-F238E27FC236}">
                <a16:creationId xmlns:a16="http://schemas.microsoft.com/office/drawing/2014/main" id="{81D43660-ADF3-43C6-A90B-7E0A413FEDB5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Tekst: 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4 logotypów: Fundusze Europejskie dla Pomorza, Rzeczpospolita Polska, Dofinansowane przez Unię Europejską, Urząd Marszałkowski Województwa Pomorskiego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6" name="Obraz 25" descr="Logo rocznicowe: 25 lat Samorządu Województwa Pomorskiego.">
            <a:extLst>
              <a:ext uri="{FF2B5EF4-FFF2-40B4-BE49-F238E27FC236}">
                <a16:creationId xmlns:a16="http://schemas.microsoft.com/office/drawing/2014/main" id="{26A9FA7C-9311-4E28-9148-0DF0D28C7CE9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8" name="Obraz 7" descr="Logo rocznicowe: 25 lat Samorządu Województwa Pomorskiego.">
            <a:extLst>
              <a:ext uri="{FF2B5EF4-FFF2-40B4-BE49-F238E27FC236}">
                <a16:creationId xmlns:a16="http://schemas.microsoft.com/office/drawing/2014/main" id="{47461BC3-2B77-43FB-8BAB-EFD2EBB0386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430" y="1050409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pic>
        <p:nvPicPr>
          <p:cNvPr id="7" name="Obraz 6" descr="Logo rocznicowe: 25 lat Samorządu Województwa Pomorskiego.">
            <a:extLst>
              <a:ext uri="{FF2B5EF4-FFF2-40B4-BE49-F238E27FC236}">
                <a16:creationId xmlns:a16="http://schemas.microsoft.com/office/drawing/2014/main" id="{8DAA9314-721F-4659-8D76-1CB0F3F0F6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485" y="755501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715" y="359838"/>
            <a:ext cx="8640381" cy="68369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362" y="1403573"/>
            <a:ext cx="9793088" cy="5256266"/>
          </a:xfrm>
        </p:spPr>
        <p:txBody>
          <a:bodyPr>
            <a:normAutofit/>
          </a:bodyPr>
          <a:lstStyle>
            <a:lvl1pPr marL="251986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5957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9929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45258"/>
            <a:ext cx="8640381" cy="108000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2339677"/>
            <a:ext cx="4140000" cy="432017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74CE953C-0D1D-449C-A99B-D805C859EC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69988" y="1475581"/>
            <a:ext cx="3671887" cy="575469"/>
          </a:xfr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9" name="Symbol zastępczy tekstu 8">
            <a:extLst>
              <a:ext uri="{FF2B5EF4-FFF2-40B4-BE49-F238E27FC236}">
                <a16:creationId xmlns:a16="http://schemas.microsoft.com/office/drawing/2014/main" id="{4657F920-DA82-443B-99CE-F255DB7F0F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10002" y="1458889"/>
            <a:ext cx="2590800" cy="539750"/>
          </a:xfr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i 1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45258"/>
            <a:ext cx="8640381" cy="108000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7994" y="1475581"/>
            <a:ext cx="4320480" cy="532859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74CE953C-0D1D-449C-A99B-D805C859EC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1330" y="1475581"/>
            <a:ext cx="5688632" cy="5544256"/>
          </a:xfrm>
        </p:spPr>
        <p:txBody>
          <a:bodyPr>
            <a:norm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3837105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41" r:id="rId7"/>
    <p:sldLayoutId id="2147483726" r:id="rId8"/>
    <p:sldLayoutId id="2147483740" r:id="rId9"/>
    <p:sldLayoutId id="2147483723" r:id="rId10"/>
    <p:sldLayoutId id="2147483728" r:id="rId11"/>
  </p:sldLayoutIdLst>
  <p:transition spd="slow">
    <p:push dir="u"/>
  </p:transition>
  <p:hf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5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zamowienia.efs@pomorskie.eu" TargetMode="Externa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po.pomorskie.eu/fundusze-europejskie-2021-2027" TargetMode="External"/><Relationship Id="rId2" Type="http://schemas.openxmlformats.org/officeDocument/2006/relationships/hyperlink" Target="https://www.rpo.pomorskie.eu/-/przyjeto-dokument-dotyczacy-zasad-realizacji-projektow-w-ramach-efs-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baza.efs@pomorskie.eu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bazakonkurencyjnosci.funduszeeuropejskie.gov.pl/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l-PL" dirty="0"/>
              <a:t>Zasady udzielania zamówień </a:t>
            </a:r>
            <a:br>
              <a:rPr lang="pl-PL" dirty="0"/>
            </a:br>
            <a:r>
              <a:rPr lang="pl-PL" dirty="0"/>
              <a:t>w ramach EFS Plus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F7AEEE3-8376-48AD-8CAE-0C1453A2C9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l-PL" dirty="0"/>
              <a:t>Katarzyna Mich</a:t>
            </a:r>
          </a:p>
          <a:p>
            <a:pPr algn="ctr"/>
            <a:r>
              <a:rPr lang="pl-PL" dirty="0"/>
              <a:t> Natalia Ziółkowska-Nowak</a:t>
            </a:r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008006"/>
            <a:ext cx="9793088" cy="5256266"/>
          </a:xfrm>
        </p:spPr>
        <p:txBody>
          <a:bodyPr>
            <a:noAutofit/>
          </a:bodyPr>
          <a:lstStyle/>
          <a:p>
            <a:r>
              <a:rPr lang="pl-PL" b="1" dirty="0"/>
              <a:t>Kontrola ex-</a:t>
            </a:r>
            <a:r>
              <a:rPr lang="pl-PL" b="1" dirty="0" err="1"/>
              <a:t>ante</a:t>
            </a:r>
            <a:r>
              <a:rPr lang="pl-PL" b="1" dirty="0"/>
              <a:t> </a:t>
            </a:r>
            <a:r>
              <a:rPr lang="pl-PL" dirty="0"/>
              <a:t>projektu dotyczy weryfikacji dokumentacji dotyczącej planowanych zamówień w ramach projektu </a:t>
            </a:r>
            <a:r>
              <a:rPr lang="pl-PL" b="1" dirty="0"/>
              <a:t>zgodnie z przepisami ustawy </a:t>
            </a:r>
            <a:r>
              <a:rPr lang="pl-PL" b="1" dirty="0" err="1"/>
              <a:t>Pzp</a:t>
            </a:r>
            <a:r>
              <a:rPr lang="pl-PL" b="1" dirty="0"/>
              <a:t> oraz w oparciu o zasadę konkurencyjności. </a:t>
            </a:r>
          </a:p>
          <a:p>
            <a:endParaRPr lang="pl-PL" b="1" dirty="0"/>
          </a:p>
          <a:p>
            <a:r>
              <a:rPr lang="pl-PL" dirty="0"/>
              <a:t>Celem weryfikacji ex-</a:t>
            </a:r>
            <a:r>
              <a:rPr lang="pl-PL" dirty="0" err="1"/>
              <a:t>ante</a:t>
            </a:r>
            <a:r>
              <a:rPr lang="pl-PL" dirty="0"/>
              <a:t> zamówień jest zminimalizowanie ryzyka wystąpienia nieprawidłowości w ramach projektu. </a:t>
            </a:r>
          </a:p>
          <a:p>
            <a:endParaRPr lang="pl-PL" b="1" dirty="0"/>
          </a:p>
          <a:p>
            <a:r>
              <a:rPr lang="pl-PL" dirty="0"/>
              <a:t>W ramach FEP rozszerzono zakres kontroli ex-</a:t>
            </a:r>
            <a:r>
              <a:rPr lang="pl-PL" dirty="0" err="1"/>
              <a:t>ante</a:t>
            </a:r>
            <a:r>
              <a:rPr lang="pl-PL" dirty="0"/>
              <a:t> do wszystkich projektów wybranych do dofinansowania (po jednym zamówieniu na projekt).</a:t>
            </a:r>
          </a:p>
          <a:p>
            <a:endParaRPr lang="pl-PL" dirty="0"/>
          </a:p>
          <a:p>
            <a:r>
              <a:rPr lang="pl-PL" dirty="0"/>
              <a:t>W umowie Beneficjenci są zobligowani </a:t>
            </a:r>
            <a:r>
              <a:rPr lang="pl-PL" b="1" dirty="0"/>
              <a:t>w terminie 30 dni </a:t>
            </a:r>
            <a:r>
              <a:rPr lang="pl-PL" dirty="0"/>
              <a:t>od podpisania umowy do przedłożenia do IZ wykazu zamówień planowanych w projekcie na specjalną skrzynkę email – </a:t>
            </a:r>
            <a:r>
              <a:rPr lang="pl-PL" u="sng" dirty="0">
                <a:hlinkClick r:id="rId2"/>
              </a:rPr>
              <a:t>zamowienia.efs@pomorskie.eu</a:t>
            </a:r>
            <a:r>
              <a:rPr lang="pl-PL" u="sng" dirty="0"/>
              <a:t> </a:t>
            </a:r>
            <a:endParaRPr lang="pl-PL" dirty="0"/>
          </a:p>
          <a:p>
            <a:endParaRPr lang="pl-PL" dirty="0"/>
          </a:p>
          <a:p>
            <a:r>
              <a:rPr lang="pl-PL" dirty="0"/>
              <a:t>Procedura ex-</a:t>
            </a:r>
            <a:r>
              <a:rPr lang="pl-PL" dirty="0" err="1"/>
              <a:t>ante</a:t>
            </a:r>
            <a:r>
              <a:rPr lang="pl-PL" dirty="0"/>
              <a:t> nie dotyczy projektów rozliczanych w oparciu o kwoty ryczałtowe. 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Kontrola ex-</a:t>
            </a:r>
            <a:r>
              <a:rPr lang="pl-PL" dirty="0" err="1"/>
              <a:t>ante</a:t>
            </a: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12292488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043533"/>
            <a:ext cx="9793088" cy="52562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dirty="0"/>
              <a:t>Kontrole będą prowadzone w formie:</a:t>
            </a:r>
          </a:p>
          <a:p>
            <a:r>
              <a:rPr lang="pl-PL" b="1" dirty="0"/>
              <a:t>Kontroli dokumentacji</a:t>
            </a:r>
            <a:r>
              <a:rPr lang="pl-PL" dirty="0"/>
              <a:t> w zakresie stosowania właściwych procedur dotyczących udzielania zamówień </a:t>
            </a:r>
            <a:r>
              <a:rPr lang="pl-PL" b="1" dirty="0"/>
              <a:t>zgodnie z zasadą konkurencyjności</a:t>
            </a:r>
            <a:r>
              <a:rPr lang="pl-PL" dirty="0"/>
              <a:t>. W przypadku kontroli dokumentacji weryfikacji będzie podlegała dokumentacja wybranego do kontroli zamówienia </a:t>
            </a:r>
            <a:r>
              <a:rPr lang="pl-PL" b="1" dirty="0"/>
              <a:t>zamieszczona na Bazie konkurencyjności BK2021</a:t>
            </a:r>
            <a:r>
              <a:rPr lang="pl-PL" dirty="0"/>
              <a:t>. Pozostałe dokumenty beneficjent będzie zamieszczał pod wskazanym linkiem do konta na dysku IZ.</a:t>
            </a:r>
          </a:p>
          <a:p>
            <a:endParaRPr lang="pl-PL" dirty="0"/>
          </a:p>
          <a:p>
            <a:r>
              <a:rPr lang="pl-PL" b="1" dirty="0"/>
              <a:t>Kontroli w miejscu realizacji projektu lub w siedzibie Beneficjenta</a:t>
            </a:r>
            <a:r>
              <a:rPr lang="pl-PL" dirty="0"/>
              <a:t> dotyczy prawidłowości udzielania zamówień zgodnie </a:t>
            </a:r>
            <a:r>
              <a:rPr lang="pl-PL" b="1" dirty="0"/>
              <a:t>z przepisami ustawy </a:t>
            </a:r>
            <a:r>
              <a:rPr lang="pl-PL" b="1" dirty="0" err="1"/>
              <a:t>Pzp</a:t>
            </a:r>
            <a:r>
              <a:rPr lang="pl-PL" b="1" dirty="0"/>
              <a:t> lub zgodnie z zasadą konkurencyjności</a:t>
            </a:r>
            <a:r>
              <a:rPr lang="pl-PL" dirty="0"/>
              <a:t>. 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Kontrole zamówień prowadzone będą odrębnie od kontroli pozostałych obszarów realizacji projektu i nie dotyczą wydatków rozliczanych za pomocą uproszczonych metod. </a:t>
            </a:r>
          </a:p>
          <a:p>
            <a:endParaRPr lang="pl-PL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Kontrola ex-post zamówień</a:t>
            </a:r>
          </a:p>
        </p:txBody>
      </p:sp>
    </p:spTree>
    <p:extLst>
      <p:ext uri="{BB962C8B-B14F-4D97-AF65-F5344CB8AC3E}">
        <p14:creationId xmlns:p14="http://schemas.microsoft.com/office/powerpoint/2010/main" val="2764161889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036983"/>
            <a:ext cx="9793088" cy="5256266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l-PL" sz="2400" b="1" dirty="0"/>
              <a:t>Zasady realizacji projektów w ramach EFS+</a:t>
            </a:r>
          </a:p>
          <a:p>
            <a:pPr marL="0" indent="0">
              <a:buNone/>
            </a:pPr>
            <a:r>
              <a:rPr lang="pl-PL" sz="2400" b="1" dirty="0">
                <a:hlinkClick r:id="rId2"/>
              </a:rPr>
              <a:t>https://www.rpo.pomorskie.eu/-/przyjeto-dokument-dotyczacy-zasad-realizacji-projektow-w-ramach-efs-</a:t>
            </a:r>
            <a:r>
              <a:rPr lang="pl-PL" sz="2400" b="1" dirty="0"/>
              <a:t> , podrozdział Dokonywanie zamówień w ramach projektu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b="1" dirty="0"/>
              <a:t>2. Strona internetowa FEP </a:t>
            </a:r>
            <a:r>
              <a:rPr lang="pl-PL" sz="2400" b="1" dirty="0">
                <a:hlinkClick r:id="rId3"/>
              </a:rPr>
              <a:t>https://www.rpo.pomorskie.eu/fundusze-europejskie-2021-2027</a:t>
            </a:r>
            <a:r>
              <a:rPr lang="pl-PL" sz="2400" b="1" dirty="0"/>
              <a:t>, zakładka Poznaj zasady udzielenia zamówień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b="1" dirty="0"/>
              <a:t>3. Szkolenia z Beneficjentami dot. zasad udzielenia zamówień 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4. Wszelkie pytania dotyczące udzielania zamówień w ramach EFS Plus </a:t>
            </a:r>
            <a:br>
              <a:rPr lang="pl-PL" sz="2400" dirty="0"/>
            </a:br>
            <a:r>
              <a:rPr lang="pl-PL" sz="2400" dirty="0"/>
              <a:t>można kierować na dedykowaną skrzynkę e-mail: </a:t>
            </a:r>
            <a:r>
              <a:rPr lang="pl-PL" sz="2400" b="1" dirty="0">
                <a:hlinkClick r:id="rId4"/>
              </a:rPr>
              <a:t>baza.efs@pomorskie.eu</a:t>
            </a:r>
            <a:endParaRPr lang="pl-PL" sz="2400" b="1" dirty="0"/>
          </a:p>
          <a:p>
            <a:pPr marL="0" indent="0">
              <a:buNone/>
            </a:pPr>
            <a:endParaRPr lang="pl-PL" sz="2400" b="1" dirty="0"/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id="{EAE9F2A5-C51C-4682-AABC-602DFE1D8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466" y="359838"/>
            <a:ext cx="9000711" cy="683695"/>
          </a:xfrm>
        </p:spPr>
        <p:txBody>
          <a:bodyPr>
            <a:normAutofit fontScale="90000"/>
          </a:bodyPr>
          <a:lstStyle/>
          <a:p>
            <a:pPr algn="r"/>
            <a:r>
              <a:rPr lang="pl-PL" dirty="0"/>
              <a:t>Źródła informacji o zamówieniach w ramach EFS Plus </a:t>
            </a:r>
          </a:p>
        </p:txBody>
      </p:sp>
    </p:spTree>
    <p:extLst>
      <p:ext uri="{BB962C8B-B14F-4D97-AF65-F5344CB8AC3E}">
        <p14:creationId xmlns:p14="http://schemas.microsoft.com/office/powerpoint/2010/main" val="3769203806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6068" y="3491805"/>
            <a:ext cx="7559675" cy="1080120"/>
          </a:xfrm>
        </p:spPr>
        <p:txBody>
          <a:bodyPr/>
          <a:lstStyle/>
          <a:p>
            <a:r>
              <a:rPr lang="pl-PL" dirty="0"/>
              <a:t>Przystępnych i zrozumiałych zamówień!</a:t>
            </a:r>
          </a:p>
        </p:txBody>
      </p:sp>
    </p:spTree>
    <p:extLst>
      <p:ext uri="{BB962C8B-B14F-4D97-AF65-F5344CB8AC3E}">
        <p14:creationId xmlns:p14="http://schemas.microsoft.com/office/powerpoint/2010/main" val="209919790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547589"/>
            <a:ext cx="9793088" cy="52562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b="1" dirty="0"/>
              <a:t>1. Przygotowanie Wnioskodawców do udzielania zamówień zgodnie z nowymi wymaganiami.</a:t>
            </a:r>
            <a:br>
              <a:rPr lang="pl-PL" sz="2400" b="1" dirty="0"/>
            </a:br>
            <a:br>
              <a:rPr lang="pl-PL" sz="2400" b="1" dirty="0"/>
            </a:br>
            <a:br>
              <a:rPr lang="pl-PL" sz="2400" b="1" dirty="0"/>
            </a:br>
            <a:r>
              <a:rPr lang="pl-PL" sz="2400" b="1" dirty="0"/>
              <a:t>2. Zmniejszenie ilości nieprawidłowości na zamówieniach. </a:t>
            </a:r>
            <a:br>
              <a:rPr lang="pl-PL" sz="2400" b="1" dirty="0"/>
            </a:br>
            <a:br>
              <a:rPr lang="pl-PL" sz="2400" b="1" dirty="0"/>
            </a:br>
            <a:br>
              <a:rPr lang="pl-PL" sz="2400" b="1" dirty="0"/>
            </a:br>
            <a:r>
              <a:rPr lang="pl-PL" sz="2400" b="1" dirty="0"/>
              <a:t>3. Zmiana przekonań na temat zamówień.</a:t>
            </a:r>
            <a:br>
              <a:rPr lang="pl-PL" sz="2400" b="1" dirty="0"/>
            </a:br>
            <a:br>
              <a:rPr lang="pl-PL" sz="2400" b="1" dirty="0"/>
            </a:br>
            <a:endParaRPr lang="pl-PL" sz="2400" b="1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Cele</a:t>
            </a:r>
          </a:p>
        </p:txBody>
      </p:sp>
    </p:spTree>
    <p:extLst>
      <p:ext uri="{BB962C8B-B14F-4D97-AF65-F5344CB8AC3E}">
        <p14:creationId xmlns:p14="http://schemas.microsoft.com/office/powerpoint/2010/main" val="355147896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899517"/>
            <a:ext cx="9793088" cy="52562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/>
              <a:t>W zależności od wartości szacunkowej zamówienia netto (bez VAT) należy zastosować właściwy tryb lub procedurę udzielania zamówień:</a:t>
            </a:r>
          </a:p>
          <a:p>
            <a:pPr marL="0" indent="0">
              <a:buNone/>
            </a:pPr>
            <a:endParaRPr lang="pl-PL" sz="2400" dirty="0"/>
          </a:p>
          <a:p>
            <a:r>
              <a:rPr lang="pl-PL" sz="2400" b="1" dirty="0"/>
              <a:t>od kwoty 130 tys. zł</a:t>
            </a:r>
            <a:r>
              <a:rPr lang="pl-PL" sz="2400" dirty="0"/>
              <a:t>. włącznie, </a:t>
            </a:r>
            <a:r>
              <a:rPr lang="pl-PL" sz="2400" b="1" dirty="0"/>
              <a:t>przepisy i tryby postępowania przewidziane w ustawie </a:t>
            </a:r>
            <a:r>
              <a:rPr lang="pl-PL" sz="2400" b="1" dirty="0" err="1"/>
              <a:t>Pzp</a:t>
            </a:r>
            <a:r>
              <a:rPr lang="pl-PL" sz="2400" b="1" dirty="0"/>
              <a:t>, </a:t>
            </a: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lvl="0"/>
            <a:r>
              <a:rPr lang="pl-PL" sz="2400" b="1" dirty="0"/>
              <a:t>zasadę konkurencyjności,</a:t>
            </a:r>
          </a:p>
          <a:p>
            <a:pPr marL="0" lvl="0" indent="0">
              <a:buNone/>
            </a:pPr>
            <a:r>
              <a:rPr lang="pl-PL" sz="2400" b="1" dirty="0"/>
              <a:t>od kwoty powyżej 50 tys. zł. do kwoty poniżej 130 tys. zł., </a:t>
            </a:r>
            <a:r>
              <a:rPr lang="pl-PL" sz="2400" dirty="0"/>
              <a:t>jeżeli Beneficjent jest zobowiązany do stosowania ustawy </a:t>
            </a:r>
            <a:r>
              <a:rPr lang="pl-PL" sz="2400" dirty="0" err="1"/>
              <a:t>Pzp</a:t>
            </a:r>
            <a:r>
              <a:rPr lang="pl-PL" sz="2400" dirty="0"/>
              <a:t>,</a:t>
            </a:r>
          </a:p>
          <a:p>
            <a:pPr marL="0" lvl="0" indent="0">
              <a:buNone/>
            </a:pPr>
            <a:r>
              <a:rPr lang="pl-PL" sz="2400" b="1" dirty="0"/>
              <a:t>od kwoty powyżej 50 tys. zł</a:t>
            </a:r>
            <a:r>
              <a:rPr lang="pl-PL" sz="2400" dirty="0"/>
              <a:t>., jeżeli Beneficjent nie jest zobowiązany do stosowania ustawy </a:t>
            </a:r>
            <a:r>
              <a:rPr lang="pl-PL" sz="2400" dirty="0" err="1"/>
              <a:t>Pzp</a:t>
            </a:r>
            <a:r>
              <a:rPr lang="pl-PL" sz="2400" dirty="0"/>
              <a:t>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b="1" dirty="0"/>
              <a:t>	Realizacja zamówienia poniżej minimalnego progu 50 tys. zł     	netto, nie jest podporządkowana formalnym procedurom.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Wytyczne kwalifikowalności– istotne zmiany </a:t>
            </a:r>
          </a:p>
        </p:txBody>
      </p:sp>
    </p:spTree>
    <p:extLst>
      <p:ext uri="{BB962C8B-B14F-4D97-AF65-F5344CB8AC3E}">
        <p14:creationId xmlns:p14="http://schemas.microsoft.com/office/powerpoint/2010/main" val="348886991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1" y="1403552"/>
            <a:ext cx="10242451" cy="52562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/>
              <a:t>Komunikacja </a:t>
            </a:r>
            <a:r>
              <a:rPr lang="pl-PL" sz="2400" b="1" dirty="0"/>
              <a:t>w trybie zasady konkurencyjności</a:t>
            </a:r>
            <a:r>
              <a:rPr lang="pl-PL" sz="2400" dirty="0"/>
              <a:t>, w tym ogłoszenie zapytania ofertowego, składanie ofert, wymiana informacji między zamawiającym a wykonawcą oraz przekazywanie dokumentów i oświadczeń, komunikacja między zamawiającym a oferentem (pytania/odpowiedzi) odbywa się pisemnie za pomocą </a:t>
            </a:r>
          </a:p>
          <a:p>
            <a:pPr marL="0" indent="0">
              <a:buNone/>
            </a:pPr>
            <a:r>
              <a:rPr lang="pl-PL" sz="2400" b="1" dirty="0"/>
              <a:t>Bazy konkurencyjności BK2021 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b="1" dirty="0"/>
              <a:t>pod adresem: </a:t>
            </a:r>
            <a:r>
              <a:rPr lang="pl-PL" sz="2400" b="1" u="sng" dirty="0">
                <a:hlinkClick r:id="rId2"/>
              </a:rPr>
              <a:t>https://bazakonkurencyjnosci.funduszeeuropejskie.gov.pl/</a:t>
            </a:r>
            <a:r>
              <a:rPr lang="pl-PL" sz="2400" dirty="0"/>
              <a:t>.</a:t>
            </a:r>
          </a:p>
          <a:p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  <a:tabLst>
                <a:tab pos="0" algn="l"/>
              </a:tabLst>
            </a:pPr>
            <a:r>
              <a:rPr lang="pl-PL" sz="2400" b="1" dirty="0"/>
              <a:t>	WAŻNE!: Wymóg publikacji ogłoszeń w BK2021  dotyczy 	</a:t>
            </a:r>
          </a:p>
          <a:p>
            <a:pPr marL="0" indent="0">
              <a:buNone/>
              <a:tabLst>
                <a:tab pos="0" algn="l"/>
              </a:tabLst>
            </a:pPr>
            <a:r>
              <a:rPr lang="pl-PL" sz="2400" b="1" dirty="0"/>
              <a:t>również postępowań wszczętych przed podpisaniem umowy 	o dofinansowanie.</a:t>
            </a: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Wytyczne kwalifikowalności– istotne zmiany (1) </a:t>
            </a:r>
          </a:p>
        </p:txBody>
      </p:sp>
    </p:spTree>
    <p:extLst>
      <p:ext uri="{BB962C8B-B14F-4D97-AF65-F5344CB8AC3E}">
        <p14:creationId xmlns:p14="http://schemas.microsoft.com/office/powerpoint/2010/main" val="244450387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Wytyczne kwalifikowalności– istotne zmiany (2) 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259557"/>
            <a:ext cx="9793088" cy="5256266"/>
          </a:xfrm>
        </p:spPr>
        <p:txBody>
          <a:bodyPr>
            <a:noAutofit/>
          </a:bodyPr>
          <a:lstStyle/>
          <a:p>
            <a:r>
              <a:rPr lang="pl-PL" sz="2400" b="1" dirty="0"/>
              <a:t>Szacowanie zamówień </a:t>
            </a:r>
            <a:r>
              <a:rPr lang="pl-PL" sz="2400" dirty="0"/>
              <a:t>– tożsamość zamówień rozumiana zgodnie z wykładnią </a:t>
            </a:r>
            <a:r>
              <a:rPr lang="pl-PL" sz="2400" dirty="0" err="1"/>
              <a:t>Pzp</a:t>
            </a:r>
            <a:r>
              <a:rPr lang="pl-PL" sz="2400" dirty="0"/>
              <a:t>,</a:t>
            </a:r>
          </a:p>
          <a:p>
            <a:endParaRPr lang="pl-PL" sz="2400" dirty="0"/>
          </a:p>
          <a:p>
            <a:r>
              <a:rPr lang="pl-PL" sz="2400" b="1" dirty="0"/>
              <a:t>Konflikt interesów </a:t>
            </a:r>
            <a:r>
              <a:rPr lang="pl-PL" sz="2400" dirty="0"/>
              <a:t>– nakaz składania oświadczeń dotyczy tylko osób wykonujących czynności w postępowaniu bądź przeprowadzające postępowanie, dodanie nowych przesłanek wykluczenia,  </a:t>
            </a:r>
          </a:p>
          <a:p>
            <a:endParaRPr lang="pl-PL" sz="2400" dirty="0"/>
          </a:p>
          <a:p>
            <a:r>
              <a:rPr lang="pl-PL" sz="2400" b="1" dirty="0"/>
              <a:t>Warunki udziału w postępowaniu </a:t>
            </a:r>
            <a:r>
              <a:rPr lang="pl-PL" sz="2400" dirty="0"/>
              <a:t>– doprecyzowano charakterystykę warunków, jakie zamawiający może zawrzeć w zapytaniu ofertowy, </a:t>
            </a: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13217865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259557"/>
            <a:ext cx="9793088" cy="5256266"/>
          </a:xfrm>
        </p:spPr>
        <p:txBody>
          <a:bodyPr>
            <a:noAutofit/>
          </a:bodyPr>
          <a:lstStyle/>
          <a:p>
            <a:r>
              <a:rPr lang="pl-PL" sz="2400" b="1" dirty="0"/>
              <a:t>Kryteria oceny ofert </a:t>
            </a:r>
            <a:r>
              <a:rPr lang="pl-PL" sz="2400" dirty="0"/>
              <a:t>– wskazano </a:t>
            </a:r>
            <a:r>
              <a:rPr lang="pl-PL" sz="2400" dirty="0" err="1"/>
              <a:t>pozacenowe</a:t>
            </a:r>
            <a:r>
              <a:rPr lang="pl-PL" sz="2400" dirty="0"/>
              <a:t> kryteria oceny ofert, </a:t>
            </a:r>
          </a:p>
          <a:p>
            <a:endParaRPr lang="pl-PL" sz="2400" dirty="0"/>
          </a:p>
          <a:p>
            <a:r>
              <a:rPr lang="pl-PL" sz="2400" b="1" dirty="0"/>
              <a:t>Rażąco niska cena </a:t>
            </a:r>
            <a:r>
              <a:rPr lang="pl-PL" sz="2400" dirty="0"/>
              <a:t>– wprowadzono obowiązek badania rażąco niskiej ceny przez zamawiającego, </a:t>
            </a:r>
          </a:p>
          <a:p>
            <a:endParaRPr lang="pl-PL" sz="2400" dirty="0"/>
          </a:p>
          <a:p>
            <a:r>
              <a:rPr lang="pl-PL" sz="2400" b="1" dirty="0"/>
              <a:t>Dzielenie zamówienia </a:t>
            </a:r>
            <a:r>
              <a:rPr lang="pl-PL" sz="2400" dirty="0"/>
              <a:t>– doprecyzowaniu uległy postanowienia o dzieleniu zamówienia,  </a:t>
            </a:r>
          </a:p>
          <a:p>
            <a:endParaRPr lang="pl-PL" sz="2400" dirty="0"/>
          </a:p>
          <a:p>
            <a:r>
              <a:rPr lang="pl-PL" sz="2400" b="1" dirty="0"/>
              <a:t>Nowe elementy protokołu postępowania</a:t>
            </a:r>
            <a:r>
              <a:rPr lang="pl-PL" sz="2400" dirty="0"/>
              <a:t>. 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Wytyczne kwalifikowalności – istotne zmiany </a:t>
            </a:r>
          </a:p>
        </p:txBody>
      </p:sp>
    </p:spTree>
    <p:extLst>
      <p:ext uri="{BB962C8B-B14F-4D97-AF65-F5344CB8AC3E}">
        <p14:creationId xmlns:p14="http://schemas.microsoft.com/office/powerpoint/2010/main" val="302335366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547907"/>
            <a:ext cx="9793088" cy="5256266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2400" dirty="0"/>
              <a:t>Beneficjent przy udzielaniu zamówień dotyczących: </a:t>
            </a:r>
          </a:p>
          <a:p>
            <a:r>
              <a:rPr lang="pl-PL" sz="2400" b="1" dirty="0"/>
              <a:t>usług cateringowych, </a:t>
            </a:r>
          </a:p>
          <a:p>
            <a:r>
              <a:rPr lang="pl-PL" sz="2400" b="1" dirty="0"/>
              <a:t>zakupu sprzętu komputerowego (m.in. zakupu komputerów, laptopów, tabletów, monitorów, projektorów) </a:t>
            </a:r>
          </a:p>
          <a:p>
            <a:r>
              <a:rPr lang="pl-PL" sz="2400" b="1" dirty="0"/>
              <a:t>usług sprzątania</a:t>
            </a:r>
            <a:r>
              <a:rPr lang="pl-PL" sz="2400" dirty="0"/>
              <a:t>, </a:t>
            </a:r>
          </a:p>
          <a:p>
            <a:pPr marL="0" indent="0">
              <a:buNone/>
            </a:pPr>
            <a:r>
              <a:rPr lang="pl-PL" sz="2400" dirty="0"/>
              <a:t>Zobowiązany jest do określenia wymagań obejmujących minimum jeden aspekt:</a:t>
            </a:r>
          </a:p>
          <a:p>
            <a:pPr lvl="1"/>
            <a:r>
              <a:rPr lang="pl-PL" sz="2400" dirty="0"/>
              <a:t>środowiskowy, </a:t>
            </a:r>
          </a:p>
          <a:p>
            <a:pPr lvl="1"/>
            <a:r>
              <a:rPr lang="pl-PL" sz="2400" dirty="0"/>
              <a:t>społeczny.</a:t>
            </a:r>
          </a:p>
          <a:p>
            <a:pPr lvl="1"/>
            <a:endParaRPr lang="pl-PL" sz="2400" dirty="0"/>
          </a:p>
          <a:p>
            <a:pPr marL="0" lvl="1" indent="0">
              <a:buNone/>
            </a:pPr>
            <a:r>
              <a:rPr lang="pl-PL" sz="2400" dirty="0"/>
              <a:t>Przykłady aspektów zawarto w dokumencie </a:t>
            </a:r>
            <a:r>
              <a:rPr lang="pl-PL" sz="2400" b="1" dirty="0"/>
              <a:t>Zasady realizacji projektów w ramach EFS+.</a:t>
            </a:r>
          </a:p>
          <a:p>
            <a:pPr marL="0" lvl="1" indent="0">
              <a:buNone/>
            </a:pPr>
            <a:endParaRPr lang="pl-PL" sz="2400" dirty="0"/>
          </a:p>
          <a:p>
            <a:pPr marL="503971" lvl="1" indent="0">
              <a:buNone/>
            </a:pPr>
            <a:endParaRPr lang="pl-PL" sz="24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363" y="359838"/>
            <a:ext cx="9937104" cy="683695"/>
          </a:xfrm>
        </p:spPr>
        <p:txBody>
          <a:bodyPr>
            <a:normAutofit fontScale="90000"/>
          </a:bodyPr>
          <a:lstStyle/>
          <a:p>
            <a:pPr algn="r"/>
            <a:r>
              <a:rPr lang="pl-PL" dirty="0"/>
              <a:t>Wytyczne kwalifikowalności – istotne zmiany, umowa § 20 ust. 5 </a:t>
            </a:r>
          </a:p>
        </p:txBody>
      </p:sp>
    </p:spTree>
    <p:extLst>
      <p:ext uri="{BB962C8B-B14F-4D97-AF65-F5344CB8AC3E}">
        <p14:creationId xmlns:p14="http://schemas.microsoft.com/office/powerpoint/2010/main" val="4059333808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151704"/>
            <a:ext cx="9793088" cy="5256266"/>
          </a:xfrm>
        </p:spPr>
        <p:txBody>
          <a:bodyPr>
            <a:noAutofit/>
          </a:bodyPr>
          <a:lstStyle/>
          <a:p>
            <a:pPr marL="503971" lvl="1" indent="0">
              <a:buNone/>
            </a:pPr>
            <a:endParaRPr lang="pl-PL" sz="2400" dirty="0"/>
          </a:p>
          <a:p>
            <a:pPr marL="503971" lvl="1" indent="0">
              <a:buNone/>
            </a:pPr>
            <a:endParaRPr lang="pl-PL" sz="2400" dirty="0"/>
          </a:p>
          <a:p>
            <a:pPr marL="503971" lvl="1" indent="0">
              <a:buNone/>
            </a:pPr>
            <a:r>
              <a:rPr lang="pl-PL" sz="2400" dirty="0"/>
              <a:t>Beneficjent przy realizacji zamówień przeznaczonych do użytku osób fizycznych: </a:t>
            </a:r>
          </a:p>
          <a:p>
            <a:pPr marL="503971" lvl="1" indent="0">
              <a:buNone/>
            </a:pPr>
            <a:endParaRPr lang="pl-PL" sz="2400" b="1" dirty="0"/>
          </a:p>
          <a:p>
            <a:pPr marL="503971" lvl="1" indent="0" defTabSz="179388">
              <a:buNone/>
              <a:tabLst>
                <a:tab pos="452438" algn="l"/>
                <a:tab pos="806450" algn="l"/>
              </a:tabLst>
            </a:pPr>
            <a:r>
              <a:rPr lang="pl-PL" sz="2400" b="1" dirty="0"/>
              <a:t>	zobowiązany jest do sporządzenia opisu przedmiotu 		zamówienia z uwzględnieniem wymagań w zakresie 		dostępności </a:t>
            </a:r>
            <a:r>
              <a:rPr lang="pl-PL" sz="2400" dirty="0"/>
              <a:t>dla osób z niepełnosprawnościami oraz 		projektowania uniwersalnego chyba że, nie jest to 			uzasadnione charakterem przedmiotu zamówienia.</a:t>
            </a:r>
          </a:p>
          <a:p>
            <a:pPr marL="503971" lvl="1" indent="0">
              <a:buNone/>
            </a:pPr>
            <a:endParaRPr lang="pl-PL" sz="24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 fontScale="90000"/>
          </a:bodyPr>
          <a:lstStyle/>
          <a:p>
            <a:pPr algn="r"/>
            <a:r>
              <a:rPr lang="pl-PL" dirty="0"/>
              <a:t>Wytyczne równościowe – istotne zmiany, umowa § 20 ust. 6 </a:t>
            </a:r>
          </a:p>
        </p:txBody>
      </p:sp>
    </p:spTree>
    <p:extLst>
      <p:ext uri="{BB962C8B-B14F-4D97-AF65-F5344CB8AC3E}">
        <p14:creationId xmlns:p14="http://schemas.microsoft.com/office/powerpoint/2010/main" val="1640020585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475581"/>
            <a:ext cx="9793088" cy="52562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OWES współpracuje z właściwymi terytorialnie ROPS, </a:t>
            </a:r>
          </a:p>
          <a:p>
            <a:pPr marL="0" indent="0">
              <a:buNone/>
            </a:pPr>
            <a:r>
              <a:rPr lang="pl-PL" sz="2400" b="1" dirty="0"/>
              <a:t>współpraca ta obejmuje między aktywne uczestnictwo w działaniach wpierających PES, mających na celu zwiększenie poziomu ubiegania się PES o zamówienia, </a:t>
            </a:r>
            <a:r>
              <a:rPr lang="pl-PL" sz="2400" dirty="0"/>
              <a:t>w szczególności w trybach określonych w ustawie o działalności pożytku publicznego i o wolontariacie, ustawie prawo zamówień publicznych.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b="1" dirty="0"/>
              <a:t>OWES wspiera PES w ubieganiu się o udzielenie zamówień publicznych.</a:t>
            </a:r>
          </a:p>
          <a:p>
            <a:endParaRPr lang="pl-PL" sz="2400" dirty="0"/>
          </a:p>
          <a:p>
            <a:endParaRPr lang="pl-PL" sz="24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sz="2400" dirty="0"/>
              <a:t>Regulamin wyboru – istotne informacje z zakresu zamówień </a:t>
            </a:r>
          </a:p>
        </p:txBody>
      </p:sp>
    </p:spTree>
    <p:extLst>
      <p:ext uri="{BB962C8B-B14F-4D97-AF65-F5344CB8AC3E}">
        <p14:creationId xmlns:p14="http://schemas.microsoft.com/office/powerpoint/2010/main" val="1431509493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9764</TotalTime>
  <Words>863</Words>
  <Application>Microsoft Office PowerPoint</Application>
  <PresentationFormat>Niestandardowy</PresentationFormat>
  <Paragraphs>97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8" baseType="lpstr">
      <vt:lpstr>Arial</vt:lpstr>
      <vt:lpstr>Calibri</vt:lpstr>
      <vt:lpstr>Open Sans</vt:lpstr>
      <vt:lpstr>Wingdings</vt:lpstr>
      <vt:lpstr>Motyw pakietu Office</vt:lpstr>
      <vt:lpstr>Zasady udzielania zamówień  w ramach EFS Plus </vt:lpstr>
      <vt:lpstr>Cele</vt:lpstr>
      <vt:lpstr>Wytyczne kwalifikowalności– istotne zmiany </vt:lpstr>
      <vt:lpstr>Wytyczne kwalifikowalności– istotne zmiany (1) </vt:lpstr>
      <vt:lpstr>Wytyczne kwalifikowalności– istotne zmiany (2) </vt:lpstr>
      <vt:lpstr>Wytyczne kwalifikowalności – istotne zmiany </vt:lpstr>
      <vt:lpstr>Wytyczne kwalifikowalności – istotne zmiany, umowa § 20 ust. 5 </vt:lpstr>
      <vt:lpstr>Wytyczne równościowe – istotne zmiany, umowa § 20 ust. 6 </vt:lpstr>
      <vt:lpstr>Regulamin wyboru – istotne informacje z zakresu zamówień </vt:lpstr>
      <vt:lpstr>Kontrola ex-ante </vt:lpstr>
      <vt:lpstr>Kontrola ex-post zamówień</vt:lpstr>
      <vt:lpstr>Źródła informacji o zamówieniach w ramach EFS Plus </vt:lpstr>
      <vt:lpstr>Przystępnych i zrozumiałych zamówień!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Bizub-jechna</dc:creator>
  <cp:keywords>Polityki horyzontalne</cp:keywords>
  <cp:lastModifiedBy>Mich Katarzyna</cp:lastModifiedBy>
  <cp:revision>188</cp:revision>
  <cp:lastPrinted>2023-08-24T06:46:04Z</cp:lastPrinted>
  <dcterms:created xsi:type="dcterms:W3CDTF">2022-06-22T09:40:44Z</dcterms:created>
  <dcterms:modified xsi:type="dcterms:W3CDTF">2023-08-29T13:01:09Z</dcterms:modified>
</cp:coreProperties>
</file>