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9" r:id="rId3"/>
    <p:sldId id="335" r:id="rId4"/>
    <p:sldId id="339" r:id="rId5"/>
    <p:sldId id="329" r:id="rId6"/>
    <p:sldId id="333" r:id="rId7"/>
    <p:sldId id="330" r:id="rId8"/>
    <p:sldId id="331" r:id="rId9"/>
    <p:sldId id="337" r:id="rId10"/>
    <p:sldId id="332" r:id="rId11"/>
    <p:sldId id="334" r:id="rId12"/>
    <p:sldId id="327" r:id="rId13"/>
    <p:sldId id="310" r:id="rId14"/>
    <p:sldId id="311" r:id="rId15"/>
    <p:sldId id="325" r:id="rId16"/>
    <p:sldId id="313" r:id="rId17"/>
    <p:sldId id="340" r:id="rId18"/>
    <p:sldId id="260" r:id="rId1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19"/>
            <p14:sldId id="335"/>
            <p14:sldId id="339"/>
            <p14:sldId id="329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11"/>
            <p14:sldId id="325"/>
            <p14:sldId id="313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700" autoAdjust="0"/>
  </p:normalViewPr>
  <p:slideViewPr>
    <p:cSldViewPr showGuides="1">
      <p:cViewPr varScale="1">
        <p:scale>
          <a:sx n="99" d="100"/>
          <a:sy n="99" d="100"/>
        </p:scale>
        <p:origin x="594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2023-09-04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2023-09-04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2023-09-04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2021- 2027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30 sierpnia 2023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informacje w ramach opisu projektu </a:t>
            </a:r>
            <a:br>
              <a:rPr lang="pl-PL" dirty="0"/>
            </a:br>
            <a:r>
              <a:rPr lang="pl-PL" dirty="0"/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a) </a:t>
            </a:r>
            <a:r>
              <a:rPr lang="pl-PL" sz="3300" b="1" dirty="0"/>
              <a:t>tytuł Projektu (maks. 150 znaków) - im krótszy i zgrabniejszy, tym łatwej będzie         o nim mówić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b) podkreślenie faktu otrzymania wsparcia finansowego z Unii Europejskiej przez zamieszczenie znaku Funduszy Europejskich, barw Rzeczypospolitej Polskiej i znaku Unii Europejskiej,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c) zadania, działania, które będą realizowane w ramach Projektu (opis, co zostanie zrobione, zakupione itp.),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d) grupy docelowe (do kogo skierowany jest Projekt, kto z niego skorzysta),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e) cel lub cele Projektu,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f) efekty, rezultaty Projektu (jeśli opis zadań, działań nie zawiera opisu efektów, rezultatów),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g) wartość Projektu (całkowity koszt Projektu),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h) wysokość wkładu Funduszy Europejskich,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i) hasztagi #</a:t>
            </a:r>
            <a:r>
              <a:rPr lang="pl-PL" sz="3300" dirty="0" err="1"/>
              <a:t>FunduszeUE</a:t>
            </a:r>
            <a:r>
              <a:rPr lang="pl-PL" sz="3300" dirty="0"/>
              <a:t> lub #</a:t>
            </a:r>
            <a:r>
              <a:rPr lang="pl-PL" sz="3300" dirty="0" err="1"/>
              <a:t>FunduszeEuropejskie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4. Projekt o znaczeniu strategicznym lub którego </a:t>
            </a:r>
            <a:r>
              <a:rPr lang="pl-PL" b="1" dirty="0"/>
              <a:t>całkowity koszt przekracza 10 mln euro</a:t>
            </a:r>
            <a:r>
              <a:rPr lang="pl-PL" dirty="0"/>
              <a:t>, </a:t>
            </a:r>
            <a:r>
              <a:rPr lang="pl-PL" b="1" dirty="0"/>
              <a:t>obowiązek</a:t>
            </a:r>
            <a:r>
              <a:rPr lang="pl-PL" dirty="0"/>
              <a:t> </a:t>
            </a:r>
            <a:r>
              <a:rPr lang="pl-PL" b="1" dirty="0"/>
              <a:t>zorganizowania wydarzenia lub działania informacyjno-promocyjnego</a:t>
            </a:r>
            <a:r>
              <a:rPr lang="pl-PL" dirty="0"/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5. Projekt, którego </a:t>
            </a:r>
            <a:r>
              <a:rPr lang="pl-PL" b="1" dirty="0"/>
              <a:t>całkowity koszt przekracza 5 mln euro </a:t>
            </a:r>
          </a:p>
          <a:p>
            <a:pPr marL="0" indent="0">
              <a:buNone/>
            </a:pPr>
            <a:r>
              <a:rPr lang="pl-PL" dirty="0"/>
              <a:t>Informacja dla IZ (14 dni przed) o:</a:t>
            </a:r>
          </a:p>
          <a:p>
            <a:pPr marL="0" indent="0">
              <a:buNone/>
            </a:pPr>
            <a:r>
              <a:rPr lang="pl-PL" dirty="0"/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/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/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39478"/>
            <a:ext cx="9865096" cy="6732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Terminowe wprowadzanie aktualnych danych do wyszukiwarki wsparcia        dla potencjalnych beneficjentów i uczestników projektów, dostępnej            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Udostępnianie utworów związanych z komunikacją i widocznością </a:t>
            </a:r>
            <a:br>
              <a:rPr lang="pl-PL" dirty="0"/>
            </a:br>
            <a:r>
              <a:rPr lang="pl-PL" dirty="0"/>
              <a:t>(np. zdjęcia, filmy) powstałych w ramach Projektu wraz z nieodpłatną </a:t>
            </a:r>
            <a:br>
              <a:rPr lang="pl-PL" dirty="0"/>
            </a:br>
            <a:r>
              <a:rPr lang="pl-PL" dirty="0"/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Gdzie znajdują się informacje</a:t>
            </a:r>
          </a:p>
        </p:txBody>
      </p:sp>
      <p:pic>
        <p:nvPicPr>
          <p:cNvPr id="4" name="Symbol zastępczy zawartości 3" descr="Zrzut ekranu strony rpo.pomorskie.eu z oznaczoną zakładką Fundusze Europejskie 2021-2027">
            <a:extLst>
              <a:ext uri="{FF2B5EF4-FFF2-40B4-BE49-F238E27FC236}">
                <a16:creationId xmlns:a16="http://schemas.microsoft.com/office/drawing/2014/main" id="{603D600F-C077-44DD-B7E4-628289324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5" y="885258"/>
            <a:ext cx="8299747" cy="6098331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Fundusze Europejskie </a:t>
            </a:r>
            <a:br>
              <a:rPr lang="pl-PL" dirty="0"/>
            </a:br>
            <a:r>
              <a:rPr lang="pl-PL" dirty="0"/>
              <a:t>dla Pomorza 2021-2027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Symbol zastępczy zawartości 5" descr="Skan strony internetowe rpo.pomorskie.eu. Zaznaczone w czerwonym kółku - Poznaj zasady promowania projektów FEP 2021-2027">
            <a:extLst>
              <a:ext uri="{FF2B5EF4-FFF2-40B4-BE49-F238E27FC236}">
                <a16:creationId xmlns:a16="http://schemas.microsoft.com/office/drawing/2014/main" id="{06286947-3852-4DCB-90DB-A9F039CCC1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57" y="1259557"/>
            <a:ext cx="6336704" cy="6151476"/>
          </a:xfrm>
        </p:spPr>
      </p:pic>
    </p:spTree>
    <p:extLst>
      <p:ext uri="{BB962C8B-B14F-4D97-AF65-F5344CB8AC3E}">
        <p14:creationId xmlns:p14="http://schemas.microsoft.com/office/powerpoint/2010/main" val="11203348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Poznaj zasady promowania projektów</a:t>
            </a:r>
          </a:p>
        </p:txBody>
      </p:sp>
      <p:pic>
        <p:nvPicPr>
          <p:cNvPr id="5" name="Symbol zastępczy zawartości 4" descr="Widok strony internetowej - poznaj zasady promowania projektów FEP 2021-2027">
            <a:extLst>
              <a:ext uri="{FF2B5EF4-FFF2-40B4-BE49-F238E27FC236}">
                <a16:creationId xmlns:a16="http://schemas.microsoft.com/office/drawing/2014/main" id="{BBBDF3CD-22F9-44A2-B101-1CFC5551B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4" y="1043533"/>
            <a:ext cx="6619192" cy="5903365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74057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Zalecenia Komisji Europejskiej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30A8B85-8D68-45CC-BEEB-3F6703C04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819" y="971525"/>
            <a:ext cx="4556934" cy="62428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Stosowanie zasady </a:t>
            </a:r>
            <a:r>
              <a:rPr lang="pl-PL" b="1" dirty="0"/>
              <a:t>DNSH</a:t>
            </a:r>
            <a:r>
              <a:rPr lang="pl-PL" dirty="0"/>
              <a:t> (do not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) w działaniach informacyjno-komunikacyjnych poprzez stosowanie komunikacji cyfrowej i ekologicznej: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Ograniczenie wydruku publikacji     i zastąpienie formatami cyfrowymi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tworzenie kodów QR do informacji online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dirty="0"/>
              <a:t>„NIE” dla gadżetów </a:t>
            </a:r>
          </a:p>
          <a:p>
            <a:endParaRPr lang="pl-PL" dirty="0"/>
          </a:p>
        </p:txBody>
      </p:sp>
      <p:pic>
        <p:nvPicPr>
          <p:cNvPr id="9" name="Symbol zastępczy zawartości 8" descr="Kod QR">
            <a:extLst>
              <a:ext uri="{FF2B5EF4-FFF2-40B4-BE49-F238E27FC236}">
                <a16:creationId xmlns:a16="http://schemas.microsoft.com/office/drawing/2014/main" id="{E3D77D3C-4ED8-453B-9C25-B46FD4B494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18" y="1759483"/>
            <a:ext cx="3967758" cy="3967758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69814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tytuł Projektu (maks. 150 znaków) - im krótszy                     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w formie naklejek oznaczamy produkty, sprzęty, pojazdy, aparaturę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obowiązkowy profil w mediach społecznościowych.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491805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zasad horyzontalnych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NOWOŚĆ w zakresie obowiązków i wymagań dotyczących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Korekta finansowa do 3% </a:t>
            </a:r>
            <a:r>
              <a:rPr lang="pl-PL" sz="2400" dirty="0"/>
              <a:t>za niezgodność z wymogami –  </a:t>
            </a:r>
            <a:br>
              <a:rPr lang="pl-PL" sz="2400" dirty="0"/>
            </a:br>
            <a:r>
              <a:rPr lang="pl-PL" sz="2400" dirty="0"/>
              <a:t>Wykaz pomniejszenia wartości dofinansowania Projektu w zakresie obowiązków promocyjnych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Pomniejszenie dofinansowania w przypadku nie wypełnienia i/lub nieprawidłowego wywiązywania się 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1575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Obowiązkowe wymogi związane z działaniami </a:t>
            </a:r>
            <a:br>
              <a:rPr lang="pl-PL" dirty="0"/>
            </a:br>
            <a:r>
              <a:rPr lang="pl-PL" dirty="0"/>
              <a:t>w zakresie komunikacji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4438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/>
              <a:t>Wytyczne dotyczące informacji i promocji Funduszy Europejskich </a:t>
            </a:r>
            <a:br>
              <a:rPr lang="pl-PL" dirty="0"/>
            </a:br>
            <a:r>
              <a:rPr lang="pl-PL" dirty="0"/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dirty="0"/>
              <a:t>Księga Tożsamości Wizualnej marki Fundusze Europejskie 2021-2027,</a:t>
            </a:r>
          </a:p>
          <a:p>
            <a:pPr>
              <a:spcAft>
                <a:spcPts val="1800"/>
              </a:spcAft>
            </a:pPr>
            <a:r>
              <a:rPr lang="pl-PL" b="1" dirty="0"/>
              <a:t>Podręcznik wnioskodawcy i beneficjenta Funduszy Europejskich </a:t>
            </a:r>
            <a:br>
              <a:rPr lang="pl-PL" b="1" dirty="0"/>
            </a:br>
            <a:r>
              <a:rPr lang="pl-PL" b="1" dirty="0"/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/>
              <a:t>Obowiązki informacyjne beneficjenta (załącznik do Umowy </a:t>
            </a:r>
            <a:br>
              <a:rPr lang="pl-PL" dirty="0"/>
            </a:br>
            <a:r>
              <a:rPr lang="pl-PL" dirty="0"/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oznaczania działań i dokumentów, wyposażenia i miejsca projektu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informowania na oficjalnej stronie                     i w mediach społecznościowych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organizacji wydarzenia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okresie realizacji Projektu, beneficjent jest zobowiązany do: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umieszczania w widoczny sposób znaku Funduszy Europejskich, znaku barw Rzeczypospolitej Polskiej (jeśli dotyczy; wersja </a:t>
            </a:r>
            <a:r>
              <a:rPr lang="pl-PL" dirty="0" err="1"/>
              <a:t>pełnokolorowa</a:t>
            </a:r>
            <a:r>
              <a:rPr lang="pl-PL" dirty="0"/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/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9" name="Symbol zastępczy zawartości 8" descr="Ciag 4 logotypów - Fundusze Europejskie dla Pomorza, Rzeczpospolita Polska, Dofinansowane przez Unie Europejską, Urząd Marszałkowski Województwa Pomorskiego">
            <a:extLst>
              <a:ext uri="{FF2B5EF4-FFF2-40B4-BE49-F238E27FC236}">
                <a16:creationId xmlns:a16="http://schemas.microsoft.com/office/drawing/2014/main" id="{792D3831-B716-4DC6-9650-0D76F7EB2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2" y="5845120"/>
            <a:ext cx="9041051" cy="835051"/>
          </a:xfrm>
        </p:spPr>
      </p:pic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/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1187549"/>
            <a:ext cx="9163656" cy="27129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7200" dirty="0"/>
              <a:t>W formie naklejek oznaczamy produkty, sprzęty, pojazdy, aparaturę itp. powstałe lub zakupione w ramach projektu</a:t>
            </a:r>
          </a:p>
          <a:p>
            <a:pPr lvl="1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Naklejki muszą znajdować się w dobrze widocznym miejscu,</a:t>
            </a:r>
          </a:p>
          <a:p>
            <a:pPr lvl="1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Naklejek nie umieszczamy na przedmiotach użytku codziennego </a:t>
            </a:r>
            <a:br>
              <a:rPr lang="pl-PL" sz="7200" dirty="0"/>
            </a:br>
            <a:r>
              <a:rPr lang="pl-PL" sz="7200" dirty="0"/>
              <a:t>i takich, których znaczenie ma charakter pomocniczy / dodatkowy</a:t>
            </a:r>
          </a:p>
          <a:p>
            <a:pPr lvl="1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>
                <a:ea typeface="Open Sans" panose="020B0606030504020204" pitchFamily="34" charset="0"/>
              </a:rPr>
              <a:t>Obowiązują wzory naklejek</a:t>
            </a: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9" name="Symbol zastępczy zawartości 8" descr="wzór naklejek">
            <a:extLst>
              <a:ext uri="{FF2B5EF4-FFF2-40B4-BE49-F238E27FC236}">
                <a16:creationId xmlns:a16="http://schemas.microsoft.com/office/drawing/2014/main" id="{165C2835-34E2-4BF7-A3CF-5961C5FFAD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5" y="4787949"/>
            <a:ext cx="8284089" cy="2088232"/>
          </a:xfr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Umieszczenie w widocznym miejscu realizacji projektu </a:t>
            </a:r>
            <a:r>
              <a:rPr lang="pl-PL" b="1" dirty="0"/>
              <a:t>trwałej tablicy informacyjnej </a:t>
            </a:r>
            <a:r>
              <a:rPr lang="pl-PL" dirty="0"/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/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/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Projekt obejmuje prace budowlane, działania w zakresie infrastruktury, inwestycje rzeczowe lub zakup sprzętu,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/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/>
              <a:t>2. Umieszczenie w miejscu realizacji projektu przynajmniej jednego </a:t>
            </a:r>
            <a:r>
              <a:rPr lang="pl-PL" sz="3100" b="1" dirty="0"/>
              <a:t>trwałego plakatu o minimalnym formacie A3</a:t>
            </a:r>
            <a:r>
              <a:rPr lang="pl-PL" sz="3100" dirty="0"/>
              <a:t> lub podobnej wielkości elektronicznego wyświetlacza, podkreślającego fakt otrzymania dofinansowania z UE (jeśli projekt nie wymaga umieszczenia tablicy informacyjnej)</a:t>
            </a:r>
            <a:endParaRPr lang="pl-PL" dirty="0"/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/>
              <a:t>3. Umieszczenie krótkiego opisu projektu na oficjalnej stronie internetowej, jeśli ją posiadasz lub </a:t>
            </a:r>
            <a:r>
              <a:rPr lang="pl-PL" sz="3200" b="1" dirty="0"/>
              <a:t>na stronach mediów społecznościowych</a:t>
            </a:r>
            <a:r>
              <a:rPr lang="pl-PL" sz="3200" dirty="0"/>
              <a:t>, </a:t>
            </a:r>
            <a:br>
              <a:rPr lang="pl-PL" sz="3200" dirty="0"/>
            </a:br>
            <a:r>
              <a:rPr lang="pl-PL" sz="3200" dirty="0"/>
              <a:t>(w uwzględnieniu odpowiedniego zestawienia znaków i hasztagów #</a:t>
            </a:r>
            <a:r>
              <a:rPr lang="pl-PL" sz="3200" dirty="0" err="1"/>
              <a:t>FunduszeUE</a:t>
            </a:r>
            <a:r>
              <a:rPr lang="pl-PL" sz="3200" dirty="0"/>
              <a:t> lub #</a:t>
            </a:r>
            <a:r>
              <a:rPr lang="pl-PL" sz="3200" dirty="0" err="1"/>
              <a:t>FunduszeEuropejskie</a:t>
            </a:r>
            <a:r>
              <a:rPr lang="pl-PL" sz="3200" dirty="0"/>
              <a:t>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200" b="1" dirty="0"/>
              <a:t>Jeżeli nie posiadasz profilu w mediach społecznościowych, </a:t>
            </a:r>
            <a:br>
              <a:rPr lang="pl-PL" sz="3200" b="1" dirty="0"/>
            </a:br>
            <a:r>
              <a:rPr lang="pl-PL" sz="3200" b="1" dirty="0"/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7701</TotalTime>
  <Words>955</Words>
  <Application>Microsoft Office PowerPoint</Application>
  <PresentationFormat>Niestandardowy</PresentationFormat>
  <Paragraphs>99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Motyw pakietu Office</vt:lpstr>
      <vt:lpstr>Fundusze Europejskie  dla Pomorza 2021- 2027 </vt:lpstr>
      <vt:lpstr>NOWOŚĆ w zakresie obowiązków i wymagań dotyczących promocji   </vt:lpstr>
      <vt:lpstr>Obowiązkowe wymogi związane z działaniami  w zakresie komunikacji  </vt:lpstr>
      <vt:lpstr>Obowiązki </vt:lpstr>
      <vt:lpstr>Obowiązki dotyczące oznaczania działań i dokumentów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 Gdzie znajdują się informacje</vt:lpstr>
      <vt:lpstr>Strona internetowa – Fundusze Europejskie  dla Pomorza 2021-2027</vt:lpstr>
      <vt:lpstr>Poznaj zasady promowania projektów</vt:lpstr>
      <vt:lpstr>Zalecenia Komisji Europejskiej</vt:lpstr>
      <vt:lpstr>Podsumowanie </vt:lpstr>
      <vt:lpstr>Informowanie o Funduszach Europejskich odbywa się z poszanowaniem wartości  Unii Europejskiej i zasad horyzontalnych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239</cp:revision>
  <dcterms:created xsi:type="dcterms:W3CDTF">2022-06-22T09:40:44Z</dcterms:created>
  <dcterms:modified xsi:type="dcterms:W3CDTF">2023-09-04T13:17:27Z</dcterms:modified>
</cp:coreProperties>
</file>