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6" r:id="rId15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00" autoAdjust="0"/>
  </p:normalViewPr>
  <p:slideViewPr>
    <p:cSldViewPr showGuides="1">
      <p:cViewPr varScale="1">
        <p:scale>
          <a:sx n="63" d="100"/>
          <a:sy n="63" d="100"/>
        </p:scale>
        <p:origin x="1675" y="67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-13133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079012850666394"/>
          <c:y val="5.4491265575732938E-2"/>
          <c:w val="0.52759723216416132"/>
          <c:h val="0.83014010583962938"/>
        </c:manualLayout>
      </c:layout>
      <c:doughnutChart>
        <c:varyColors val="1"/>
        <c:ser>
          <c:idx val="0"/>
          <c:order val="0"/>
          <c:spPr>
            <a:effectLst/>
            <a:scene3d>
              <a:camera prst="orthographicFront"/>
              <a:lightRig rig="threePt" dir="t"/>
            </a:scene3d>
            <a:sp3d>
              <a:bevelT w="0" h="0"/>
            </a:sp3d>
          </c:spPr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1-28CB-4D21-B8C9-B353F286D8BD}"/>
              </c:ext>
            </c:extLst>
          </c:dPt>
          <c:dPt>
            <c:idx val="1"/>
            <c:bubble3D val="0"/>
            <c:explosion val="10"/>
            <c:spPr>
              <a:solidFill>
                <a:srgbClr val="80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0" h="0"/>
              </a:sp3d>
            </c:spPr>
            <c:extLst>
              <c:ext xmlns:c16="http://schemas.microsoft.com/office/drawing/2014/chart" uri="{C3380CC4-5D6E-409C-BE32-E72D297353CC}">
                <c16:uniqueId val="{00000003-28CB-4D21-B8C9-B353F286D8BD}"/>
              </c:ext>
            </c:extLst>
          </c:dPt>
          <c:dLbls>
            <c:dLbl>
              <c:idx val="0"/>
              <c:layout>
                <c:manualLayout>
                  <c:x val="-0.13931302867058576"/>
                  <c:y val="0.1186572809565839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600" b="1" i="0" u="none" strike="noStrike" kern="1200" baseline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5F777C9F-F8C0-4DC6-8B05-109C98C38B4C}" type="CELLRANGE">
                      <a:rPr lang="sv-SE" smtClean="0"/>
                      <a:pPr>
                        <a:defRPr sz="16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[ZAKRES KOMÓREK]</a:t>
                    </a:fld>
                    <a:endParaRPr lang="sv-SE" dirty="0"/>
                  </a:p>
                  <a:p>
                    <a:pPr>
                      <a:defRPr sz="1600" b="1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sv-SE" dirty="0"/>
                      <a:t>EFRR</a:t>
                    </a:r>
                  </a:p>
                </c:rich>
              </c:tx>
              <c:numFmt formatCode="0.0,,&quot; mln EUR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bg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pl-PL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024323495968383"/>
                      <c:h val="0.108947073576464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28CB-4D21-B8C9-B353F286D8BD}"/>
                </c:ext>
              </c:extLst>
            </c:dLbl>
            <c:dLbl>
              <c:idx val="1"/>
              <c:layout>
                <c:manualLayout>
                  <c:x val="4.329004329004333E-2"/>
                  <c:y val="-5.8194258310269496E-2"/>
                </c:manualLayout>
              </c:layout>
              <c:tx>
                <c:rich>
                  <a:bodyPr/>
                  <a:lstStyle/>
                  <a:p>
                    <a:fld id="{59A0D298-28B2-4A8D-88AA-9AD25F18D7C1}" type="CELLRANGE">
                      <a:rPr lang="en-US" sz="1600" smtClean="0"/>
                      <a:pPr/>
                      <a:t>[ZAKRES KOMÓREK]</a:t>
                    </a:fld>
                    <a:endParaRPr lang="en-US" sz="1600" dirty="0"/>
                  </a:p>
                  <a:p>
                    <a:r>
                      <a:rPr lang="en-US" sz="1600" dirty="0"/>
                      <a:t>EFS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28CB-4D21-B8C9-B353F286D8BD}"/>
                </c:ext>
              </c:extLst>
            </c:dLbl>
            <c:numFmt formatCode="0.0,,&quot; mln EUR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</c:ext>
            </c:extLst>
          </c:dLbls>
          <c:cat>
            <c:strRef>
              <c:f>Arkusz2!$B$8:$B$9</c:f>
              <c:strCache>
                <c:ptCount val="2"/>
                <c:pt idx="0">
                  <c:v>EFRR</c:v>
                </c:pt>
                <c:pt idx="1">
                  <c:v>EFS</c:v>
                </c:pt>
              </c:strCache>
            </c:strRef>
          </c:cat>
          <c:val>
            <c:numRef>
              <c:f>Arkusz2!$C$8:$C$9</c:f>
              <c:numCache>
                <c:formatCode>General</c:formatCode>
                <c:ptCount val="2"/>
                <c:pt idx="0">
                  <c:v>1254414458</c:v>
                </c:pt>
                <c:pt idx="1">
                  <c:v>497393865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Arkusz2!$D$8:$D$9</c15:f>
                <c15:dlblRangeCache>
                  <c:ptCount val="2"/>
                  <c:pt idx="0">
                    <c:v>1 254 mln EUR</c:v>
                  </c:pt>
                  <c:pt idx="1">
                    <c:v>497 mln EUR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28CB-4D21-B8C9-B353F286D8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ea typeface="+mn-ea"/>
                <a:cs typeface="Arial" panose="020B0604020202020204" pitchFamily="34" charset="0"/>
              </a:defRPr>
            </a:pPr>
            <a:r>
              <a:rPr lang="pl-PL" sz="2000" b="1" dirty="0"/>
              <a:t>Alokacja w mln EUR</a:t>
            </a:r>
          </a:p>
        </c:rich>
      </c:tx>
      <c:layout>
        <c:manualLayout>
          <c:xMode val="edge"/>
          <c:yMode val="edge"/>
          <c:x val="0.43235043760324804"/>
          <c:y val="6.17747173508961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Open Sans"/>
              <a:ea typeface="+mn-ea"/>
              <a:cs typeface="Arial" panose="020B0604020202020204" pitchFamily="34" charset="0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0.36795984656675579"/>
          <c:y val="0.14525518291394854"/>
          <c:w val="0.56129947549687464"/>
          <c:h val="0.70369939333814235"/>
        </c:manualLayout>
      </c:layout>
      <c:barChart>
        <c:barDir val="bar"/>
        <c:grouping val="clustered"/>
        <c:varyColors val="0"/>
        <c:ser>
          <c:idx val="0"/>
          <c:order val="0"/>
          <c:spPr>
            <a:gradFill>
              <a:gsLst>
                <a:gs pos="0">
                  <a:srgbClr val="8B0012"/>
                </a:gs>
                <a:gs pos="74000">
                  <a:srgbClr val="B80019"/>
                </a:gs>
                <a:gs pos="83000">
                  <a:srgbClr val="BD001B"/>
                </a:gs>
              </a:gsLst>
              <a:lin ang="5400000" scaled="1"/>
            </a:gra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Arkusz1!$B$2:$B$11</c:f>
              <c:strCache>
                <c:ptCount val="10"/>
                <c:pt idx="0">
                  <c:v>Rynek pracy</c:v>
                </c:pt>
                <c:pt idx="1">
                  <c:v>Modernizacja instytucji rynku pracy</c:v>
                </c:pt>
                <c:pt idx="2">
                  <c:v>Kobiety na rynku pracy</c:v>
                </c:pt>
                <c:pt idx="3">
                  <c:v>Zdrowe starzenie się i adaptacyjność pracowników</c:v>
                </c:pt>
                <c:pt idx="4">
                  <c:v>Edukacja</c:v>
                </c:pt>
                <c:pt idx="5">
                  <c:v>Kształcenie ustawiczne</c:v>
                </c:pt>
                <c:pt idx="6">
                  <c:v>Włączenie społeczne i ekonomia społeczna</c:v>
                </c:pt>
                <c:pt idx="7">
                  <c:v>Integracja migrantów</c:v>
                </c:pt>
                <c:pt idx="8">
                  <c:v>Usługi społeczne i zdrowotne</c:v>
                </c:pt>
                <c:pt idx="9">
                  <c:v>Aktywność obywatelska</c:v>
                </c:pt>
              </c:strCache>
            </c:strRef>
          </c:cat>
          <c:val>
            <c:numRef>
              <c:f>Arkusz1!$D$2:$D$11</c:f>
              <c:numCache>
                <c:formatCode>#,##0</c:formatCode>
                <c:ptCount val="10"/>
                <c:pt idx="0">
                  <c:v>68481438</c:v>
                </c:pt>
                <c:pt idx="1">
                  <c:v>3027511</c:v>
                </c:pt>
                <c:pt idx="2">
                  <c:v>11500000</c:v>
                </c:pt>
                <c:pt idx="3">
                  <c:v>19665066</c:v>
                </c:pt>
                <c:pt idx="4">
                  <c:v>156302747</c:v>
                </c:pt>
                <c:pt idx="5">
                  <c:v>57343888</c:v>
                </c:pt>
                <c:pt idx="6">
                  <c:v>35247600</c:v>
                </c:pt>
                <c:pt idx="7">
                  <c:v>18118682</c:v>
                </c:pt>
                <c:pt idx="8">
                  <c:v>99050221</c:v>
                </c:pt>
                <c:pt idx="9">
                  <c:v>8500000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FB-4ADF-860C-5803751979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545564208"/>
        <c:axId val="1545564624"/>
      </c:barChart>
      <c:catAx>
        <c:axId val="15455642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Open Sans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1545564624"/>
        <c:crosses val="autoZero"/>
        <c:auto val="1"/>
        <c:lblAlgn val="ctr"/>
        <c:lblOffset val="100"/>
        <c:noMultiLvlLbl val="0"/>
      </c:catAx>
      <c:valAx>
        <c:axId val="1545564624"/>
        <c:scaling>
          <c:orientation val="minMax"/>
          <c:max val="175000000.00000003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Open Sans"/>
                    <a:ea typeface="+mn-ea"/>
                    <a:cs typeface="Arial" panose="020B0604020202020204" pitchFamily="34" charset="0"/>
                  </a:defRPr>
                </a:pPr>
                <a:r>
                  <a:rPr lang="pl-PL" sz="1400" b="0"/>
                  <a:t>Mln</a:t>
                </a:r>
                <a:r>
                  <a:rPr lang="pl-PL" sz="1400" b="0" baseline="0"/>
                  <a:t> EUR</a:t>
                </a:r>
                <a:endParaRPr lang="pl-PL" sz="1400" b="0"/>
              </a:p>
            </c:rich>
          </c:tx>
          <c:layout>
            <c:manualLayout>
              <c:xMode val="edge"/>
              <c:yMode val="edge"/>
              <c:x val="0.8769157097624074"/>
              <c:y val="0.924012551031106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"/>
                  <a:ea typeface="+mn-ea"/>
                  <a:cs typeface="Arial" panose="020B0604020202020204" pitchFamily="34" charset="0"/>
                </a:defRPr>
              </a:pPr>
              <a:endParaRPr lang="pl-PL"/>
            </a:p>
          </c:txPr>
        </c:title>
        <c:numFmt formatCode="#,##0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ea typeface="+mn-ea"/>
                <a:cs typeface="Arial" panose="020B0604020202020204" pitchFamily="34" charset="0"/>
              </a:defRPr>
            </a:pPr>
            <a:endParaRPr lang="pl-PL"/>
          </a:p>
        </c:txPr>
        <c:crossAx val="1545564208"/>
        <c:crosses val="autoZero"/>
        <c:crossBetween val="between"/>
        <c:minorUnit val="50000000"/>
        <c:dispUnits>
          <c:builtInUnit val="millions"/>
          <c:dispUnitsLbl>
            <c:tx>
              <c:rich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r>
                    <a:rPr lang="pl-PL"/>
                    <a:t> 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pl-PL"/>
              </a:p>
            </c:txPr>
          </c:dispUnitsLbl>
        </c:dispUnits>
      </c:valAx>
      <c:spPr>
        <a:solidFill>
          <a:sysClr val="window" lastClr="FFFFFF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 w="9525" cap="flat" cmpd="sng" algn="ctr">
      <a:noFill/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pl-P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28.07.2023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760" y="1251921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: Fundusze Europejskie dla Pomorza, Rzeczpospolita Polska, Dofinansowane przez Unię Europejską, Urza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525274"/>
            <a:ext cx="8640381" cy="1080001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4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3438" y="3279299"/>
            <a:ext cx="8424935" cy="1429690"/>
          </a:xfrm>
        </p:spPr>
        <p:txBody>
          <a:bodyPr>
            <a:normAutofit/>
          </a:bodyPr>
          <a:lstStyle/>
          <a:p>
            <a:pPr algn="ctr">
              <a:spcAft>
                <a:spcPts val="1200"/>
              </a:spcAft>
            </a:pPr>
            <a:r>
              <a:rPr lang="pl-PL" dirty="0">
                <a:latin typeface="+mn-lt"/>
              </a:rPr>
              <a:t>Fundusze Europejskie dla Pomorza 2021-2027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Cele i zakres wsparcia EFS+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5436020"/>
            <a:ext cx="7920037" cy="505773"/>
          </a:xfrm>
        </p:spPr>
        <p:txBody>
          <a:bodyPr>
            <a:normAutofit/>
          </a:bodyPr>
          <a:lstStyle/>
          <a:p>
            <a:r>
              <a:rPr lang="pl-PL" sz="2400" dirty="0"/>
              <a:t>Gdańsk, 27 lipca 2023 roku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8"/>
            <a:ext cx="8640381" cy="1475783"/>
          </a:xfrm>
        </p:spPr>
        <p:txBody>
          <a:bodyPr>
            <a:normAutofit/>
          </a:bodyPr>
          <a:lstStyle/>
          <a:p>
            <a:r>
              <a:rPr lang="pl-PL" dirty="0"/>
              <a:t>cel szczegółowy (h) </a:t>
            </a:r>
            <a:br>
              <a:rPr lang="pl-PL" dirty="0"/>
            </a:br>
            <a:r>
              <a:rPr lang="pl-PL" dirty="0"/>
              <a:t>dot. aktywnego włączenia społecznego oraz ekonomii społecznej</a:t>
            </a:r>
            <a:endParaRPr lang="pl-PL" sz="28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990616"/>
            <a:ext cx="9072720" cy="4824176"/>
          </a:xfrm>
        </p:spPr>
        <p:txBody>
          <a:bodyPr>
            <a:noAutofit/>
          </a:bodyPr>
          <a:lstStyle/>
          <a:p>
            <a:pPr marL="355600" indent="-35560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b="1" dirty="0">
                <a:solidFill>
                  <a:srgbClr val="C00000"/>
                </a:solidFill>
              </a:rPr>
              <a:t>Aktywizacja społeczna i zawodowa </a:t>
            </a:r>
            <a:r>
              <a:rPr lang="pl-PL" sz="2200" dirty="0"/>
              <a:t>osób zagrożonych ubóstwem lub wykluczeniem społecznym oraz osób biernych zawodowo, m.in. wsparcie nowych lub istniejących podmiotów reintegracyjnych (CIS, KIS, WTZ i ZAZ),</a:t>
            </a:r>
          </a:p>
          <a:p>
            <a:pPr marL="355600" indent="-35560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/>
              <a:t>Projekty w ramach programów </a:t>
            </a:r>
            <a:r>
              <a:rPr lang="pl-PL" sz="2200" b="1" dirty="0">
                <a:solidFill>
                  <a:srgbClr val="C00000"/>
                </a:solidFill>
              </a:rPr>
              <a:t>rewitalizacji</a:t>
            </a:r>
            <a:r>
              <a:rPr lang="pl-PL" sz="2200" dirty="0"/>
              <a:t> </a:t>
            </a:r>
            <a:r>
              <a:rPr lang="pl-PL" sz="2200" dirty="0">
                <a:solidFill>
                  <a:srgbClr val="C00000"/>
                </a:solidFill>
              </a:rPr>
              <a:t>(zintegrowane z EFRR),</a:t>
            </a:r>
          </a:p>
          <a:p>
            <a:pPr marL="355600" indent="-35560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/>
              <a:t>Regionalny system wsparcia oraz rozwoju aktywności zawodowej </a:t>
            </a:r>
            <a:br>
              <a:rPr lang="pl-PL" sz="2200" dirty="0"/>
            </a:br>
            <a:r>
              <a:rPr lang="pl-PL" sz="2200" dirty="0"/>
              <a:t>i społecznej </a:t>
            </a:r>
            <a:r>
              <a:rPr lang="pl-PL" sz="2200" b="1" dirty="0">
                <a:solidFill>
                  <a:srgbClr val="C00000"/>
                </a:solidFill>
              </a:rPr>
              <a:t>seniorów</a:t>
            </a:r>
            <a:r>
              <a:rPr lang="pl-PL" sz="2200" dirty="0"/>
              <a:t> – realizowany przez SWP, </a:t>
            </a:r>
          </a:p>
          <a:p>
            <a:pPr marL="355600" indent="-35560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/>
              <a:t>Projekty ukierunkowane na rozwój </a:t>
            </a:r>
            <a:r>
              <a:rPr lang="pl-PL" sz="2200" b="1" dirty="0">
                <a:solidFill>
                  <a:srgbClr val="C00000"/>
                </a:solidFill>
              </a:rPr>
              <a:t>ekonomii społecznej</a:t>
            </a:r>
            <a:r>
              <a:rPr lang="pl-PL" sz="2200" dirty="0"/>
              <a:t>;</a:t>
            </a:r>
          </a:p>
          <a:p>
            <a:pPr marL="355600" indent="-35560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/>
              <a:t>Podnoszenie wiedzy i świadomości wszystkich mieszkańców województwa </a:t>
            </a:r>
            <a:br>
              <a:rPr lang="pl-PL" sz="2200" dirty="0"/>
            </a:br>
            <a:r>
              <a:rPr lang="pl-PL" sz="2200" dirty="0"/>
              <a:t>w obszarze aktywności obywatelskiej, różnorodności kulturowej oraz równego traktowania i niedyskryminacji.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ADC8BD6D-9551-46C2-8AA6-EE336D088C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9406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9841" y="388393"/>
            <a:ext cx="8856982" cy="1663252"/>
          </a:xfrm>
        </p:spPr>
        <p:txBody>
          <a:bodyPr>
            <a:normAutofit/>
          </a:bodyPr>
          <a:lstStyle/>
          <a:p>
            <a:r>
              <a:rPr lang="pl-PL" dirty="0"/>
              <a:t>cel szczegółowy (i) </a:t>
            </a:r>
            <a:br>
              <a:rPr lang="pl-PL" dirty="0"/>
            </a:br>
            <a:r>
              <a:rPr lang="pl-PL" dirty="0"/>
              <a:t>dot. integracji społeczno-gospodarczej obywateli państw trzecich, w tym migrantów </a:t>
            </a:r>
            <a:endParaRPr lang="pl-PL" sz="28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226" y="2051726"/>
            <a:ext cx="8685359" cy="4104456"/>
          </a:xfrm>
        </p:spPr>
        <p:txBody>
          <a:bodyPr>
            <a:noAutofit/>
          </a:bodyPr>
          <a:lstStyle/>
          <a:p>
            <a:pPr marL="355600" indent="-35560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pl-PL" sz="2200" b="1" dirty="0">
                <a:solidFill>
                  <a:srgbClr val="C00000"/>
                </a:solidFill>
              </a:rPr>
              <a:t>Kompleksowa integracja imigrantów</a:t>
            </a:r>
            <a:r>
              <a:rPr lang="pl-PL" sz="2200" dirty="0"/>
              <a:t> wykorzystująca dostępne instrumenty włączenia i aktywizacji społecznej, zawodowej, edukacyjnej - przedsięwzięcia realizowane przez JST (w tym w ramach instrumentu terytorialnego ZIT - Zintegrowane Inwestycje Terytorialne),</a:t>
            </a:r>
          </a:p>
          <a:p>
            <a:pPr marL="355600" indent="-355600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pl-PL" sz="2200" b="1" dirty="0">
                <a:solidFill>
                  <a:srgbClr val="C00000"/>
                </a:solidFill>
              </a:rPr>
              <a:t>Podwyższanie kompetencji pracowników instytucji publicznych oraz organizacji pozarządowych </a:t>
            </a:r>
            <a:r>
              <a:rPr lang="pl-PL" sz="2200" dirty="0"/>
              <a:t>w zakresie integracji imigrantów, budowanie standardów obsługi imigrantów, działania sieciujące, wsparcie pracodawców, organizacji pracodawców oraz IOB w obszarze prawnych aspektów zatrudnienia migrantów, a także analizy, badania i monitoring sytuacji i liczby imigrantów w województwie – realizowane przez SWP.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2650978-28B4-45CE-903C-78D58626F6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4018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393" y="279050"/>
            <a:ext cx="9577065" cy="1080001"/>
          </a:xfrm>
        </p:spPr>
        <p:txBody>
          <a:bodyPr>
            <a:normAutofit fontScale="90000"/>
          </a:bodyPr>
          <a:lstStyle/>
          <a:p>
            <a:r>
              <a:rPr lang="pl-PL" dirty="0"/>
              <a:t>cel szczegółowy (k) </a:t>
            </a:r>
            <a:br>
              <a:rPr lang="pl-PL" dirty="0"/>
            </a:br>
            <a:r>
              <a:rPr lang="pl-PL" dirty="0"/>
              <a:t>dot. usług społecznych, zdrowotnych, deinstytucjonalizacji (DI)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2" y="1447857"/>
            <a:ext cx="9577065" cy="5832768"/>
          </a:xfrm>
        </p:spPr>
        <p:txBody>
          <a:bodyPr>
            <a:noAutofit/>
          </a:bodyPr>
          <a:lstStyle/>
          <a:p>
            <a:pPr marL="355600" indent="-355600"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dirty="0"/>
              <a:t>Spersonalizowane, </a:t>
            </a:r>
            <a:r>
              <a:rPr lang="pl-PL" sz="2100" dirty="0" err="1"/>
              <a:t>zdeinstytucjonalizowane</a:t>
            </a:r>
            <a:r>
              <a:rPr lang="pl-PL" sz="2100" dirty="0"/>
              <a:t> </a:t>
            </a:r>
            <a:r>
              <a:rPr lang="pl-PL" sz="2100" b="1" dirty="0">
                <a:solidFill>
                  <a:srgbClr val="C00000"/>
                </a:solidFill>
              </a:rPr>
              <a:t>usługi społeczne i zdrowotne </a:t>
            </a:r>
            <a:r>
              <a:rPr lang="pl-PL" sz="2100" dirty="0"/>
              <a:t>(m.in. usługi asystenckie i opiekuńcze, mieszkalnictwo chronione/wspomagane, wsparcie pieczy zastępczej, rozwój opieki długoterminowej, rozwój opieki koordynowanej),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dirty="0"/>
              <a:t>programy </a:t>
            </a:r>
            <a:r>
              <a:rPr lang="pl-PL" sz="2100" b="1" dirty="0">
                <a:solidFill>
                  <a:srgbClr val="C00000"/>
                </a:solidFill>
              </a:rPr>
              <a:t>rewitalizacji</a:t>
            </a:r>
            <a:r>
              <a:rPr lang="pl-PL" sz="2100" dirty="0">
                <a:solidFill>
                  <a:srgbClr val="C00000"/>
                </a:solidFill>
              </a:rPr>
              <a:t> </a:t>
            </a:r>
            <a:r>
              <a:rPr lang="pl-PL" sz="2100" dirty="0"/>
              <a:t>(zintegrowane z EFRR),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dirty="0"/>
              <a:t>przedsięwzięcia zintegrowane z EFRR w ramach przedsięwzięcia strategicznego </a:t>
            </a:r>
            <a:br>
              <a:rPr lang="pl-PL" sz="2100" dirty="0"/>
            </a:br>
            <a:r>
              <a:rPr lang="pl-PL" sz="2100" dirty="0"/>
              <a:t>pn. Zintegrowany rozwój infrastruktury i usług społecznych w województwie pomorskim – w tym w ramach mechanizmu ZIT,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dirty="0"/>
              <a:t>projekty </a:t>
            </a:r>
            <a:r>
              <a:rPr lang="pl-PL" sz="2100" b="1" dirty="0">
                <a:solidFill>
                  <a:srgbClr val="C00000"/>
                </a:solidFill>
              </a:rPr>
              <a:t>Lokalnych Grup Działania w ramach RLKS </a:t>
            </a:r>
            <a:r>
              <a:rPr lang="pl-PL" sz="2100" dirty="0"/>
              <a:t>(Rozwój Lokalny Kierowany przez Społeczność),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b="1" dirty="0">
                <a:solidFill>
                  <a:srgbClr val="C00000"/>
                </a:solidFill>
              </a:rPr>
              <a:t>szkolenia dla pracowników systemu pomocy społecznej </a:t>
            </a:r>
            <a:r>
              <a:rPr lang="pl-PL" sz="2100" dirty="0"/>
              <a:t>oraz kadry realizującej działania w obszarze wspierania rodziny i pieczy zastępczej, w tym NGO – koordynacja SWP,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b="1" dirty="0">
                <a:solidFill>
                  <a:srgbClr val="C00000"/>
                </a:solidFill>
              </a:rPr>
              <a:t>programy profilaktyczne </a:t>
            </a:r>
            <a:r>
              <a:rPr lang="pl-PL" sz="2100" dirty="0"/>
              <a:t>dot. profilaktyki i wczesnego wykrywania chorób będących istotnym problemem zdrowotnym regionu - koordynacja SWP,</a:t>
            </a:r>
          </a:p>
          <a:p>
            <a:pPr marL="355600" indent="-355600"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100" dirty="0"/>
              <a:t>usługi zdrowotne w formie DI, w tym na rzecz osób dorosłych z zaburzeniami psychicznymi oraz dzieci i młodzieży – koordynacja SWP.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FDD84D0-2AC1-44A5-A5F2-326B15B6AA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02968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711" y="467469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/>
              <a:t>cel szczegółowy (l) </a:t>
            </a:r>
            <a:br>
              <a:rPr lang="pl-PL" dirty="0"/>
            </a:br>
            <a:r>
              <a:rPr lang="pl-PL" dirty="0"/>
              <a:t>dot. społeczeństwa obywatelskiego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944" y="1763613"/>
            <a:ext cx="8773450" cy="4248472"/>
          </a:xfrm>
        </p:spPr>
        <p:txBody>
          <a:bodyPr>
            <a:noAutofit/>
          </a:bodyPr>
          <a:lstStyle/>
          <a:p>
            <a:pPr marL="355600" indent="-3556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/>
              <a:t>Wzmocnienie potencjału pomorskich </a:t>
            </a:r>
            <a:r>
              <a:rPr lang="pl-PL" sz="2200" b="1" dirty="0">
                <a:solidFill>
                  <a:srgbClr val="C00000"/>
                </a:solidFill>
              </a:rPr>
              <a:t>organizacji społeczeństwa obywatelskiego (NGO)</a:t>
            </a:r>
            <a:r>
              <a:rPr lang="pl-PL" sz="2200" dirty="0">
                <a:solidFill>
                  <a:srgbClr val="C00000"/>
                </a:solidFill>
              </a:rPr>
              <a:t> </a:t>
            </a:r>
            <a:r>
              <a:rPr lang="pl-PL" sz="2200" dirty="0"/>
              <a:t>ukierunkowane m.in. na wzmocnienie zasobów organizacji, urynkowienie organizacji, rozwój sieci centrów organizacji pozarządowych, promocję lokalnej filantropii oraz społecznej odpowiedzialności biznesu.</a:t>
            </a:r>
          </a:p>
          <a:p>
            <a:pPr marL="355600" indent="-3556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/>
              <a:t>Wzmocnienie potencjału </a:t>
            </a:r>
            <a:r>
              <a:rPr lang="pl-PL" sz="2200" b="1" dirty="0">
                <a:solidFill>
                  <a:srgbClr val="C00000"/>
                </a:solidFill>
              </a:rPr>
              <a:t>pomorskich partnerów społecznych </a:t>
            </a:r>
            <a:r>
              <a:rPr lang="pl-PL" sz="2200" dirty="0"/>
              <a:t>poprzez m.in. rozwój umiejętności i kompetencji pracowników, budowanie relacji partnerów społecznych z JST, NGO, biznesem, szkolnictwem i nauką, działania na rzecz rozwoju społecznej odpowiedzialności biznesu, realizację inicjatyw wpisujących się w misję partnerów społecznych</a:t>
            </a:r>
            <a:r>
              <a:rPr lang="pl-PL" sz="2000" dirty="0"/>
              <a:t>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45484DC7-8933-48AA-8A82-7ED9EB975C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2186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682" y="3851845"/>
            <a:ext cx="3744416" cy="709610"/>
          </a:xfrm>
        </p:spPr>
        <p:txBody>
          <a:bodyPr>
            <a:normAutofit/>
          </a:bodyPr>
          <a:lstStyle/>
          <a:p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419" y="611485"/>
            <a:ext cx="8640381" cy="1080001"/>
          </a:xfrm>
        </p:spPr>
        <p:txBody>
          <a:bodyPr>
            <a:normAutofit/>
          </a:bodyPr>
          <a:lstStyle/>
          <a:p>
            <a:r>
              <a:rPr lang="pl-PL" sz="3200" dirty="0">
                <a:latin typeface="+mn-lt"/>
              </a:rPr>
              <a:t>Alokacja FEP 2021-2027 – EFS+/EFRR</a:t>
            </a:r>
          </a:p>
        </p:txBody>
      </p:sp>
      <p:graphicFrame>
        <p:nvGraphicFramePr>
          <p:cNvPr id="4" name="Symbol zastępczy zawartości 3" descr="Wykres kołowy przedstawiający alokację FEP 2021-2027 w podziale na środki EFS+ - 497 mln EUR i EFRR - 1 254 mln EUR.">
            <a:extLst>
              <a:ext uri="{FF2B5EF4-FFF2-40B4-BE49-F238E27FC236}">
                <a16:creationId xmlns:a16="http://schemas.microsoft.com/office/drawing/2014/main" id="{F36A8A19-351C-481F-843A-997E802707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1351281"/>
              </p:ext>
            </p:extLst>
          </p:nvPr>
        </p:nvGraphicFramePr>
        <p:xfrm>
          <a:off x="954088" y="1547588"/>
          <a:ext cx="8639712" cy="5610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5A6BF8DB-89F3-41C1-B34D-7E4AA3227D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519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509045"/>
            <a:ext cx="8640381" cy="504056"/>
          </a:xfrm>
        </p:spPr>
        <p:txBody>
          <a:bodyPr/>
          <a:lstStyle/>
          <a:p>
            <a:r>
              <a:rPr lang="pl-PL" dirty="0"/>
              <a:t>Obszary interwencji EFS+ </a:t>
            </a:r>
          </a:p>
        </p:txBody>
      </p:sp>
      <p:graphicFrame>
        <p:nvGraphicFramePr>
          <p:cNvPr id="4" name="Symbol zastępczy zawartości 3" descr="Wykres słupkowy pokazujący alokację w EUR w podziale na obszary interwencji EFS+:&#10;Rynek pracy - 68,5 mln PLN&#10;Modernizacja instytucji rynku pracy - 3,0 mln PLN&#10;Kobiety na rynku pracy - 11,5mln PLN&#10;Zdrowe starzenie się i adaptacyjność pracowników - 19,7 mln PLN&#10;Edukacja - 166,3 mln PLN&#10;Kształcenie ustawiczne - 57,3 mln PLN&#10;Włączenie społeczne i ekonomia społeczna - 35,2 mln PLN&#10;Integracja imigrantów - 18,1 mln PLN&#10;Usługi społeczne i zdrowotne - 99,1 mln PLN&#10;Aktywność obywatelska - 8,5 mln PLN">
            <a:extLst>
              <a:ext uri="{FF2B5EF4-FFF2-40B4-BE49-F238E27FC236}">
                <a16:creationId xmlns:a16="http://schemas.microsoft.com/office/drawing/2014/main" id="{A59F9206-B355-46D9-8970-B47905B4CF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989129"/>
              </p:ext>
            </p:extLst>
          </p:nvPr>
        </p:nvGraphicFramePr>
        <p:xfrm>
          <a:off x="881410" y="1043533"/>
          <a:ext cx="9159458" cy="6186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02A0081-9225-450C-A968-AC50EF9C68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2935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502722"/>
            <a:ext cx="8928990" cy="1763815"/>
          </a:xfrm>
        </p:spPr>
        <p:txBody>
          <a:bodyPr>
            <a:normAutofit/>
          </a:bodyPr>
          <a:lstStyle/>
          <a:p>
            <a:r>
              <a:rPr lang="pl-PL" dirty="0"/>
              <a:t>cel szczegółowy (a) </a:t>
            </a:r>
            <a:br>
              <a:rPr lang="pl-PL" dirty="0"/>
            </a:br>
            <a:r>
              <a:rPr lang="pl-PL" dirty="0"/>
              <a:t>dot. poprawy dostępu do zatrudnienia </a:t>
            </a:r>
            <a:br>
              <a:rPr lang="pl-PL" dirty="0"/>
            </a:br>
            <a:r>
              <a:rPr lang="pl-PL" dirty="0"/>
              <a:t>i działań aktywizujących na rynku pracy</a:t>
            </a:r>
            <a:endParaRPr lang="pl-PL" sz="36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426" y="2266537"/>
            <a:ext cx="8928990" cy="4105588"/>
          </a:xfrm>
        </p:spPr>
        <p:txBody>
          <a:bodyPr>
            <a:noAutofit/>
          </a:bodyPr>
          <a:lstStyle/>
          <a:p>
            <a:pPr marL="355600" indent="-355600">
              <a:lnSpc>
                <a:spcPct val="114000"/>
              </a:lnSpc>
              <a:spcBef>
                <a:spcPts val="1200"/>
              </a:spcBef>
              <a:buClrTx/>
              <a:buAutoNum type="arabicPeriod"/>
            </a:pPr>
            <a:r>
              <a:rPr lang="pl-PL" sz="2200" dirty="0"/>
              <a:t>Kompleksowa aktywizacja zawodowa </a:t>
            </a:r>
            <a:r>
              <a:rPr lang="pl-PL" sz="2200" b="1" dirty="0">
                <a:solidFill>
                  <a:srgbClr val="C00000"/>
                </a:solidFill>
              </a:rPr>
              <a:t>osób bezrobotnych </a:t>
            </a:r>
            <a:br>
              <a:rPr lang="pl-PL" sz="2200" b="1" dirty="0"/>
            </a:br>
            <a:r>
              <a:rPr lang="pl-PL" sz="2200" dirty="0"/>
              <a:t>w projektach powiatowych urzędów pracy </a:t>
            </a:r>
            <a:r>
              <a:rPr lang="pl-PL" sz="2200" b="1" dirty="0">
                <a:solidFill>
                  <a:srgbClr val="C00000"/>
                </a:solidFill>
              </a:rPr>
              <a:t>(PUP)</a:t>
            </a:r>
            <a:r>
              <a:rPr lang="pl-PL" sz="2200" dirty="0"/>
              <a:t>,</a:t>
            </a:r>
            <a:r>
              <a:rPr lang="pl-PL" sz="2200" b="1" dirty="0">
                <a:solidFill>
                  <a:srgbClr val="C00000"/>
                </a:solidFill>
              </a:rPr>
              <a:t> </a:t>
            </a:r>
            <a:r>
              <a:rPr lang="pl-PL" sz="2200" dirty="0"/>
              <a:t>w tym osób znajdujących się w najtrudniejszej sytuacji na rynku pracy, </a:t>
            </a:r>
          </a:p>
          <a:p>
            <a:pPr marL="355600" indent="-355600">
              <a:lnSpc>
                <a:spcPct val="114000"/>
              </a:lnSpc>
              <a:spcBef>
                <a:spcPts val="1200"/>
              </a:spcBef>
              <a:buClrTx/>
              <a:buAutoNum type="arabicPeriod"/>
            </a:pPr>
            <a:r>
              <a:rPr lang="pl-PL" sz="2200" dirty="0"/>
              <a:t>Poprawa sytuacji na rynku pracy </a:t>
            </a:r>
            <a:r>
              <a:rPr lang="pl-PL" sz="2200" b="1" dirty="0">
                <a:solidFill>
                  <a:srgbClr val="C00000"/>
                </a:solidFill>
              </a:rPr>
              <a:t>osób zatrudnionych </a:t>
            </a:r>
            <a:r>
              <a:rPr lang="pl-PL" sz="2200" dirty="0"/>
              <a:t>na umowach krótkoterminowych, umowach cywilno-prawnych, ubogich pracujących,</a:t>
            </a:r>
          </a:p>
          <a:p>
            <a:pPr marL="355600" indent="-355600">
              <a:lnSpc>
                <a:spcPct val="114000"/>
              </a:lnSpc>
              <a:spcBef>
                <a:spcPts val="1200"/>
              </a:spcBef>
              <a:buClrTx/>
              <a:buAutoNum type="arabicPeriod"/>
            </a:pPr>
            <a:r>
              <a:rPr lang="pl-PL" sz="2200" dirty="0"/>
              <a:t>Wsparcie </a:t>
            </a:r>
            <a:r>
              <a:rPr lang="pl-PL" sz="2200" b="1" dirty="0">
                <a:solidFill>
                  <a:srgbClr val="C00000"/>
                </a:solidFill>
              </a:rPr>
              <a:t>osób młodych pozostających bez pracy</a:t>
            </a:r>
            <a:r>
              <a:rPr lang="pl-PL" sz="2200" dirty="0">
                <a:solidFill>
                  <a:srgbClr val="C00000"/>
                </a:solidFill>
              </a:rPr>
              <a:t> </a:t>
            </a:r>
            <a:r>
              <a:rPr lang="pl-PL" sz="2200" dirty="0"/>
              <a:t>znajdujących się </a:t>
            </a:r>
            <a:br>
              <a:rPr lang="pl-PL" sz="2200" dirty="0"/>
            </a:br>
            <a:r>
              <a:rPr lang="pl-PL" sz="2200" dirty="0"/>
              <a:t>w niekorzystnej sytuacji na rynku pracy realizowane w projektach</a:t>
            </a:r>
            <a:r>
              <a:rPr lang="pl-PL" sz="2200" b="1" dirty="0"/>
              <a:t> </a:t>
            </a:r>
            <a:r>
              <a:rPr lang="pl-PL" sz="2200" b="1" dirty="0">
                <a:solidFill>
                  <a:srgbClr val="C00000"/>
                </a:solidFill>
              </a:rPr>
              <a:t>OHP</a:t>
            </a:r>
            <a:r>
              <a:rPr lang="pl-PL" sz="2200" dirty="0"/>
              <a:t>,</a:t>
            </a:r>
          </a:p>
          <a:p>
            <a:pPr marL="355600" indent="-355600">
              <a:lnSpc>
                <a:spcPct val="114000"/>
              </a:lnSpc>
              <a:spcBef>
                <a:spcPts val="1200"/>
              </a:spcBef>
              <a:buClrTx/>
              <a:buAutoNum type="arabicPeriod"/>
            </a:pPr>
            <a:r>
              <a:rPr lang="pl-PL" sz="2200" dirty="0"/>
              <a:t>Wsparcie osób młodych (18-29 lat), które nie kształcą się, nie pracują oraz nie szkolą (</a:t>
            </a:r>
            <a:r>
              <a:rPr lang="pl-PL" sz="2200" b="1" dirty="0">
                <a:solidFill>
                  <a:srgbClr val="C00000"/>
                </a:solidFill>
              </a:rPr>
              <a:t>młodzież NEET</a:t>
            </a:r>
            <a:r>
              <a:rPr lang="pl-PL" sz="2200" dirty="0"/>
              <a:t>) w ramach inicjatywy </a:t>
            </a:r>
            <a:r>
              <a:rPr lang="pl-PL" sz="2200" b="1" dirty="0">
                <a:solidFill>
                  <a:srgbClr val="C00000"/>
                </a:solidFill>
              </a:rPr>
              <a:t>ALMA</a:t>
            </a:r>
            <a:r>
              <a:rPr lang="pl-PL" sz="2200" dirty="0"/>
              <a:t>.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D1ECEC0-DFF5-4110-8F5F-0967C6A5B9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1071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539477"/>
            <a:ext cx="9289031" cy="2232248"/>
          </a:xfrm>
        </p:spPr>
        <p:txBody>
          <a:bodyPr>
            <a:normAutofit/>
          </a:bodyPr>
          <a:lstStyle/>
          <a:p>
            <a:r>
              <a:rPr lang="pl-PL" dirty="0"/>
              <a:t>cel szczegółowy (b) </a:t>
            </a:r>
            <a:br>
              <a:rPr lang="pl-PL" dirty="0"/>
            </a:br>
            <a:r>
              <a:rPr lang="pl-PL" dirty="0"/>
              <a:t>dot. modernizacji instytucji i służb rynku pracy, przewidywania zapotrzebowania na umiejętności </a:t>
            </a:r>
            <a:br>
              <a:rPr lang="pl-PL" dirty="0"/>
            </a:br>
            <a:r>
              <a:rPr lang="pl-PL" dirty="0"/>
              <a:t>na rynku pracy</a:t>
            </a:r>
            <a:endParaRPr lang="pl-PL" sz="36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448" y="2843733"/>
            <a:ext cx="9145015" cy="2232248"/>
          </a:xfrm>
        </p:spPr>
        <p:txBody>
          <a:bodyPr>
            <a:noAutofit/>
          </a:bodyPr>
          <a:lstStyle/>
          <a:p>
            <a:pPr marL="355600" indent="-355600">
              <a:spcBef>
                <a:spcPts val="1200"/>
              </a:spcBef>
              <a:spcAft>
                <a:spcPts val="1200"/>
              </a:spcAft>
              <a:buClrTx/>
              <a:buAutoNum type="arabicPeriod"/>
            </a:pPr>
            <a:r>
              <a:rPr lang="pl-PL" sz="2200" b="1" dirty="0">
                <a:solidFill>
                  <a:srgbClr val="C00000"/>
                </a:solidFill>
              </a:rPr>
              <a:t>Rozwój kompetencji pracowników Publicznych Służb Zatrudnienia </a:t>
            </a:r>
            <a:r>
              <a:rPr lang="pl-PL" sz="2200" dirty="0"/>
              <a:t>wynikający z potrzeb regionalnego/lokalnego rynku pracy – realizowany </a:t>
            </a:r>
            <a:br>
              <a:rPr lang="pl-PL" sz="2200" dirty="0"/>
            </a:br>
            <a:r>
              <a:rPr lang="pl-PL" sz="2200" dirty="0"/>
              <a:t>przez SWP,</a:t>
            </a:r>
          </a:p>
          <a:p>
            <a:pPr marL="355600" indent="-355600">
              <a:spcBef>
                <a:spcPts val="1200"/>
              </a:spcBef>
              <a:spcAft>
                <a:spcPts val="1200"/>
              </a:spcAft>
              <a:buClrTx/>
              <a:buAutoNum type="arabicPeriod"/>
            </a:pPr>
            <a:r>
              <a:rPr lang="pl-PL" sz="2200" dirty="0"/>
              <a:t>Rozwijanie regionalnego systemu monitorowania gospodarki, rynku pracy </a:t>
            </a:r>
            <a:br>
              <a:rPr lang="pl-PL" sz="2200" dirty="0"/>
            </a:br>
            <a:r>
              <a:rPr lang="pl-PL" sz="2200" dirty="0"/>
              <a:t>i turystyki (</a:t>
            </a:r>
            <a:r>
              <a:rPr lang="pl-PL" sz="2200" b="1" dirty="0">
                <a:solidFill>
                  <a:srgbClr val="C00000"/>
                </a:solidFill>
              </a:rPr>
              <a:t>Pomorskie Obserwatorium Gospodarcze</a:t>
            </a:r>
            <a:r>
              <a:rPr lang="pl-PL" sz="2200" dirty="0"/>
              <a:t>) – realizowany przez SWP.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CB36A9E9-5AA2-4419-83A5-0EE325D061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6304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467469"/>
            <a:ext cx="8640381" cy="1763814"/>
          </a:xfrm>
        </p:spPr>
        <p:txBody>
          <a:bodyPr>
            <a:normAutofit/>
          </a:bodyPr>
          <a:lstStyle/>
          <a:p>
            <a:r>
              <a:rPr lang="pl-PL" dirty="0"/>
              <a:t>cel szczegółowy (c) </a:t>
            </a:r>
            <a:br>
              <a:rPr lang="pl-PL" dirty="0"/>
            </a:br>
            <a:r>
              <a:rPr lang="pl-PL" dirty="0"/>
              <a:t>dot. wspierania zrównoważonego pod względem płci uczestnictwa w rynku pracy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9" y="2231283"/>
            <a:ext cx="8784687" cy="3528392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2400"/>
              </a:spcBef>
              <a:buNone/>
            </a:pPr>
            <a:r>
              <a:rPr lang="pl-PL" sz="2200" dirty="0"/>
              <a:t>Wzmocnienie równości kobiet i mężczyzn na rynku pracy oraz zapewnienie większej równowagi między życiem zawodowym a prywatnym, w tym:</a:t>
            </a:r>
          </a:p>
          <a:p>
            <a:pPr marL="355600" indent="-355600">
              <a:lnSpc>
                <a:spcPct val="114000"/>
              </a:lnSpc>
              <a:spcBef>
                <a:spcPts val="2400"/>
              </a:spcBef>
              <a:buClrTx/>
              <a:buFont typeface="+mj-lt"/>
              <a:buAutoNum type="arabicPeriod"/>
            </a:pPr>
            <a:r>
              <a:rPr lang="pl-PL" sz="2200" dirty="0"/>
              <a:t>wsparcie w zakresie aktywizacji społeczno-zawodowej </a:t>
            </a:r>
            <a:r>
              <a:rPr lang="pl-PL" sz="2200" b="1" dirty="0">
                <a:solidFill>
                  <a:srgbClr val="C00000"/>
                </a:solidFill>
              </a:rPr>
              <a:t>kobiet</a:t>
            </a:r>
            <a:r>
              <a:rPr lang="pl-PL" sz="2200" dirty="0"/>
              <a:t>,</a:t>
            </a:r>
          </a:p>
          <a:p>
            <a:pPr marL="355600" indent="-355600">
              <a:lnSpc>
                <a:spcPct val="114000"/>
              </a:lnSpc>
              <a:spcBef>
                <a:spcPts val="2400"/>
              </a:spcBef>
              <a:buClrTx/>
              <a:buFont typeface="+mj-lt"/>
              <a:buAutoNum type="arabicPeriod"/>
            </a:pPr>
            <a:r>
              <a:rPr lang="pl-PL" sz="2200" dirty="0"/>
              <a:t>wsparcie </a:t>
            </a:r>
            <a:r>
              <a:rPr lang="pl-PL" sz="2200" b="1" dirty="0">
                <a:solidFill>
                  <a:srgbClr val="C00000"/>
                </a:solidFill>
              </a:rPr>
              <a:t>pracodawców</a:t>
            </a:r>
            <a:r>
              <a:rPr lang="pl-PL" sz="2200" dirty="0"/>
              <a:t> w zakresie wprowadzania rozwiązań sprzyjających zrównoważonemu pod względem płci uczestnictwu w rynku pracy </a:t>
            </a:r>
            <a:br>
              <a:rPr lang="pl-PL" sz="2200" dirty="0"/>
            </a:br>
            <a:r>
              <a:rPr lang="pl-PL" sz="2200" dirty="0"/>
              <a:t>(np. działania świadomościowe, elastyczne formy zatrudnienia, dostosowanie środowiska pracy do potrzeb kobiet).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55CE58D-4738-4C94-B818-0BD2A0F1FC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8842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3108" y="251445"/>
            <a:ext cx="8856982" cy="1655423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>cel szczegółowy (d) </a:t>
            </a:r>
            <a:br>
              <a:rPr lang="pl-PL" sz="3600" dirty="0"/>
            </a:br>
            <a:r>
              <a:rPr lang="pl-PL" sz="3600" dirty="0"/>
              <a:t>dot. dostosowania pracowników, przedsiębiorstw </a:t>
            </a:r>
            <a:br>
              <a:rPr lang="pl-PL" sz="3600" dirty="0"/>
            </a:br>
            <a:r>
              <a:rPr lang="pl-PL" sz="3600" dirty="0"/>
              <a:t>i przedsiębiorców do zmian, zdrowia na rynku pracy</a:t>
            </a:r>
            <a:endParaRPr lang="pl-PL" sz="3100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1941" y="1815793"/>
            <a:ext cx="9053317" cy="518457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pl-PL" sz="2200" b="1" dirty="0">
                <a:solidFill>
                  <a:srgbClr val="002060"/>
                </a:solidFill>
              </a:rPr>
              <a:t>Aktywne i zdrowe starzenie się:</a:t>
            </a:r>
          </a:p>
          <a:p>
            <a:pPr marL="361950" lvl="0" indent="-361950">
              <a:spcBef>
                <a:spcPts val="1200"/>
              </a:spcBef>
              <a:buClrTx/>
              <a:buAutoNum type="arabicPeriod"/>
            </a:pPr>
            <a:r>
              <a:rPr lang="pl-PL" sz="2200" dirty="0"/>
              <a:t>Programy profilaktyczne </a:t>
            </a:r>
            <a:r>
              <a:rPr lang="pl-PL" sz="2200" b="1" dirty="0">
                <a:solidFill>
                  <a:srgbClr val="C00000"/>
                </a:solidFill>
              </a:rPr>
              <a:t>dla osób pracujących</a:t>
            </a:r>
            <a:r>
              <a:rPr lang="pl-PL" sz="2200" dirty="0"/>
              <a:t>, dot. chorób związanych </a:t>
            </a:r>
            <a:br>
              <a:rPr lang="pl-PL" sz="2200" dirty="0"/>
            </a:br>
            <a:r>
              <a:rPr lang="pl-PL" sz="2200" dirty="0"/>
              <a:t>z typem/miejscem wykonywanej pracy (dostosowane do potrzeb pracodawców i pracowników),</a:t>
            </a:r>
          </a:p>
          <a:p>
            <a:pPr marL="361950" lvl="0" indent="-361950">
              <a:spcBef>
                <a:spcPts val="1200"/>
              </a:spcBef>
              <a:buClrTx/>
              <a:buAutoNum type="arabicPeriod"/>
            </a:pPr>
            <a:r>
              <a:rPr lang="pl-PL" sz="2200" dirty="0"/>
              <a:t>działania z zakresu kompleksowej rehabilitacji leczniczej ułatwiającej powroty do pracy (</a:t>
            </a:r>
            <a:r>
              <a:rPr lang="pl-PL" sz="2200" b="1" dirty="0">
                <a:solidFill>
                  <a:srgbClr val="C00000"/>
                </a:solidFill>
              </a:rPr>
              <a:t>dla osób bezrobotnych, jak i aktywnych zawodowo</a:t>
            </a:r>
            <a:r>
              <a:rPr lang="pl-PL" sz="2200" dirty="0"/>
              <a:t>),</a:t>
            </a:r>
          </a:p>
          <a:p>
            <a:pPr marL="361950" lvl="0" indent="-361950">
              <a:spcBef>
                <a:spcPts val="1200"/>
              </a:spcBef>
              <a:buClrTx/>
              <a:buAutoNum type="arabicPeriod"/>
            </a:pPr>
            <a:r>
              <a:rPr lang="pl-PL" sz="2200" dirty="0"/>
              <a:t>eliminowanie zdrowotnych czynników ryzyka w miejscu pracy.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pl-PL" sz="2200" b="1" dirty="0">
                <a:solidFill>
                  <a:srgbClr val="002060"/>
                </a:solidFill>
              </a:rPr>
              <a:t>Adaptacyjność:</a:t>
            </a:r>
          </a:p>
          <a:p>
            <a:pPr marL="0" indent="0">
              <a:lnSpc>
                <a:spcPct val="114000"/>
              </a:lnSpc>
              <a:spcBef>
                <a:spcPts val="1200"/>
              </a:spcBef>
              <a:buNone/>
            </a:pPr>
            <a:r>
              <a:rPr lang="pl-PL" sz="2200" dirty="0"/>
              <a:t>wsparcie procesów dostosowania organizacji pracy do potrzeb pracodawców </a:t>
            </a:r>
            <a:br>
              <a:rPr lang="pl-PL" sz="2200" dirty="0"/>
            </a:br>
            <a:r>
              <a:rPr lang="pl-PL" sz="2200" dirty="0"/>
              <a:t>i pracowników, a także do nowych wyzwań rozwojowych i cywilizacyjnych, m.in. wprowadzanie elastycznych form zatrudnienia, pracy zdalnej, dostosowanie środowiska pracy do potrzeb kobiet, osób starszych, osób z problemami zdrowotnymi, osób z niepełnosprawnościami, służące ich aktywizacji oraz wydłużeniu aktywności zawodowej.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692CEAD-D743-453B-B465-0AD5A68D0D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4285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sz="3600" dirty="0"/>
              <a:t>cel szczegółowy (f) </a:t>
            </a:r>
            <a:br>
              <a:rPr lang="pl-PL" sz="3600" dirty="0"/>
            </a:br>
            <a:r>
              <a:rPr lang="pl-PL" sz="3600" dirty="0"/>
              <a:t>dot. edukacji ogólnej, zawodowej, włączającej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259197"/>
            <a:ext cx="9649072" cy="5760640"/>
          </a:xfrm>
        </p:spPr>
        <p:txBody>
          <a:bodyPr>
            <a:noAutofit/>
          </a:bodyPr>
          <a:lstStyle/>
          <a:p>
            <a:pPr marL="357188" indent="-357188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AutoNum type="arabicPeriod"/>
            </a:pPr>
            <a:r>
              <a:rPr lang="pl-PL" sz="2000" dirty="0"/>
              <a:t>Wsparcie </a:t>
            </a:r>
            <a:r>
              <a:rPr lang="pl-PL" sz="2000" b="1" dirty="0">
                <a:solidFill>
                  <a:srgbClr val="C00000"/>
                </a:solidFill>
              </a:rPr>
              <a:t>edukacji przedszkolnej </a:t>
            </a:r>
            <a:r>
              <a:rPr lang="pl-PL" sz="2000" dirty="0"/>
              <a:t>(w tym projekty zintegrowane z działaniami infrastrukturalnymi w ramach EFRR),</a:t>
            </a:r>
          </a:p>
          <a:p>
            <a:pPr marL="357188" indent="-357188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AutoNum type="arabicPeriod"/>
            </a:pPr>
            <a:r>
              <a:rPr lang="pl-PL" sz="2000" dirty="0"/>
              <a:t>wsparcie </a:t>
            </a:r>
            <a:r>
              <a:rPr lang="pl-PL" sz="2000" b="1" dirty="0">
                <a:solidFill>
                  <a:srgbClr val="C00000"/>
                </a:solidFill>
              </a:rPr>
              <a:t>edukacji ogólnej</a:t>
            </a:r>
            <a:r>
              <a:rPr lang="pl-PL" sz="2000" dirty="0"/>
              <a:t> m.in.: kształtowanie kompetencji kluczowych uczniów, doskonalenie zawodowe nauczycieli, działania koordynowane przez SWP dotyczące wsparcia szkół i placówek oświatowych oraz referencyjnych szkół i placówek oświatowych,</a:t>
            </a:r>
          </a:p>
          <a:p>
            <a:pPr marL="357188" indent="-357188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AutoNum type="arabicPeriod"/>
            </a:pPr>
            <a:r>
              <a:rPr lang="pl-PL" sz="2000" dirty="0"/>
              <a:t>wsparcie </a:t>
            </a:r>
            <a:r>
              <a:rPr lang="pl-PL" sz="2000" b="1" dirty="0">
                <a:solidFill>
                  <a:srgbClr val="C00000"/>
                </a:solidFill>
              </a:rPr>
              <a:t>edukacji zawodowej </a:t>
            </a:r>
            <a:r>
              <a:rPr lang="pl-PL" sz="2000" dirty="0"/>
              <a:t>m.in. dostosowywanie kierunków kształcenia </a:t>
            </a:r>
            <a:br>
              <a:rPr lang="pl-PL" sz="2000" dirty="0"/>
            </a:br>
            <a:r>
              <a:rPr lang="pl-PL" sz="2000" dirty="0"/>
              <a:t>do potrzeb rynku pracy (projekty zintegrowane z działaniami infrastrukturalnymi </a:t>
            </a:r>
            <a:br>
              <a:rPr lang="pl-PL" sz="2000" dirty="0"/>
            </a:br>
            <a:r>
              <a:rPr lang="pl-PL" sz="2000" dirty="0"/>
              <a:t>w ramach EFRR) oraz programy wspierające uczniów o szczególnych uzdolnieniach – koordynacja SWP,</a:t>
            </a:r>
          </a:p>
          <a:p>
            <a:pPr marL="357188" indent="-357188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AutoNum type="arabicPeriod"/>
            </a:pPr>
            <a:r>
              <a:rPr lang="pl-PL" sz="2000" dirty="0"/>
              <a:t>wsparcie </a:t>
            </a:r>
            <a:r>
              <a:rPr lang="pl-PL" sz="2000" b="1" dirty="0">
                <a:solidFill>
                  <a:srgbClr val="C00000"/>
                </a:solidFill>
              </a:rPr>
              <a:t>edukacji włączającej </a:t>
            </a:r>
            <a:r>
              <a:rPr lang="pl-PL" sz="2000" dirty="0"/>
              <a:t>m.in.: wdrażanie założeń edukacji włączającej </a:t>
            </a:r>
            <a:br>
              <a:rPr lang="pl-PL" sz="2000" dirty="0"/>
            </a:br>
            <a:r>
              <a:rPr lang="pl-PL" sz="2000" dirty="0"/>
              <a:t>w szkołach, działania koordynowane przez SWP wspierające edukację włączającą </a:t>
            </a:r>
            <a:br>
              <a:rPr lang="pl-PL" sz="2000" dirty="0"/>
            </a:br>
            <a:r>
              <a:rPr lang="pl-PL" sz="2000" dirty="0"/>
              <a:t>(m.in. wzmocnienie potencjału poradni psychologiczno-pedagogicznych </a:t>
            </a:r>
            <a:br>
              <a:rPr lang="pl-PL" sz="2000" dirty="0"/>
            </a:br>
            <a:r>
              <a:rPr lang="pl-PL" sz="2000" dirty="0"/>
              <a:t>w ramach projektów </a:t>
            </a:r>
            <a:r>
              <a:rPr lang="pl-PL" sz="2000" dirty="0">
                <a:solidFill>
                  <a:srgbClr val="C00000"/>
                </a:solidFill>
              </a:rPr>
              <a:t>zintegrowanych z EFRR </a:t>
            </a:r>
            <a:r>
              <a:rPr lang="pl-PL" sz="2000" dirty="0"/>
              <a:t>oraz szkół poprzez doskonalenie kadry, opracowanie bazy dobrych praktyk oraz upowszechnienie wiedzy eksperckiej),</a:t>
            </a:r>
          </a:p>
          <a:p>
            <a:pPr marL="357188" indent="-357188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AutoNum type="arabicPeriod"/>
            </a:pPr>
            <a:r>
              <a:rPr lang="pl-PL" sz="2000" dirty="0"/>
              <a:t>inicjatywy w obszarze edukacji pozaformalnej i uczenia się nieformalnego.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2B0DD948-ECAC-455F-B7C0-56AF4718D4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6956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86" y="359838"/>
            <a:ext cx="9793088" cy="1080001"/>
          </a:xfrm>
        </p:spPr>
        <p:txBody>
          <a:bodyPr>
            <a:noAutofit/>
          </a:bodyPr>
          <a:lstStyle/>
          <a:p>
            <a:r>
              <a:rPr lang="pl-PL" dirty="0"/>
              <a:t>cel szczegółowy (g) </a:t>
            </a:r>
            <a:br>
              <a:rPr lang="pl-PL" dirty="0"/>
            </a:br>
            <a:r>
              <a:rPr lang="pl-PL" dirty="0"/>
              <a:t>dot. uczenia się przez całe życie (kształcenie ustawiczne)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1403454"/>
            <a:ext cx="9577064" cy="5581202"/>
          </a:xfrm>
        </p:spPr>
        <p:txBody>
          <a:bodyPr>
            <a:noAutofit/>
          </a:bodyPr>
          <a:lstStyle/>
          <a:p>
            <a:pPr marL="355600" lvl="0" indent="-355600">
              <a:lnSpc>
                <a:spcPct val="114000"/>
              </a:lnSpc>
              <a:spcBef>
                <a:spcPts val="12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/>
              <a:t>Usługi rozwojowe w ramach Podmiotowego Systemu Finansowania (PSF) dla osób dorosłych, które chcą z własnej inicjatywy podnieść lub potwierdzić swoje kompetencje oraz/lub nabyć kwalifikacje </a:t>
            </a:r>
            <a:r>
              <a:rPr lang="pl-PL" sz="2200" b="1" dirty="0">
                <a:solidFill>
                  <a:srgbClr val="C00000"/>
                </a:solidFill>
              </a:rPr>
              <a:t>za pośrednictwem bazy usług rozwojowych (BUR),</a:t>
            </a:r>
          </a:p>
          <a:p>
            <a:pPr marL="355600" lvl="0" indent="-3556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/>
              <a:t>Wsparcie w zakresie kompetencji podstawowych (w tym społecznych </a:t>
            </a:r>
            <a:br>
              <a:rPr lang="pl-PL" sz="2200" dirty="0"/>
            </a:br>
            <a:r>
              <a:rPr lang="pl-PL" sz="2200" dirty="0"/>
              <a:t>i cyfrowych) realizowane </a:t>
            </a:r>
            <a:r>
              <a:rPr lang="pl-PL" sz="2200" b="1" dirty="0">
                <a:solidFill>
                  <a:srgbClr val="C00000"/>
                </a:solidFill>
              </a:rPr>
              <a:t>poza systemem BUR i PSF,</a:t>
            </a:r>
            <a:endParaRPr lang="pl-PL" sz="2200" dirty="0"/>
          </a:p>
          <a:p>
            <a:pPr marL="355600" lvl="0" indent="-3556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/>
              <a:t>Wsparcie dla osób dorosłych, które chcą z własnej inicjatywy podnieść lub potwierdzić swoje kompetencje oraz/lub nabyć kwalifikacje </a:t>
            </a:r>
            <a:r>
              <a:rPr lang="pl-PL" sz="2200" b="1" dirty="0">
                <a:solidFill>
                  <a:srgbClr val="C00000"/>
                </a:solidFill>
              </a:rPr>
              <a:t>w ramach instrumentów finansowych,</a:t>
            </a:r>
          </a:p>
          <a:p>
            <a:pPr marL="355600" lvl="0" indent="-3556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/>
              <a:t>Wpracowanie mechanizmów wspierania i rozwoju zawodowego mieszkańców Pomorza w oparciu o przystosowany do potrzeb regionalnej gospodarki system kształcenia ustawicznego (</a:t>
            </a:r>
            <a:r>
              <a:rPr lang="pl-PL" sz="2200" b="1" dirty="0">
                <a:solidFill>
                  <a:srgbClr val="C00000"/>
                </a:solidFill>
              </a:rPr>
              <a:t>Pomorski Broker Zawodowy</a:t>
            </a:r>
            <a:r>
              <a:rPr lang="pl-PL" sz="2200" dirty="0"/>
              <a:t>)</a:t>
            </a:r>
            <a:r>
              <a:rPr lang="pl-PL" sz="2200" b="1" dirty="0">
                <a:solidFill>
                  <a:srgbClr val="C00000"/>
                </a:solidFill>
              </a:rPr>
              <a:t> </a:t>
            </a:r>
            <a:r>
              <a:rPr lang="pl-PL" sz="2200" dirty="0"/>
              <a:t>– realizowany przez SWP,</a:t>
            </a:r>
          </a:p>
          <a:p>
            <a:pPr marL="355600" lvl="0" indent="-3556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Tx/>
              <a:buFont typeface="+mj-lt"/>
              <a:buAutoNum type="arabicPeriod"/>
            </a:pPr>
            <a:r>
              <a:rPr lang="pl-PL" sz="2200" dirty="0"/>
              <a:t>Podnoszenie kompetencji </a:t>
            </a:r>
            <a:r>
              <a:rPr lang="pl-PL" sz="2200" b="1" dirty="0">
                <a:solidFill>
                  <a:srgbClr val="C00000"/>
                </a:solidFill>
              </a:rPr>
              <a:t>kadr kultury i turystyki, systemu ochrony zdrowia.</a:t>
            </a:r>
            <a:endParaRPr lang="pl-PL" sz="2200" b="1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A2518A1-2A20-4C34-BBA0-DB347B7E09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9423225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nitoring DPR">
    <a:dk1>
      <a:sysClr val="windowText" lastClr="000000"/>
    </a:dk1>
    <a:lt1>
      <a:sysClr val="window" lastClr="FFFFFF"/>
    </a:lt1>
    <a:dk2>
      <a:srgbClr val="00A5A0"/>
    </a:dk2>
    <a:lt2>
      <a:srgbClr val="E7E6E6"/>
    </a:lt2>
    <a:accent1>
      <a:srgbClr val="7D60A5"/>
    </a:accent1>
    <a:accent2>
      <a:srgbClr val="A50029"/>
    </a:accent2>
    <a:accent3>
      <a:srgbClr val="454B4B"/>
    </a:accent3>
    <a:accent4>
      <a:srgbClr val="A57C00"/>
    </a:accent4>
    <a:accent5>
      <a:srgbClr val="0089B3"/>
    </a:accent5>
    <a:accent6>
      <a:srgbClr val="73A000"/>
    </a:accent6>
    <a:hlink>
      <a:srgbClr val="0563C1"/>
    </a:hlink>
    <a:folHlink>
      <a:srgbClr val="954F72"/>
    </a:folHlink>
  </a:clrScheme>
  <a:fontScheme name="Motyw pakietu 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Motyw pakietu 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710</TotalTime>
  <Words>1213</Words>
  <Application>Microsoft Office PowerPoint</Application>
  <PresentationFormat>Niestandardowy</PresentationFormat>
  <Paragraphs>74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Open Sans</vt:lpstr>
      <vt:lpstr>Motyw pakietu Office</vt:lpstr>
      <vt:lpstr>Fundusze Europejskie dla Pomorza 2021-2027 Cele i zakres wsparcia EFS+</vt:lpstr>
      <vt:lpstr>Alokacja FEP 2021-2027 – EFS+/EFRR</vt:lpstr>
      <vt:lpstr>Obszary interwencji EFS+ </vt:lpstr>
      <vt:lpstr>cel szczegółowy (a)  dot. poprawy dostępu do zatrudnienia  i działań aktywizujących na rynku pracy</vt:lpstr>
      <vt:lpstr>cel szczegółowy (b)  dot. modernizacji instytucji i służb rynku pracy, przewidywania zapotrzebowania na umiejętności  na rynku pracy</vt:lpstr>
      <vt:lpstr>cel szczegółowy (c)  dot. wspierania zrównoważonego pod względem płci uczestnictwa w rynku pracy</vt:lpstr>
      <vt:lpstr>cel szczegółowy (d)  dot. dostosowania pracowników, przedsiębiorstw  i przedsiębiorców do zmian, zdrowia na rynku pracy</vt:lpstr>
      <vt:lpstr>cel szczegółowy (f)  dot. edukacji ogólnej, zawodowej, włączającej</vt:lpstr>
      <vt:lpstr>cel szczegółowy (g)  dot. uczenia się przez całe życie (kształcenie ustawiczne)</vt:lpstr>
      <vt:lpstr>cel szczegółowy (h)  dot. aktywnego włączenia społecznego oraz ekonomii społecznej</vt:lpstr>
      <vt:lpstr>cel szczegółowy (i)  dot. integracji społeczno-gospodarczej obywateli państw trzecich, w tym migrantów </vt:lpstr>
      <vt:lpstr>cel szczegółowy (k)  dot. usług społecznych, zdrowotnych, deinstytucjonalizacji (DI)</vt:lpstr>
      <vt:lpstr>cel szczegółowy (l)  dot. społeczeństwa obywatelskiego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Anna Bizub-Jechna</cp:lastModifiedBy>
  <cp:revision>79</cp:revision>
  <cp:lastPrinted>2023-07-24T04:39:04Z</cp:lastPrinted>
  <dcterms:created xsi:type="dcterms:W3CDTF">2022-06-22T09:40:44Z</dcterms:created>
  <dcterms:modified xsi:type="dcterms:W3CDTF">2023-07-28T09:47:36Z</dcterms:modified>
</cp:coreProperties>
</file>