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361" r:id="rId3"/>
    <p:sldId id="359" r:id="rId4"/>
    <p:sldId id="367" r:id="rId5"/>
    <p:sldId id="280" r:id="rId6"/>
    <p:sldId id="365" r:id="rId7"/>
    <p:sldId id="281" r:id="rId8"/>
    <p:sldId id="370" r:id="rId9"/>
    <p:sldId id="282" r:id="rId10"/>
    <p:sldId id="369" r:id="rId11"/>
    <p:sldId id="368" r:id="rId12"/>
    <p:sldId id="366" r:id="rId13"/>
    <p:sldId id="372" r:id="rId14"/>
    <p:sldId id="296" r:id="rId1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0" clrIdx="1">
    <p:extLst>
      <p:ext uri="{19B8F6BF-5375-455C-9EA6-DF929625EA0E}">
        <p15:presenceInfo xmlns:p15="http://schemas.microsoft.com/office/powerpoint/2012/main" userId="Michałowska Aga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0" autoAdjust="0"/>
  </p:normalViewPr>
  <p:slideViewPr>
    <p:cSldViewPr showGuides="1">
      <p:cViewPr varScale="1">
        <p:scale>
          <a:sx n="63" d="100"/>
          <a:sy n="63" d="100"/>
        </p:scale>
        <p:origin x="1675" y="67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28.07.2023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3437" y="3203773"/>
            <a:ext cx="8424936" cy="1872208"/>
          </a:xfrm>
        </p:spPr>
        <p:txBody>
          <a:bodyPr>
            <a:noAutofit/>
          </a:bodyPr>
          <a:lstStyle/>
          <a:p>
            <a:pPr algn="ctr">
              <a:lnSpc>
                <a:spcPct val="114000"/>
              </a:lnSpc>
            </a:pPr>
            <a:r>
              <a:rPr lang="pl-PL" sz="3200" dirty="0"/>
              <a:t>Fundusze Europejskie dla Pomorza2021-2027</a:t>
            </a:r>
            <a:br>
              <a:rPr lang="pl-PL" sz="3200" dirty="0"/>
            </a:br>
            <a:r>
              <a:rPr lang="pl-PL" sz="3200" dirty="0"/>
              <a:t>Harmonogram naboru wniosków </a:t>
            </a:r>
            <a:br>
              <a:rPr lang="pl-PL" sz="3200" dirty="0"/>
            </a:br>
            <a:r>
              <a:rPr lang="pl-PL" sz="3200" dirty="0"/>
              <a:t>o dofinansowanie projektów w zakresie EFS+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7" y="5364013"/>
            <a:ext cx="7920037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Gdańsk, 27 lipca 2023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741" y="467469"/>
            <a:ext cx="9649072" cy="755703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C00000"/>
                </a:solidFill>
              </a:rPr>
              <a:t>Działanie 5.13. Rozwój ekonomii społecznej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295" y="1907629"/>
            <a:ext cx="9162993" cy="3744416"/>
          </a:xfrm>
        </p:spPr>
        <p:txBody>
          <a:bodyPr>
            <a:no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ogłoszenia naboru: </a:t>
            </a:r>
            <a:r>
              <a:rPr lang="pl-PL" sz="2200" b="1" dirty="0"/>
              <a:t>SIERPIEŃ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początkowa naboru: </a:t>
            </a:r>
            <a:r>
              <a:rPr lang="pl-PL" sz="2200" b="1" dirty="0"/>
              <a:t>24.08.2023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końcowa naboru: </a:t>
            </a:r>
            <a:r>
              <a:rPr lang="pl-PL" sz="2200" b="1" dirty="0"/>
              <a:t>20.09.2023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Kwota przewidziana na dofinansowanie projektów [PLN]: </a:t>
            </a:r>
            <a:r>
              <a:rPr lang="pl-PL" sz="2200" b="1" dirty="0"/>
              <a:t>59 833 405,99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Sposób wyboru: </a:t>
            </a:r>
            <a:r>
              <a:rPr lang="pl-PL" sz="2200" b="1" dirty="0"/>
              <a:t>konkurencyjny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Wnioskodawca: </a:t>
            </a:r>
            <a:r>
              <a:rPr lang="pl-PL" sz="2200" b="1" dirty="0"/>
              <a:t>Organizacje społeczne i związki wyznaniowe</a:t>
            </a:r>
          </a:p>
          <a:p>
            <a:pPr marL="0" lvl="1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pl-PL" sz="2400" b="1" dirty="0"/>
              <a:t>Spotkanie informacyjne – 30.08.2023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39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539477"/>
            <a:ext cx="9145016" cy="93610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Działanie 5.11. Aktywne włączenie społeczne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907629"/>
            <a:ext cx="8856984" cy="3384376"/>
          </a:xfrm>
        </p:spPr>
        <p:txBody>
          <a:bodyPr>
            <a:no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2200" dirty="0"/>
              <a:t>Data ogłoszenia naboru: </a:t>
            </a:r>
            <a:r>
              <a:rPr lang="pl-PL" sz="2200" b="1" dirty="0"/>
              <a:t>SIERPIEŃ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2200" dirty="0"/>
              <a:t>Data początkowa naboru: </a:t>
            </a:r>
            <a:r>
              <a:rPr lang="pl-PL" sz="2200" b="1" dirty="0"/>
              <a:t>24.08.2023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2200" dirty="0"/>
              <a:t>Data końcowa naboru: </a:t>
            </a:r>
            <a:r>
              <a:rPr lang="pl-PL" sz="2200" b="1" dirty="0"/>
              <a:t>28.09.2023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2200" dirty="0"/>
              <a:t>Kwota przewidziana na dofinansowanie projektów [PLN]: </a:t>
            </a:r>
            <a:r>
              <a:rPr lang="pl-PL" sz="2200" b="1" dirty="0"/>
              <a:t>82 304 356,87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2200" dirty="0"/>
              <a:t>Sposób wyboru: </a:t>
            </a:r>
            <a:r>
              <a:rPr lang="pl-PL" sz="2200" b="1" dirty="0"/>
              <a:t>konkurencyjny</a:t>
            </a:r>
          </a:p>
          <a:p>
            <a:pPr marL="0" lvl="1" indent="0">
              <a:lnSpc>
                <a:spcPct val="114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pl-PL" sz="2400" b="1" dirty="0"/>
              <a:t>Spotkanie informacyjne - 06.09.2023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5605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341724"/>
            <a:ext cx="8136904" cy="50770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Działanie 5.8. Edukacja ogólna i zawodowa (1 z 2) </a:t>
            </a:r>
            <a:r>
              <a:rPr lang="pl-PL" sz="2500" dirty="0"/>
              <a:t>	</a:t>
            </a:r>
            <a:endParaRPr lang="pl-PL" sz="2500" b="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F81C740-BBFC-4D86-A739-E917C57733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7" name="Symbol zastępczy zawartości 5">
            <a:extLst>
              <a:ext uri="{FF2B5EF4-FFF2-40B4-BE49-F238E27FC236}">
                <a16:creationId xmlns:a16="http://schemas.microsoft.com/office/drawing/2014/main" id="{FA362F89-C18D-4378-B52C-B30929162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54" y="989537"/>
            <a:ext cx="9721079" cy="5940280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Data początkowa naboru: </a:t>
            </a:r>
            <a:r>
              <a:rPr lang="pl-PL" b="1" dirty="0"/>
              <a:t>LISTOPAD 2023/ </a:t>
            </a:r>
            <a:r>
              <a:rPr lang="pl-PL" dirty="0"/>
              <a:t>Data końcowa naboru: </a:t>
            </a:r>
            <a:r>
              <a:rPr lang="pl-PL" b="1" dirty="0"/>
              <a:t>GRUDZIEŃ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361950" algn="l"/>
              </a:tabLst>
            </a:pPr>
            <a:r>
              <a:rPr lang="pl-PL" dirty="0"/>
              <a:t>	Kwota przewidziana na dofinansowanie projektu [PLN]: </a:t>
            </a:r>
            <a:r>
              <a:rPr lang="pl-PL" b="1" dirty="0"/>
              <a:t>4 663 074,71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Sposób wyboru: </a:t>
            </a:r>
            <a:r>
              <a:rPr lang="pl-PL" b="1" dirty="0"/>
              <a:t>niekonkurencyjny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Wnioskodawca: </a:t>
            </a:r>
            <a:r>
              <a:rPr lang="pl-PL" b="1" dirty="0"/>
              <a:t>Województwo Pomorskie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Obszar geograficzny: całe województwo, w tym szkoły o wynikach egzaminów zewnętrznych poniżej średniej wojewódzkiej znajdujące się na obszarze gmin wiejskich </a:t>
            </a:r>
            <a:br>
              <a:rPr lang="pl-PL" dirty="0"/>
            </a:br>
            <a:r>
              <a:rPr lang="pl-PL" dirty="0"/>
              <a:t>i miejsko-wiejskich i/lub o niskich dochodach per capita i wysokim wskaźniku deprywacji. Lista ww. gmin wraz z wykazem szkół i placówek systemu oświaty wskazana zostanie </a:t>
            </a:r>
            <a:br>
              <a:rPr lang="pl-PL" dirty="0"/>
            </a:br>
            <a:r>
              <a:rPr lang="pl-PL" dirty="0"/>
              <a:t>w regulaminie wyboru projektów.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(Projekt pt.: „Regionalny program wyrównywania szans edukacyjnych uczniów pomorskich szkół” - I edycja)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Data początkowa naboru: </a:t>
            </a:r>
            <a:r>
              <a:rPr lang="pl-PL" b="1" dirty="0"/>
              <a:t>PAŹDZIERNIK 2023/ </a:t>
            </a:r>
            <a:r>
              <a:rPr lang="pl-PL" dirty="0"/>
              <a:t>Data końcowa naboru: </a:t>
            </a:r>
            <a:r>
              <a:rPr lang="pl-PL" b="1" dirty="0"/>
              <a:t>LISTOPAD 2023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Kwota przewidziana na dofinansowanie projektu [PLN]: </a:t>
            </a:r>
            <a:r>
              <a:rPr lang="pl-PL" b="1" dirty="0"/>
              <a:t>10 597 897,06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Sposób wyboru: </a:t>
            </a:r>
            <a:r>
              <a:rPr lang="pl-PL" b="1" dirty="0"/>
              <a:t>niekonkurencyjny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Wnioskodawca: </a:t>
            </a:r>
            <a:r>
              <a:rPr lang="pl-PL" b="1" dirty="0"/>
              <a:t>Województwo Pomorskie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(Projekt pt.: „Regionalne wsparcie rozwoju szkolnictwa zawodowego" - I edycja)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pl-PL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pl-PL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pl-PL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6140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86" y="413813"/>
            <a:ext cx="9526024" cy="432048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C00000"/>
                </a:solidFill>
              </a:rPr>
              <a:t>Działanie 5.8. Edukacja ogólna i zawodowa (2 z 2) </a:t>
            </a:r>
            <a:r>
              <a:rPr lang="pl-PL" sz="2500" dirty="0"/>
              <a:t>	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46" y="1187549"/>
            <a:ext cx="9526024" cy="5544616"/>
          </a:xfrm>
        </p:spPr>
        <p:txBody>
          <a:bodyPr>
            <a:noAutofit/>
          </a:bodyPr>
          <a:lstStyle/>
          <a:p>
            <a:pPr marL="354013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dirty="0"/>
              <a:t>Data ogłoszenia naboru: </a:t>
            </a:r>
            <a:r>
              <a:rPr lang="pl-PL" b="1" dirty="0"/>
              <a:t>SIERPIEŃ 2023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dirty="0"/>
              <a:t>Data początkowa naboru: </a:t>
            </a:r>
            <a:r>
              <a:rPr lang="pl-PL" b="1" dirty="0"/>
              <a:t>11 SIERPNIA 2023/ </a:t>
            </a:r>
            <a:r>
              <a:rPr lang="pl-PL" dirty="0"/>
              <a:t>Data końcowa naboru: </a:t>
            </a:r>
            <a:r>
              <a:rPr lang="pl-PL" b="1" dirty="0"/>
              <a:t>23 SIERPNIA 2023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dirty="0"/>
              <a:t>Kwota przewidziana na dofinansowanie projektu [PLN]: </a:t>
            </a:r>
            <a:r>
              <a:rPr lang="pl-PL" b="1" dirty="0"/>
              <a:t>27 271 921,76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dirty="0"/>
              <a:t>Sposób wyboru: </a:t>
            </a:r>
            <a:r>
              <a:rPr lang="pl-PL" b="1" dirty="0"/>
              <a:t>niekonkurencyjny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dirty="0"/>
              <a:t>Obszar geograficzny: całe województwo, w tym działania realizowane w formule grantowej obejmą wyłącznie szkoły i placówki systemu oświaty o wynikach egzaminów zewnętrznych poniżej średniej wojewódzkiej zgodnych z listą ww. szkół i placówek systemu oświaty oraz ich organów prowadzących wskazaną w regulaminie wyboru projektów.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dirty="0"/>
              <a:t>Wnioskodawca: </a:t>
            </a:r>
            <a:r>
              <a:rPr lang="pl-PL" b="1" dirty="0"/>
              <a:t>Województwo Pomorskie</a:t>
            </a:r>
          </a:p>
          <a:p>
            <a:pPr marL="36195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dirty="0"/>
              <a:t>(Projekt pt.: "Regionalne wsparcie rozwoju kompetencji kluczowych w pomorskich szkołach” – I edycja)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F81C740-BBFC-4D86-A739-E917C57733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1456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4AB4FF-7346-4CD0-A96B-75EF10925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476501"/>
            <a:ext cx="8783791" cy="97172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002673"/>
                </a:solidFill>
              </a:rPr>
              <a:t>Harmonogram naboru wniosków o dofinansowanie </a:t>
            </a:r>
            <a:br>
              <a:rPr lang="pl-PL" dirty="0">
                <a:solidFill>
                  <a:srgbClr val="002673"/>
                </a:solidFill>
              </a:rPr>
            </a:br>
            <a:r>
              <a:rPr lang="pl-PL" dirty="0">
                <a:solidFill>
                  <a:srgbClr val="002673"/>
                </a:solidFill>
              </a:rPr>
              <a:t>– zakres informacji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F71369-8E2C-4085-B35D-37FD89D32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804090"/>
            <a:ext cx="8783791" cy="52790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Typy projektów,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Typy ogólne wnioskodawców,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Przewidywaną datę początkową i datę końcową składania wniosków </a:t>
            </a:r>
            <a:br>
              <a:rPr lang="pl-PL" sz="2400" dirty="0"/>
            </a:br>
            <a:r>
              <a:rPr lang="pl-PL" sz="2400" dirty="0"/>
              <a:t>o dofinansowanie,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Kwotę przewidzianą na dofinansowanie projektów w naborze [w PLN],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Sposób wyboru projektów: konkurencyjny lub niekonkurencyjny,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Cel polityki lub cel szczegółowy,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Obszar geograficzny, na którym będą mogły być realizowane projekty,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Instytucję, która przeprowadzi nabór,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r>
              <a:rPr lang="pl-PL" sz="2400" dirty="0"/>
              <a:t>ew. informacje dodatkowe</a:t>
            </a:r>
            <a:r>
              <a:rPr lang="pl-PL" dirty="0"/>
              <a:t>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6930BEA-F123-409E-9E31-A301B9F011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32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4AB4FF-7346-4CD0-A96B-75EF10925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02" y="611485"/>
            <a:ext cx="9037598" cy="864096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rgbClr val="002673"/>
                </a:solidFill>
              </a:rPr>
              <a:t>Harmonogram naboru wniosków o dofinansowanie – zasady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F71369-8E2C-4085-B35D-37FD89D32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032" y="2645901"/>
            <a:ext cx="8856986" cy="2267871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  <a:buClrTx/>
              <a:buFont typeface="Wingdings" panose="05000000000000000000" pitchFamily="2" charset="2"/>
              <a:buChar char="§"/>
            </a:pPr>
            <a:r>
              <a:rPr lang="pl-PL" sz="2200" dirty="0"/>
              <a:t>Jeden harmonogram naborów w ramach Programu przez całą perspektywę.</a:t>
            </a:r>
          </a:p>
          <a:p>
            <a:pPr>
              <a:spcAft>
                <a:spcPts val="1800"/>
              </a:spcAft>
              <a:buClrTx/>
              <a:buFont typeface="Wingdings" panose="05000000000000000000" pitchFamily="2" charset="2"/>
              <a:buChar char="§"/>
            </a:pPr>
            <a:r>
              <a:rPr lang="pl-PL" sz="2200" dirty="0"/>
              <a:t>Dowolna częstotliwość aktualizacji, jednak nie rzadziej niż na koniec każdego kwartału.</a:t>
            </a:r>
          </a:p>
          <a:p>
            <a:pPr>
              <a:spcAft>
                <a:spcPts val="1800"/>
              </a:spcAft>
              <a:buClrTx/>
              <a:buFont typeface="Wingdings" panose="05000000000000000000" pitchFamily="2" charset="2"/>
              <a:buChar char="§"/>
            </a:pPr>
            <a:r>
              <a:rPr lang="pl-PL" sz="2200" dirty="0"/>
              <a:t>Harmonogram dotyczy wszystkich naborów – konkurencyjnych </a:t>
            </a:r>
            <a:br>
              <a:rPr lang="pl-PL" sz="2200" dirty="0"/>
            </a:br>
            <a:r>
              <a:rPr lang="pl-PL" sz="2200" dirty="0"/>
              <a:t>i niekonkurencyjnych.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6930BEA-F123-409E-9E31-A301B9F011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15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D1222CE6-EE7D-4CCC-9978-E539E806A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9642" y="4931965"/>
            <a:ext cx="6696647" cy="1584175"/>
          </a:xfrm>
        </p:spPr>
        <p:txBody>
          <a:bodyPr>
            <a:normAutofit/>
          </a:bodyPr>
          <a:lstStyle/>
          <a:p>
            <a:r>
              <a:rPr lang="pl-PL" dirty="0"/>
              <a:t>Priorytet 5. </a:t>
            </a:r>
            <a:br>
              <a:rPr lang="pl-PL" dirty="0"/>
            </a:br>
            <a:r>
              <a:rPr lang="pl-PL" dirty="0"/>
              <a:t>Fundusze europejskie </a:t>
            </a:r>
            <a:br>
              <a:rPr lang="pl-PL" dirty="0"/>
            </a:br>
            <a:r>
              <a:rPr lang="pl-PL" dirty="0"/>
              <a:t>dla silnego społecznie Pomorza (EFS+) </a:t>
            </a:r>
          </a:p>
        </p:txBody>
      </p:sp>
    </p:spTree>
    <p:extLst>
      <p:ext uri="{BB962C8B-B14F-4D97-AF65-F5344CB8AC3E}">
        <p14:creationId xmlns:p14="http://schemas.microsoft.com/office/powerpoint/2010/main" val="49948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611485"/>
            <a:ext cx="9613068" cy="575704"/>
          </a:xfrm>
        </p:spPr>
        <p:txBody>
          <a:bodyPr>
            <a:normAutofit/>
          </a:bodyPr>
          <a:lstStyle/>
          <a:p>
            <a:r>
              <a:rPr lang="pl-PL" sz="3100" dirty="0">
                <a:solidFill>
                  <a:srgbClr val="C00000"/>
                </a:solidFill>
              </a:rPr>
              <a:t>Działanie 5.7. Edukacja przedszkolna (1 z 2)</a:t>
            </a:r>
            <a:endParaRPr lang="pl-PL" sz="2500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668" y="2375691"/>
            <a:ext cx="9127014" cy="2808292"/>
          </a:xfrm>
        </p:spPr>
        <p:txBody>
          <a:bodyPr>
            <a:no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ogłoszenia naboru: </a:t>
            </a:r>
            <a:r>
              <a:rPr lang="pl-PL" sz="2200" b="1" dirty="0"/>
              <a:t>SIERPIEŃ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początkowa naboru: </a:t>
            </a:r>
            <a:r>
              <a:rPr lang="pl-PL" sz="2200" b="1" dirty="0"/>
              <a:t>31.08.2023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końcowa naboru: </a:t>
            </a:r>
            <a:r>
              <a:rPr lang="pl-PL" sz="2200" b="1" dirty="0"/>
              <a:t>04.10.2023</a:t>
            </a:r>
            <a:r>
              <a:rPr lang="pl-PL" sz="2200" b="1" dirty="0">
                <a:highlight>
                  <a:srgbClr val="00FFFF"/>
                </a:highlight>
              </a:rPr>
              <a:t> 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Kwota przewidziana na dofinansowanie projektów [PLN]: </a:t>
            </a:r>
            <a:r>
              <a:rPr lang="pl-PL" sz="2200" b="1" dirty="0"/>
              <a:t>106 751 938,81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Sposób wyboru: </a:t>
            </a:r>
            <a:r>
              <a:rPr lang="pl-PL" sz="2200" b="1" dirty="0"/>
              <a:t>konkurencyjny</a:t>
            </a:r>
          </a:p>
          <a:p>
            <a:pPr marL="0" lvl="1" indent="0">
              <a:lnSpc>
                <a:spcPct val="114000"/>
              </a:lnSpc>
              <a:spcBef>
                <a:spcPts val="1800"/>
              </a:spcBef>
              <a:spcAft>
                <a:spcPts val="2400"/>
              </a:spcAft>
              <a:buNone/>
            </a:pPr>
            <a:r>
              <a:rPr lang="pl-PL" sz="2400" b="1" dirty="0"/>
              <a:t>Spotkanie informacyjne – 13.09.2023</a:t>
            </a: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262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467469"/>
            <a:ext cx="7200800" cy="720080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Działanie 5.7. Edukacja przedszkolna (2 z 2)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1259557"/>
            <a:ext cx="9289032" cy="5760280"/>
          </a:xfrm>
        </p:spPr>
        <p:txBody>
          <a:bodyPr>
            <a:no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ogłoszenia naboru: </a:t>
            </a:r>
            <a:r>
              <a:rPr lang="pl-PL" sz="2200" b="1" dirty="0"/>
              <a:t>WRZESIEŃ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początkowa naboru: </a:t>
            </a:r>
            <a:r>
              <a:rPr lang="pl-PL" sz="2200" b="1" dirty="0"/>
              <a:t>LISTOPAD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końcowa naboru: </a:t>
            </a:r>
            <a:r>
              <a:rPr lang="pl-PL" sz="2200" b="1" dirty="0"/>
              <a:t>STYCZEŃ 2024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Kwota przewidziana na dofinansowanie projektów [PLN]: </a:t>
            </a:r>
            <a:r>
              <a:rPr lang="pl-PL" sz="2200" b="1" dirty="0"/>
              <a:t>23 550 882,35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Sposób wyboru: </a:t>
            </a:r>
            <a:r>
              <a:rPr lang="pl-PL" sz="2200" b="1" dirty="0"/>
              <a:t>konkurencyjny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Obszar geograficzny: </a:t>
            </a:r>
            <a:r>
              <a:rPr lang="pl-PL" sz="2200" b="1" dirty="0"/>
              <a:t>wyłącznie na obszarze gmin o szczególnie niskim odsetku dzieci objętych wychowaniem przedszkolnym w relacji do średniej wojewódzkiej. </a:t>
            </a:r>
            <a:r>
              <a:rPr lang="pl-PL" sz="2200" dirty="0"/>
              <a:t>Lista ww. gmin znajduje się w Załączniku do uchwały </a:t>
            </a:r>
            <a:br>
              <a:rPr lang="pl-PL" sz="2200" dirty="0"/>
            </a:br>
            <a:r>
              <a:rPr lang="pl-PL" sz="2200" dirty="0"/>
              <a:t>nr 646/457/23 ZWP z dnia 6 czerwca 2023 r. </a:t>
            </a:r>
            <a:endParaRPr lang="pl-PL" sz="2000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/>
              <a:t>W ramach przedsięwzięć </a:t>
            </a:r>
            <a:r>
              <a:rPr lang="pl-PL" b="1" dirty="0">
                <a:solidFill>
                  <a:srgbClr val="C00000"/>
                </a:solidFill>
              </a:rPr>
              <a:t>zintegrowanych</a:t>
            </a:r>
            <a:r>
              <a:rPr lang="pl-PL" dirty="0"/>
              <a:t> z interwencją prowadzoną w Działaniu 6.1. Infrastruktura edukacji przedszkolnej o wsparcie ubiegać się mogą wyłącznie jednostki samorządu terytorialnego wskazane w Tabeli nr 2 w ramach załącznika do uchwały </a:t>
            </a:r>
            <a:br>
              <a:rPr lang="pl-PL" dirty="0"/>
            </a:br>
            <a:r>
              <a:rPr lang="pl-PL" dirty="0"/>
              <a:t>nr 646/457/23 ZWP z dnia 6 czerwca 2023 r. lub ww. </a:t>
            </a:r>
            <a:r>
              <a:rPr lang="pl-PL" dirty="0" err="1"/>
              <a:t>jst</a:t>
            </a:r>
            <a:r>
              <a:rPr lang="pl-PL" dirty="0"/>
              <a:t> jako lider w partnerstwie </a:t>
            </a:r>
            <a:br>
              <a:rPr lang="pl-PL" dirty="0"/>
            </a:br>
            <a:r>
              <a:rPr lang="pl-PL" dirty="0"/>
              <a:t>z podmiotem niepublicznym.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72CF797-BCA9-43B6-9667-A7A0EA41A9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861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15" y="359838"/>
            <a:ext cx="8358339" cy="554364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Działanie 5.8. Edukacja ogólna i zawodowa (1 z 3)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015" y="1619597"/>
            <a:ext cx="8862396" cy="3240360"/>
          </a:xfrm>
        </p:spPr>
        <p:txBody>
          <a:bodyPr>
            <a:no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Obszar: </a:t>
            </a:r>
            <a:r>
              <a:rPr lang="pl-PL" sz="2200" b="1" dirty="0">
                <a:solidFill>
                  <a:srgbClr val="C00000"/>
                </a:solidFill>
              </a:rPr>
              <a:t>wsparcie szkół, ich uczniów i nauczycieli, w tym w zakresie kształtowania kompetencji kluczowych</a:t>
            </a:r>
            <a:endParaRPr lang="pl-PL" sz="2200" dirty="0">
              <a:solidFill>
                <a:srgbClr val="C00000"/>
              </a:solidFill>
            </a:endParaRP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początkowa naboru: </a:t>
            </a:r>
            <a:r>
              <a:rPr lang="pl-PL" sz="2200" b="1" dirty="0"/>
              <a:t>LISTOPAD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końcowa naboru: </a:t>
            </a:r>
            <a:r>
              <a:rPr lang="pl-PL" sz="2200" b="1" dirty="0"/>
              <a:t>GRUDZIEŃ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Kwota przewidziana na dofinansowanie projektów [PLN]: </a:t>
            </a:r>
            <a:r>
              <a:rPr lang="pl-PL" sz="2200" b="1" dirty="0"/>
              <a:t>105 398 205,83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Sposób wyboru: </a:t>
            </a:r>
            <a:r>
              <a:rPr lang="pl-PL" sz="2200" b="1" dirty="0"/>
              <a:t>konkurencyjny</a:t>
            </a:r>
          </a:p>
          <a:p>
            <a:pPr marL="0" lvl="1" indent="0">
              <a:lnSpc>
                <a:spcPct val="114000"/>
              </a:lnSpc>
              <a:spcBef>
                <a:spcPts val="1800"/>
              </a:spcBef>
              <a:spcAft>
                <a:spcPts val="3600"/>
              </a:spcAft>
              <a:buNone/>
            </a:pPr>
            <a:r>
              <a:rPr lang="pl-PL" sz="2400" b="1" dirty="0"/>
              <a:t>Spotkanie informacyjne – termin w trakcie ustalania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F81C740-BBFC-4D86-A739-E917C57733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637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15" y="359838"/>
            <a:ext cx="8358339" cy="554364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Działanie 5.8. Edukacja ogólna i zawodowa (2 z 3)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01" y="1547589"/>
            <a:ext cx="8783790" cy="3520243"/>
          </a:xfrm>
        </p:spPr>
        <p:txBody>
          <a:bodyPr>
            <a:no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Obszar: </a:t>
            </a:r>
            <a:r>
              <a:rPr lang="pl-PL" sz="2200" b="1" dirty="0">
                <a:solidFill>
                  <a:srgbClr val="C00000"/>
                </a:solidFill>
              </a:rPr>
              <a:t>wdrażanie edukacji włączającej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ogłoszenia naboru: </a:t>
            </a:r>
            <a:r>
              <a:rPr lang="pl-PL" sz="2200" b="1" dirty="0"/>
              <a:t>WRZESIEŃ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początkowa naboru: </a:t>
            </a:r>
            <a:r>
              <a:rPr lang="pl-PL" sz="2200" b="1" dirty="0"/>
              <a:t>28.09.2023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końcowa naboru: </a:t>
            </a:r>
            <a:r>
              <a:rPr lang="pl-PL" sz="2200" b="1" dirty="0"/>
              <a:t>31.10.2023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Kwota przewidziana na dofinansowanie projektów [PLN]: </a:t>
            </a:r>
            <a:r>
              <a:rPr lang="pl-PL" sz="2200" b="1" dirty="0"/>
              <a:t>109 380 764,71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Sposób wyboru: </a:t>
            </a:r>
            <a:r>
              <a:rPr lang="pl-PL" sz="2200" b="1" dirty="0"/>
              <a:t>konkurencyjny</a:t>
            </a:r>
          </a:p>
          <a:p>
            <a:pPr marL="0" lvl="1" indent="0">
              <a:lnSpc>
                <a:spcPct val="114000"/>
              </a:lnSpc>
              <a:spcBef>
                <a:spcPts val="1800"/>
              </a:spcBef>
              <a:buNone/>
            </a:pPr>
            <a:r>
              <a:rPr lang="pl-PL" sz="2200" b="1" dirty="0"/>
              <a:t>Spotkanie informacyjne – 04.10.2023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BF81C740-BBFC-4D86-A739-E917C57733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7069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459" y="366669"/>
            <a:ext cx="8410904" cy="75570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Działanie 5.8. Edukacja ogólna i zawodowa (3 z 3) </a:t>
            </a:r>
            <a:r>
              <a:rPr lang="pl-PL" dirty="0"/>
              <a:t>	</a:t>
            </a:r>
            <a:endParaRPr lang="pl-PL" b="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296" y="1403573"/>
            <a:ext cx="9313151" cy="5040560"/>
          </a:xfrm>
        </p:spPr>
        <p:txBody>
          <a:bodyPr>
            <a:no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Obszar: </a:t>
            </a:r>
            <a:r>
              <a:rPr lang="pl-PL" sz="2200" b="1" dirty="0">
                <a:solidFill>
                  <a:srgbClr val="C00000"/>
                </a:solidFill>
              </a:rPr>
              <a:t>wsparcie szkolnictwa zawodowego</a:t>
            </a:r>
            <a:endParaRPr lang="pl-PL" sz="2200" dirty="0">
              <a:solidFill>
                <a:srgbClr val="C00000"/>
              </a:solidFill>
            </a:endParaRP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ogłoszenia naboru: </a:t>
            </a:r>
            <a:r>
              <a:rPr lang="pl-PL" sz="2200" b="1" dirty="0"/>
              <a:t>7 WRZEŚNIA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początkowa naboru: </a:t>
            </a:r>
            <a:r>
              <a:rPr lang="pl-PL" sz="2200" b="1" dirty="0"/>
              <a:t>06 LISTOPADA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Data końcowa naboru: </a:t>
            </a:r>
            <a:r>
              <a:rPr lang="pl-PL" sz="2200" b="1" dirty="0"/>
              <a:t>20</a:t>
            </a:r>
            <a:r>
              <a:rPr lang="pl-PL" sz="2200" dirty="0"/>
              <a:t> </a:t>
            </a:r>
            <a:r>
              <a:rPr lang="pl-PL" sz="2200" b="1" dirty="0"/>
              <a:t>GRUDNIA 2023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Kwota przewidziana na dofinansowanie projektów [PLN]: </a:t>
            </a:r>
            <a:r>
              <a:rPr lang="pl-PL" sz="2200" b="1" dirty="0"/>
              <a:t>160 146 000,00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Sposób wyboru: </a:t>
            </a:r>
            <a:r>
              <a:rPr lang="pl-PL" sz="2200" b="1" dirty="0"/>
              <a:t>konkurencyjny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200" dirty="0"/>
              <a:t>Projekty w ramach przedsięwzięć </a:t>
            </a:r>
            <a:r>
              <a:rPr lang="pl-PL" sz="2200" b="1" dirty="0">
                <a:solidFill>
                  <a:srgbClr val="C00000"/>
                </a:solidFill>
              </a:rPr>
              <a:t>zintegrowanych</a:t>
            </a:r>
            <a:r>
              <a:rPr lang="pl-PL" sz="2200" dirty="0">
                <a:solidFill>
                  <a:srgbClr val="C00000"/>
                </a:solidFill>
              </a:rPr>
              <a:t> </a:t>
            </a:r>
            <a:r>
              <a:rPr lang="pl-PL" sz="2200" dirty="0"/>
              <a:t>– ww. działania będą bezpośrednio powiązane i mają nadrzędny charakter w stosunku do interwencji prowadzonej w ramach Działania 6.2. Infrastruktura edukacji włączającej </a:t>
            </a:r>
            <a:br>
              <a:rPr lang="pl-PL" sz="2200" dirty="0"/>
            </a:br>
            <a:r>
              <a:rPr lang="pl-PL" sz="2200" dirty="0"/>
              <a:t>i zawodowej.</a:t>
            </a:r>
          </a:p>
          <a:p>
            <a:pPr marL="0" lvl="1" indent="0">
              <a:lnSpc>
                <a:spcPct val="114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pl-PL" sz="2400" b="1" dirty="0"/>
              <a:t>Spotkanie informacyjne - termin w trakcie ustalania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pl-PL" sz="2200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764B713-C8AC-4634-AFE2-CA6A5BCB0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4010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1075</TotalTime>
  <Words>938</Words>
  <Application>Microsoft Office PowerPoint</Application>
  <PresentationFormat>Niestandardowy</PresentationFormat>
  <Paragraphs>105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Open Sans</vt:lpstr>
      <vt:lpstr>Wingdings</vt:lpstr>
      <vt:lpstr>Motyw pakietu Office</vt:lpstr>
      <vt:lpstr>Fundusze Europejskie dla Pomorza2021-2027 Harmonogram naboru wniosków  o dofinansowanie projektów w zakresie EFS+</vt:lpstr>
      <vt:lpstr>Harmonogram naboru wniosków o dofinansowanie  – zakres informacji</vt:lpstr>
      <vt:lpstr>Harmonogram naboru wniosków o dofinansowanie – zasady</vt:lpstr>
      <vt:lpstr>Priorytet 5.  Fundusze europejskie  dla silnego społecznie Pomorza (EFS+) </vt:lpstr>
      <vt:lpstr>Działanie 5.7. Edukacja przedszkolna (1 z 2)</vt:lpstr>
      <vt:lpstr>Działanie 5.7. Edukacja przedszkolna (2 z 2)</vt:lpstr>
      <vt:lpstr>Działanie 5.8. Edukacja ogólna i zawodowa (1 z 3)</vt:lpstr>
      <vt:lpstr>Działanie 5.8. Edukacja ogólna i zawodowa (2 z 3)</vt:lpstr>
      <vt:lpstr>Działanie 5.8. Edukacja ogólna i zawodowa (3 z 3)  </vt:lpstr>
      <vt:lpstr>Działanie 5.13. Rozwój ekonomii społecznej</vt:lpstr>
      <vt:lpstr>Działanie 5.11. Aktywne włączenie społeczne</vt:lpstr>
      <vt:lpstr>Działanie 5.8. Edukacja ogólna i zawodowa (1 z 2)  </vt:lpstr>
      <vt:lpstr>Działanie 5.8. Edukacja ogólna i zawodowa (2 z 2)  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Anna Bizub-Jechna</cp:lastModifiedBy>
  <cp:revision>136</cp:revision>
  <cp:lastPrinted>2023-07-24T04:59:20Z</cp:lastPrinted>
  <dcterms:created xsi:type="dcterms:W3CDTF">2022-06-22T09:40:44Z</dcterms:created>
  <dcterms:modified xsi:type="dcterms:W3CDTF">2023-07-28T09:42:43Z</dcterms:modified>
</cp:coreProperties>
</file>