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5" r:id="rId3"/>
    <p:sldId id="317" r:id="rId4"/>
    <p:sldId id="324" r:id="rId5"/>
    <p:sldId id="320" r:id="rId6"/>
    <p:sldId id="321" r:id="rId7"/>
    <p:sldId id="318" r:id="rId8"/>
    <p:sldId id="319" r:id="rId9"/>
    <p:sldId id="323" r:id="rId10"/>
    <p:sldId id="310" r:id="rId11"/>
    <p:sldId id="311" r:id="rId12"/>
    <p:sldId id="326" r:id="rId13"/>
    <p:sldId id="313" r:id="rId14"/>
    <p:sldId id="312" r:id="rId15"/>
    <p:sldId id="314" r:id="rId16"/>
    <p:sldId id="315" r:id="rId17"/>
    <p:sldId id="260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17"/>
            <p14:sldId id="324"/>
            <p14:sldId id="320"/>
            <p14:sldId id="321"/>
            <p14:sldId id="318"/>
            <p14:sldId id="319"/>
            <p14:sldId id="323"/>
            <p14:sldId id="310"/>
            <p14:sldId id="311"/>
            <p14:sldId id="326"/>
            <p14:sldId id="313"/>
            <p14:sldId id="312"/>
            <p14:sldId id="314"/>
            <p14:sldId id="31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howGuides="1">
      <p:cViewPr varScale="1">
        <p:scale>
          <a:sx n="63" d="100"/>
          <a:sy n="63" d="100"/>
        </p:scale>
        <p:origin x="1632" y="67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28.07.2023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28.07.2023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europejskie.gov.pl/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8136493" cy="1087764"/>
          </a:xfrm>
        </p:spPr>
        <p:txBody>
          <a:bodyPr>
            <a:normAutofit fontScale="90000"/>
          </a:bodyPr>
          <a:lstStyle/>
          <a:p>
            <a:r>
              <a:rPr lang="pl-PL" dirty="0"/>
              <a:t>Kluczowe informacje o aplikowaniu </a:t>
            </a:r>
            <a:br>
              <a:rPr lang="pl-PL" dirty="0"/>
            </a:br>
            <a:r>
              <a:rPr lang="pl-PL" dirty="0"/>
              <a:t>w konkurencyjnej procedurze 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b="0" dirty="0"/>
              <a:t>Spotkanie informacyjne dla wnioskodawców</a:t>
            </a:r>
          </a:p>
          <a:p>
            <a:r>
              <a:rPr lang="pl-PL" b="0" dirty="0"/>
              <a:t>Gdańsk, 27 lipiec 2023 rok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Strona internetowa  </a:t>
            </a:r>
          </a:p>
        </p:txBody>
      </p:sp>
      <p:pic>
        <p:nvPicPr>
          <p:cNvPr id="4" name="Symbol zastępczy zawartości 3" descr="Zrzut ekranu strony rpo.pomorskie.eu z oznaczoną zakładką Fundusze Europejskie 2021-2027">
            <a:extLst>
              <a:ext uri="{FF2B5EF4-FFF2-40B4-BE49-F238E27FC236}">
                <a16:creationId xmlns:a16="http://schemas.microsoft.com/office/drawing/2014/main" id="{603D600F-C077-44DD-B7E4-628289324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40" y="880957"/>
            <a:ext cx="8436260" cy="6198636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dla Pomorza 2021-2027</a:t>
            </a:r>
          </a:p>
        </p:txBody>
      </p:sp>
      <p:pic>
        <p:nvPicPr>
          <p:cNvPr id="4" name="Symbol zastępczy zawartości 3" descr="Zrzut ekranu strony rpo.pomorskie.eu zakładka Fundusze Europejskie 2021-2027">
            <a:extLst>
              <a:ext uri="{FF2B5EF4-FFF2-40B4-BE49-F238E27FC236}">
                <a16:creationId xmlns:a16="http://schemas.microsoft.com/office/drawing/2014/main" id="{B467B41D-7F98-41C0-952E-8847B45CE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9" y="1418712"/>
            <a:ext cx="8520365" cy="5522913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80C4F-20CD-4958-8CB9-4282D9FE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pic>
        <p:nvPicPr>
          <p:cNvPr id="7" name="Symbol zastępczy zawartości 6" descr="Zrzut ekranu Serwis Regionalnego Programu Województwa Pomorskiego Fundusze Europejskie 2021-2027 Poznaj zasady promowania projektów FEP 2021-2027 ">
            <a:extLst>
              <a:ext uri="{FF2B5EF4-FFF2-40B4-BE49-F238E27FC236}">
                <a16:creationId xmlns:a16="http://schemas.microsoft.com/office/drawing/2014/main" id="{D384AFC4-6901-4E03-B4CA-56F1B23D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74" y="971525"/>
            <a:ext cx="7272519" cy="648498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158276-B893-4008-BCC8-2A23802ED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32517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ogłoszenia i wyniki naborów</a:t>
            </a:r>
          </a:p>
        </p:txBody>
      </p:sp>
      <p:pic>
        <p:nvPicPr>
          <p:cNvPr id="4" name="Symbol zastępczy zawartości 3" descr="Zrzut ekranu strony rpo.pomorskie.eu z oznaczoną zakładką Zobacz ogłoszenia i wyniki naborów wniosków">
            <a:extLst>
              <a:ext uri="{FF2B5EF4-FFF2-40B4-BE49-F238E27FC236}">
                <a16:creationId xmlns:a16="http://schemas.microsoft.com/office/drawing/2014/main" id="{570AE00E-F4C4-4F59-B3A0-CD0BAC6A3F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4" y="912639"/>
            <a:ext cx="8462216" cy="621073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6981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Ogłoszenia i wyniki naborów</a:t>
            </a:r>
          </a:p>
        </p:txBody>
      </p:sp>
      <p:pic>
        <p:nvPicPr>
          <p:cNvPr id="4" name="Symbol zastępczy zawartości 3" descr="Zrzut ekranu strony rpo.pomorskie.eu z oznaczoną zakładką Zobacz ogłoszenia i wyniki naboru wniosków FEP 2021-2027">
            <a:extLst>
              <a:ext uri="{FF2B5EF4-FFF2-40B4-BE49-F238E27FC236}">
                <a16:creationId xmlns:a16="http://schemas.microsoft.com/office/drawing/2014/main" id="{6B186593-D3FE-40A5-9DC0-AF579A68A9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885258"/>
            <a:ext cx="9844839" cy="6134579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45664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- wiadomości</a:t>
            </a:r>
          </a:p>
        </p:txBody>
      </p:sp>
      <p:pic>
        <p:nvPicPr>
          <p:cNvPr id="4" name="Symbol zastępczy zawartości 3" descr="Zrzut ekranu strony rpo.pomorskie.eu z oznaczoną zakładką Wiadomości ">
            <a:extLst>
              <a:ext uri="{FF2B5EF4-FFF2-40B4-BE49-F238E27FC236}">
                <a16:creationId xmlns:a16="http://schemas.microsoft.com/office/drawing/2014/main" id="{385C934D-0FA5-47ED-AF47-5A7250569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02" y="792345"/>
            <a:ext cx="8025013" cy="642503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99170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wiadomości </a:t>
            </a:r>
          </a:p>
        </p:txBody>
      </p:sp>
      <p:pic>
        <p:nvPicPr>
          <p:cNvPr id="4" name="Symbol zastępczy zawartości 3" descr="Zrzut ekranu strony rpo.pomorskie.eu  zakładka Wiadomości . Dodatkowo zaznaczona strzałką informacja nt Spotkania informacyjnego pt. Perspektywy Europejskiego Funduszu Społecznego Plus (EFS+) w ramach programu regionalnego Fundusze Europejskie dla Pomorza 2021-2027">
            <a:extLst>
              <a:ext uri="{FF2B5EF4-FFF2-40B4-BE49-F238E27FC236}">
                <a16:creationId xmlns:a16="http://schemas.microsoft.com/office/drawing/2014/main" id="{EE7A4233-4BDF-4773-81CB-AB72E0CD4B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77" y="803339"/>
            <a:ext cx="7560381" cy="6411078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7158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1972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Konkurencyjny sposób wyboru projektów.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515152"/>
            <a:ext cx="9937104" cy="496819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Formularz wniosku </a:t>
            </a:r>
            <a:r>
              <a:rPr lang="pl-PL" dirty="0"/>
              <a:t>o dofinansowanie projektu sporządzany jest przez Wnioskodawcę w aplikacji SOWA EFS.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Wnioski o dofinansowanie są </a:t>
            </a:r>
            <a:r>
              <a:rPr lang="pl-PL" b="1" dirty="0"/>
              <a:t>składane </a:t>
            </a:r>
            <a:r>
              <a:rPr lang="pl-PL" b="1" spc="170" dirty="0"/>
              <a:t>wyłącznie</a:t>
            </a:r>
            <a:r>
              <a:rPr lang="pl-PL" b="1" dirty="0"/>
              <a:t> elektronicznie </a:t>
            </a:r>
            <a:r>
              <a:rPr lang="pl-PL" dirty="0"/>
              <a:t>poprzez aplikację SOWA EFS.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Korespondencję</a:t>
            </a:r>
            <a:r>
              <a:rPr lang="pl-PL" dirty="0"/>
              <a:t> dotyczącą oceny wniosku będziemy prowadzić </a:t>
            </a:r>
            <a:r>
              <a:rPr lang="pl-PL" b="1" spc="180" dirty="0"/>
              <a:t>wyłącznie</a:t>
            </a:r>
            <a:r>
              <a:rPr lang="pl-PL" b="1" dirty="0"/>
              <a:t> drogą elektroniczną.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Aplikacja SOWA EFS jest dostępna razem z instrukcją użytkownika SOWA EFS dla wnioskodawców/ beneficjentów na stronie internetowej </a:t>
            </a:r>
            <a:r>
              <a:rPr lang="pl-PL" u="sng" dirty="0">
                <a:hlinkClick r:id="rId2"/>
              </a:rPr>
              <a:t>https://sowa2021.efs.gov.pl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19723"/>
          </a:xfrm>
        </p:spPr>
        <p:txBody>
          <a:bodyPr>
            <a:normAutofit/>
          </a:bodyPr>
          <a:lstStyle/>
          <a:p>
            <a:r>
              <a:rPr lang="pl-PL" dirty="0"/>
              <a:t>Wybór projektów w Działaniach EFS+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511763"/>
            <a:ext cx="9249521" cy="496819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Ocenę projektów Komisja Oceny Projektów dokonuje w oparciu o kryteria dla poszczególnych Działań, zatwierdzone przez Komitet Monitorujący FEP 2021-2027.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Regulamin wyboru projektów wraz z załącznikami jest kluczowym dokumentem.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Publikowanie wyników oceny wszystkich projektów – zarówno projektów wybranych do dofinansowania, jak i ocenionych negatywnie.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Publikowanie wyników oceny na stronach:</a:t>
            </a:r>
          </a:p>
          <a:p>
            <a:pPr marL="622300" indent="-25082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>
                <a:hlinkClick r:id="rId2"/>
              </a:rPr>
              <a:t>www.rpo.pomorskie.eu</a:t>
            </a:r>
            <a:r>
              <a:rPr lang="pl-PL" dirty="0"/>
              <a:t> </a:t>
            </a:r>
          </a:p>
          <a:p>
            <a:pPr marL="622300" indent="-25082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>
                <a:hlinkClick r:id="rId3"/>
              </a:rPr>
              <a:t>www.funduszeeuropejskie.gov.pl</a:t>
            </a:r>
            <a:r>
              <a:rPr lang="pl-PL" dirty="0"/>
              <a:t> 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4672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(1)</a:t>
            </a:r>
          </a:p>
        </p:txBody>
      </p:sp>
      <p:pic>
        <p:nvPicPr>
          <p:cNvPr id="4" name="Symbol zastępczy zawartości 3" descr="Zrzut ekranu s aplikacji SOWA EFS+ Zakładka Witamy w Systemie Obsługi Wniosków Aplikacyjnych EFS (SOWA EFS)">
            <a:extLst>
              <a:ext uri="{FF2B5EF4-FFF2-40B4-BE49-F238E27FC236}">
                <a16:creationId xmlns:a16="http://schemas.microsoft.com/office/drawing/2014/main" id="{2BAC875A-5896-4BAB-B7EC-269CDA21D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757235"/>
            <a:ext cx="9469437" cy="500589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5501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(2)</a:t>
            </a:r>
          </a:p>
        </p:txBody>
      </p:sp>
      <p:pic>
        <p:nvPicPr>
          <p:cNvPr id="8" name="Symbol zastępczy zawartości 7" descr="Zrzut ekranu aplikacja SOWA EFS - okno Zarządzanie danymi">
            <a:extLst>
              <a:ext uri="{FF2B5EF4-FFF2-40B4-BE49-F238E27FC236}">
                <a16:creationId xmlns:a16="http://schemas.microsoft.com/office/drawing/2014/main" id="{13476858-185A-488A-850E-D4FDC3734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5" y="1619597"/>
            <a:ext cx="10275759" cy="5022630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(3)</a:t>
            </a:r>
          </a:p>
        </p:txBody>
      </p:sp>
      <p:pic>
        <p:nvPicPr>
          <p:cNvPr id="8" name="Symbol zastępczy zawartości 7" descr="Zrzut ekranu aplikacja SOWA EFS - okno Lista projektów organizacji">
            <a:extLst>
              <a:ext uri="{FF2B5EF4-FFF2-40B4-BE49-F238E27FC236}">
                <a16:creationId xmlns:a16="http://schemas.microsoft.com/office/drawing/2014/main" id="{04CC21C1-AF67-4B86-8BF1-54BFC6982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893672"/>
            <a:ext cx="9793088" cy="632074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7899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1943859"/>
          </a:xfrm>
        </p:spPr>
        <p:txBody>
          <a:bodyPr>
            <a:normAutofit/>
          </a:bodyPr>
          <a:lstStyle/>
          <a:p>
            <a:r>
              <a:rPr lang="pl-PL" dirty="0"/>
              <a:t>Informacja i promocja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051645"/>
            <a:ext cx="9397044" cy="34563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Kluczowe jest informowanie społeczeństwa o finansowaniu realizacji projektu przez Unię Europejską: </a:t>
            </a:r>
          </a:p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dot.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jako załącznik do Umowy </a:t>
            </a:r>
            <a:br>
              <a:rPr lang="pl-PL" dirty="0"/>
            </a:br>
            <a:r>
              <a:rPr lang="pl-PL" dirty="0"/>
              <a:t>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48036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91731"/>
          </a:xfrm>
        </p:spPr>
        <p:txBody>
          <a:bodyPr>
            <a:normAutofit/>
          </a:bodyPr>
          <a:lstStyle/>
          <a:p>
            <a:r>
              <a:rPr lang="pl-PL" dirty="0"/>
              <a:t>Obowiązki i wymagania dotyczące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07629"/>
            <a:ext cx="8855798" cy="4896544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Wykaz pomniejszeń: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Pomniejszenie dofinansowania w przypadku nie wypełnienia i/lub nieprawidłowego wywiązywania się z realizacji obowiązku informacji </a:t>
            </a:r>
            <a:br>
              <a:rPr lang="pl-PL" sz="2400" dirty="0"/>
            </a:br>
            <a:r>
              <a:rPr lang="pl-PL" sz="2400" dirty="0"/>
              <a:t>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Obowiązek umieszczania opisu/informacji o projekcie na stronie internetowej (jeśli posiadasz) i w mediach społecznościowych (zawsze)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Obowiązek umieszczania znaku Funduszy Europejskich, znaku barw Rzeczypospolitej Polskiej (jeśli dotyczy; wersja </a:t>
            </a:r>
            <a:r>
              <a:rPr lang="pl-PL" sz="2400" dirty="0" err="1"/>
              <a:t>pełnokolorowa</a:t>
            </a:r>
            <a:r>
              <a:rPr lang="pl-PL" sz="2400" dirty="0"/>
              <a:t>) </a:t>
            </a:r>
            <a:br>
              <a:rPr lang="pl-PL" sz="2400" dirty="0"/>
            </a:br>
            <a:r>
              <a:rPr lang="pl-PL" sz="2400" dirty="0"/>
              <a:t>i znaku Unii Europejskiej w którymkolwiek działaniu, dokumencie, materiale. 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91731"/>
          </a:xfrm>
        </p:spPr>
        <p:txBody>
          <a:bodyPr>
            <a:normAutofit/>
          </a:bodyPr>
          <a:lstStyle/>
          <a:p>
            <a:r>
              <a:rPr lang="pl-PL" dirty="0"/>
              <a:t>Obowiązek realizacji informacji i promocji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91" y="1763613"/>
            <a:ext cx="9361040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Obowiązek umieszczenia w miejscu realizacji projektu trwałej tablicy </a:t>
            </a:r>
            <a:br>
              <a:rPr lang="pl-PL" dirty="0"/>
            </a:br>
            <a:r>
              <a:rPr lang="pl-PL" dirty="0"/>
              <a:t>(dla projektów o wartości powyżej 5 mln euro).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Obowiązek umieszczenia w miejscu realizacji projektu plakatu </a:t>
            </a:r>
            <a:br>
              <a:rPr lang="pl-PL" dirty="0"/>
            </a:br>
            <a:r>
              <a:rPr lang="pl-PL" dirty="0"/>
              <a:t>o wymiarach min. A3 lub podobnej wielkości elektronicznego wyświetlacza (dla projektów o wartości poniżej 5 mln euro).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celu podkreślenia faktu otrzymania dofinansowania z Unii Europejskiej.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Zorganizowanie wydarzenia promocyjno-informacyjnego lub działań komunikacyjnych (dla projektów strategicznych oraz powyżej 10 mln euro).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8640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5900</TotalTime>
  <Words>450</Words>
  <Application>Microsoft Office PowerPoint</Application>
  <PresentationFormat>Niestandardowy</PresentationFormat>
  <Paragraphs>57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Motyw pakietu Office</vt:lpstr>
      <vt:lpstr>Kluczowe informacje o aplikowaniu  w konkurencyjnej procedurze dla Działań EFS+ </vt:lpstr>
      <vt:lpstr>Konkurencyjny sposób wyboru projektów.</vt:lpstr>
      <vt:lpstr>Wybór projektów w Działaniach EFS+</vt:lpstr>
      <vt:lpstr>System Obsługi Wniosków Aplikacyjnych (1)</vt:lpstr>
      <vt:lpstr>System Obsługi Wniosków Aplikacyjnych (2)</vt:lpstr>
      <vt:lpstr>System Obsługi Wniosków Aplikacyjnych (3)</vt:lpstr>
      <vt:lpstr>Informacja i promocja </vt:lpstr>
      <vt:lpstr>Obowiązki i wymagania dotyczące promocji   </vt:lpstr>
      <vt:lpstr>Obowiązek realizacji informacji i promocji  </vt:lpstr>
      <vt:lpstr> Strona internetowa  </vt:lpstr>
      <vt:lpstr>Strona internetowa – Fundusze Europejskie dla Pomorza 2021-2027</vt:lpstr>
      <vt:lpstr>Poznaj zasady promowania projektów</vt:lpstr>
      <vt:lpstr>Strona internetowa – ogłoszenia i wyniki naborów</vt:lpstr>
      <vt:lpstr>Ogłoszenia i wyniki naborów</vt:lpstr>
      <vt:lpstr>Strona internetowa - wiadomości</vt:lpstr>
      <vt:lpstr>Strona internetowa – wiadomości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Anna Bizub-Jechna</cp:lastModifiedBy>
  <cp:revision>145</cp:revision>
  <dcterms:created xsi:type="dcterms:W3CDTF">2022-06-22T09:40:44Z</dcterms:created>
  <dcterms:modified xsi:type="dcterms:W3CDTF">2023-07-28T09:55:14Z</dcterms:modified>
</cp:coreProperties>
</file>