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8"/>
  </p:notesMasterIdLst>
  <p:sldIdLst>
    <p:sldId id="256" r:id="rId2"/>
    <p:sldId id="274" r:id="rId3"/>
    <p:sldId id="276" r:id="rId4"/>
    <p:sldId id="282" r:id="rId5"/>
    <p:sldId id="294" r:id="rId6"/>
    <p:sldId id="295" r:id="rId7"/>
    <p:sldId id="297" r:id="rId8"/>
    <p:sldId id="298" r:id="rId9"/>
    <p:sldId id="299" r:id="rId10"/>
    <p:sldId id="300" r:id="rId11"/>
    <p:sldId id="301" r:id="rId12"/>
    <p:sldId id="302" r:id="rId13"/>
    <p:sldId id="303" r:id="rId14"/>
    <p:sldId id="304" r:id="rId15"/>
    <p:sldId id="305" r:id="rId16"/>
    <p:sldId id="306" r:id="rId17"/>
    <p:sldId id="308" r:id="rId18"/>
    <p:sldId id="307" r:id="rId19"/>
    <p:sldId id="283" r:id="rId20"/>
    <p:sldId id="309" r:id="rId21"/>
    <p:sldId id="310" r:id="rId22"/>
    <p:sldId id="311" r:id="rId23"/>
    <p:sldId id="312" r:id="rId24"/>
    <p:sldId id="313" r:id="rId25"/>
    <p:sldId id="314" r:id="rId26"/>
    <p:sldId id="260" r:id="rId27"/>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27508E06-4C2E-4484-8D0B-D4E84B91BBDC}">
          <p14:sldIdLst>
            <p14:sldId id="256"/>
            <p14:sldId id="274"/>
            <p14:sldId id="276"/>
            <p14:sldId id="282"/>
            <p14:sldId id="294"/>
            <p14:sldId id="295"/>
            <p14:sldId id="297"/>
            <p14:sldId id="298"/>
            <p14:sldId id="299"/>
            <p14:sldId id="300"/>
            <p14:sldId id="301"/>
            <p14:sldId id="302"/>
            <p14:sldId id="303"/>
            <p14:sldId id="304"/>
            <p14:sldId id="305"/>
            <p14:sldId id="306"/>
            <p14:sldId id="308"/>
            <p14:sldId id="307"/>
            <p14:sldId id="283"/>
            <p14:sldId id="309"/>
            <p14:sldId id="310"/>
            <p14:sldId id="311"/>
            <p14:sldId id="312"/>
            <p14:sldId id="313"/>
            <p14:sldId id="314"/>
          </p14:sldIdLst>
        </p14:section>
        <p14:section name="Sekcja bez tytułu" id="{FA737B76-B83C-4D7B-8695-92944F5D562A}">
          <p14:sldIdLst>
            <p14:sldId id="260"/>
          </p14:sldIdLst>
        </p14:section>
      </p14:sectionLst>
    </p:ex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lenik Agnieszka" initials="PA" lastIdx="1" clrIdx="0">
    <p:extLst>
      <p:ext uri="{19B8F6BF-5375-455C-9EA6-DF929625EA0E}">
        <p15:presenceInfo xmlns:p15="http://schemas.microsoft.com/office/powerpoint/2012/main" userId="S::Agnieszka.Palenik@mfipr.gov.pl::6a0c958d-6557-4bbd-8aa6-03360055b1e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0A15C55-8517-42AA-B614-E9B94910E393}">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howGuides="1">
      <p:cViewPr varScale="1">
        <p:scale>
          <a:sx n="103" d="100"/>
          <a:sy n="103" d="100"/>
        </p:scale>
        <p:origin x="1392" y="114"/>
      </p:cViewPr>
      <p:guideLst>
        <p:guide orient="horz" pos="2381"/>
        <p:guide pos="3368"/>
      </p:guideLst>
    </p:cSldViewPr>
  </p:slideViewPr>
  <p:notesTextViewPr>
    <p:cViewPr>
      <p:scale>
        <a:sx n="1" d="1"/>
        <a:sy n="1" d="1"/>
      </p:scale>
      <p:origin x="0" y="0"/>
    </p:cViewPr>
  </p:notesTextViewPr>
  <p:notesViewPr>
    <p:cSldViewPr>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EEFF2B-0721-7148-92D1-1650B5B78E9F}" type="datetimeFigureOut">
              <a:rPr lang="pl-PL" smtClean="0"/>
              <a:t>26.07.2023</a:t>
            </a:fld>
            <a:endParaRPr lang="pl-PL"/>
          </a:p>
        </p:txBody>
      </p:sp>
      <p:sp>
        <p:nvSpPr>
          <p:cNvPr id="4" name="Symbol zastępczy obrazu slajdu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02B4DB-5212-AD42-B2C1-BD19AC94D45E}" type="slidenum">
              <a:rPr lang="pl-PL" smtClean="0"/>
              <a:t>‹#›</a:t>
            </a:fld>
            <a:endParaRPr lang="pl-PL"/>
          </a:p>
        </p:txBody>
      </p:sp>
    </p:spTree>
    <p:extLst>
      <p:ext uri="{BB962C8B-B14F-4D97-AF65-F5344CB8AC3E}">
        <p14:creationId xmlns:p14="http://schemas.microsoft.com/office/powerpoint/2010/main" val="1192773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image" Target="../media/image4.png"/><Relationship Id="rId16"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8.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image" Target="../media/image4.png"/><Relationship Id="rId16"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8.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długi tytuł)">
    <p:spTree>
      <p:nvGrpSpPr>
        <p:cNvPr id="1" name=""/>
        <p:cNvGrpSpPr/>
        <p:nvPr/>
      </p:nvGrpSpPr>
      <p:grpSpPr>
        <a:xfrm>
          <a:off x="0" y="0"/>
          <a:ext cx="0" cy="0"/>
          <a:chOff x="0" y="0"/>
          <a:chExt cx="0" cy="0"/>
        </a:xfrm>
      </p:grpSpPr>
      <p:sp>
        <p:nvSpPr>
          <p:cNvPr id="9" name="Prostokąt 8">
            <a:extLst>
              <a:ext uri="{FF2B5EF4-FFF2-40B4-BE49-F238E27FC236}">
                <a16:creationId xmlns:a16="http://schemas.microsoft.com/office/drawing/2014/main" id="{A63EBD56-4A88-4F5C-BEAF-A33740721C44}"/>
              </a:ext>
            </a:extLst>
          </p:cNvPr>
          <p:cNvSpPr/>
          <p:nvPr userDrawn="1"/>
        </p:nvSpPr>
        <p:spPr>
          <a:xfrm>
            <a:off x="1026613" y="1973818"/>
            <a:ext cx="8639675" cy="4326381"/>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id="{48CDFE25-4437-7188-EA7B-7D9DAD502275}"/>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3" name="Obraz 12" descr="Obraz zawierający tekst&#10;&#10;Opis wygenerowany automatycznie">
            <a:extLst>
              <a:ext uri="{FF2B5EF4-FFF2-40B4-BE49-F238E27FC236}">
                <a16:creationId xmlns:a16="http://schemas.microsoft.com/office/drawing/2014/main" id="{49D1ECBE-9DB2-9B2A-CE8F-84EF95EA484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6760" y="1973818"/>
            <a:ext cx="3959225" cy="720090"/>
          </a:xfrm>
          <a:prstGeom prst="rect">
            <a:avLst/>
          </a:prstGeom>
        </p:spPr>
      </p:pic>
      <p:pic>
        <p:nvPicPr>
          <p:cNvPr id="14" name="Obraz 13">
            <a:extLst>
              <a:ext uri="{FF2B5EF4-FFF2-40B4-BE49-F238E27FC236}">
                <a16:creationId xmlns:a16="http://schemas.microsoft.com/office/drawing/2014/main" id="{2B41AD81-079D-B212-C8B7-9A9D3BEE5179}"/>
              </a:ext>
            </a:extLst>
          </p:cNvPr>
          <p:cNvPicPr>
            <a:picLocks noChangeAspect="1"/>
          </p:cNvPicPr>
          <p:nvPr userDrawn="1"/>
        </p:nvPicPr>
        <p:blipFill>
          <a:blip r:embed="rId3">
            <a:alphaModFix amt="55000"/>
            <a:extLst>
              <a:ext uri="{28A0092B-C50C-407E-A947-70E740481C1C}">
                <a14:useLocalDpi xmlns:a14="http://schemas.microsoft.com/office/drawing/2010/main" val="0"/>
              </a:ext>
            </a:extLst>
          </a:blip>
          <a:stretch>
            <a:fillRect/>
          </a:stretch>
        </p:blipFill>
        <p:spPr>
          <a:xfrm>
            <a:off x="597632" y="540402"/>
            <a:ext cx="1080000" cy="1080000"/>
          </a:xfrm>
          <a:prstGeom prst="rect">
            <a:avLst/>
          </a:prstGeom>
        </p:spPr>
      </p:pic>
      <p:pic>
        <p:nvPicPr>
          <p:cNvPr id="15" name="Obraz 14">
            <a:extLst>
              <a:ext uri="{FF2B5EF4-FFF2-40B4-BE49-F238E27FC236}">
                <a16:creationId xmlns:a16="http://schemas.microsoft.com/office/drawing/2014/main" id="{0A433181-6EED-44B3-4822-4AF9E6BA906A}"/>
              </a:ext>
            </a:extLst>
          </p:cNvPr>
          <p:cNvPicPr>
            <a:picLocks noChangeAspect="1"/>
          </p:cNvPicPr>
          <p:nvPr userDrawn="1"/>
        </p:nvPicPr>
        <p:blipFill>
          <a:blip r:embed="rId4">
            <a:alphaModFix amt="55000"/>
            <a:extLst>
              <a:ext uri="{28A0092B-C50C-407E-A947-70E740481C1C}">
                <a14:useLocalDpi xmlns:a14="http://schemas.microsoft.com/office/drawing/2010/main" val="0"/>
              </a:ext>
            </a:extLst>
          </a:blip>
          <a:stretch>
            <a:fillRect/>
          </a:stretch>
        </p:blipFill>
        <p:spPr>
          <a:xfrm>
            <a:off x="2105788" y="540402"/>
            <a:ext cx="1080000" cy="1080000"/>
          </a:xfrm>
          <a:prstGeom prst="rect">
            <a:avLst/>
          </a:prstGeom>
        </p:spPr>
      </p:pic>
      <p:pic>
        <p:nvPicPr>
          <p:cNvPr id="16" name="Obraz 15">
            <a:extLst>
              <a:ext uri="{FF2B5EF4-FFF2-40B4-BE49-F238E27FC236}">
                <a16:creationId xmlns:a16="http://schemas.microsoft.com/office/drawing/2014/main" id="{276322E5-6025-7EA2-67FB-9F57E9210052}"/>
              </a:ext>
            </a:extLst>
          </p:cNvPr>
          <p:cNvPicPr>
            <a:picLocks noChangeAspect="1"/>
          </p:cNvPicPr>
          <p:nvPr userDrawn="1"/>
        </p:nvPicPr>
        <p:blipFill>
          <a:blip r:embed="rId5">
            <a:alphaModFix amt="55000"/>
            <a:extLst>
              <a:ext uri="{28A0092B-C50C-407E-A947-70E740481C1C}">
                <a14:useLocalDpi xmlns:a14="http://schemas.microsoft.com/office/drawing/2010/main" val="0"/>
              </a:ext>
            </a:extLst>
          </a:blip>
          <a:stretch>
            <a:fillRect/>
          </a:stretch>
        </p:blipFill>
        <p:spPr>
          <a:xfrm>
            <a:off x="3613944" y="540402"/>
            <a:ext cx="1080000" cy="1080000"/>
          </a:xfrm>
          <a:prstGeom prst="rect">
            <a:avLst/>
          </a:prstGeom>
        </p:spPr>
      </p:pic>
      <p:sp>
        <p:nvSpPr>
          <p:cNvPr id="2" name="Title 1"/>
          <p:cNvSpPr>
            <a:spLocks noGrp="1"/>
          </p:cNvSpPr>
          <p:nvPr>
            <p:ph type="ctrTitle"/>
          </p:nvPr>
        </p:nvSpPr>
        <p:spPr>
          <a:xfrm>
            <a:off x="1385877" y="3059113"/>
            <a:ext cx="7920115" cy="1107677"/>
          </a:xfrm>
        </p:spPr>
        <p:txBody>
          <a:bodyPr anchor="t" anchorCtr="0">
            <a:normAutofit/>
          </a:bodyPr>
          <a:lstStyle>
            <a:lvl1pPr algn="l">
              <a:lnSpc>
                <a:spcPts val="4000"/>
              </a:lnSpc>
              <a:defRPr sz="3200"/>
            </a:lvl1pPr>
          </a:lstStyle>
          <a:p>
            <a:r>
              <a:rPr lang="pl-PL"/>
              <a:t>Kliknij, aby edytować styl</a:t>
            </a:r>
            <a:endParaRPr lang="en-US" dirty="0"/>
          </a:p>
        </p:txBody>
      </p:sp>
      <p:sp>
        <p:nvSpPr>
          <p:cNvPr id="3" name="Subtitle 2"/>
          <p:cNvSpPr>
            <a:spLocks noGrp="1"/>
          </p:cNvSpPr>
          <p:nvPr>
            <p:ph type="subTitle" idx="1"/>
          </p:nvPr>
        </p:nvSpPr>
        <p:spPr>
          <a:xfrm>
            <a:off x="1385888" y="4861794"/>
            <a:ext cx="7920037" cy="1080000"/>
          </a:xfrm>
        </p:spPr>
        <p:txBody>
          <a:bodyPr>
            <a:normAutofit/>
          </a:bodyPr>
          <a:lstStyle>
            <a:lvl1pPr marL="0" indent="0" algn="l">
              <a:lnSpc>
                <a:spcPts val="3500"/>
              </a:lnSpc>
              <a:buNone/>
              <a:defRPr sz="2800" b="1">
                <a:solidFill>
                  <a:schemeClr val="tx2"/>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a:t>Kliknij, aby edytować styl wzorca podtytułu</a:t>
            </a:r>
            <a:endParaRPr lang="en-US" dirty="0"/>
          </a:p>
        </p:txBody>
      </p:sp>
      <p:sp>
        <p:nvSpPr>
          <p:cNvPr id="4" name="Date Placeholder 3"/>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D2A3D249-6366-4532-95C2-9DDC07D17B44}" type="datetime1">
              <a:rPr lang="pl-PL" smtClean="0"/>
              <a:t>26.07.2023</a:t>
            </a:fld>
            <a:endParaRPr lang="pl-PL" dirty="0"/>
          </a:p>
        </p:txBody>
      </p:sp>
      <p:pic>
        <p:nvPicPr>
          <p:cNvPr id="6" name="Obraz 5">
            <a:extLst>
              <a:ext uri="{FF2B5EF4-FFF2-40B4-BE49-F238E27FC236}">
                <a16:creationId xmlns:a16="http://schemas.microsoft.com/office/drawing/2014/main" id="{3FDB76B9-FC6C-44C1-A4FF-DBB958B8D7F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83133" y="6444133"/>
            <a:ext cx="8855261" cy="828683"/>
          </a:xfrm>
          <a:prstGeom prst="rect">
            <a:avLst/>
          </a:prstGeom>
        </p:spPr>
      </p:pic>
      <p:pic>
        <p:nvPicPr>
          <p:cNvPr id="12" name="Obraz 11" descr="Logo rocznicowe: 25 lat Samorządu Województwa Pomorskiego.">
            <a:extLst>
              <a:ext uri="{FF2B5EF4-FFF2-40B4-BE49-F238E27FC236}">
                <a16:creationId xmlns:a16="http://schemas.microsoft.com/office/drawing/2014/main" id="{EA3EF631-4EC4-4DF9-9F29-F25B4C6AE2E6}"/>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39094" y="460525"/>
            <a:ext cx="2406403" cy="1171024"/>
          </a:xfrm>
          <a:prstGeom prst="rect">
            <a:avLst/>
          </a:prstGeom>
        </p:spPr>
      </p:pic>
    </p:spTree>
    <p:extLst>
      <p:ext uri="{BB962C8B-B14F-4D97-AF65-F5344CB8AC3E}">
        <p14:creationId xmlns:p14="http://schemas.microsoft.com/office/powerpoint/2010/main" val="4255767286"/>
      </p:ext>
    </p:extLst>
  </p:cSld>
  <p:clrMapOvr>
    <a:masterClrMapping/>
  </p:clrMapOvr>
  <p:extLst mod="1">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lajd końcowy">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0A228201-59AA-470F-B779-D4FECA3DF137}"/>
              </a:ext>
            </a:extLst>
          </p:cNvPr>
          <p:cNvSpPr/>
          <p:nvPr userDrawn="1"/>
        </p:nvSpPr>
        <p:spPr>
          <a:xfrm>
            <a:off x="1025525" y="1983572"/>
            <a:ext cx="8640763" cy="4321274"/>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9">
            <a:extLst>
              <a:ext uri="{FF2B5EF4-FFF2-40B4-BE49-F238E27FC236}">
                <a16:creationId xmlns:a16="http://schemas.microsoft.com/office/drawing/2014/main" id="{C7D00171-EF30-4814-B375-246769FD4B15}"/>
              </a:ext>
              <a:ext uri="{C183D7F6-B498-43B3-948B-1728B52AA6E4}">
                <adec:decorative xmlns:adec="http://schemas.microsoft.com/office/drawing/2017/decorative" val="1"/>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1" name="Obraz 10" descr="Obraz zawierający tekst&#10;&#10;Opis wygenerowany automatycznie">
            <a:extLst>
              <a:ext uri="{FF2B5EF4-FFF2-40B4-BE49-F238E27FC236}">
                <a16:creationId xmlns:a16="http://schemas.microsoft.com/office/drawing/2014/main" id="{2ABF63AC-8150-4C02-BE62-EBE0A03986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5525" y="1983572"/>
            <a:ext cx="3959225" cy="720090"/>
          </a:xfrm>
          <a:prstGeom prst="rect">
            <a:avLst/>
          </a:prstGeom>
        </p:spPr>
      </p:pic>
      <p:sp>
        <p:nvSpPr>
          <p:cNvPr id="14" name="Title 1">
            <a:extLst>
              <a:ext uri="{FF2B5EF4-FFF2-40B4-BE49-F238E27FC236}">
                <a16:creationId xmlns:a16="http://schemas.microsoft.com/office/drawing/2014/main" id="{1629EBDD-5340-4285-A47D-77B29466EFE4}"/>
              </a:ext>
            </a:extLst>
          </p:cNvPr>
          <p:cNvSpPr>
            <a:spLocks noGrp="1"/>
          </p:cNvSpPr>
          <p:nvPr>
            <p:ph type="ctrTitle" hasCustomPrompt="1"/>
          </p:nvPr>
        </p:nvSpPr>
        <p:spPr>
          <a:xfrm>
            <a:off x="1385848" y="3411613"/>
            <a:ext cx="7920115" cy="1087764"/>
          </a:xfrm>
        </p:spPr>
        <p:txBody>
          <a:bodyPr anchor="t" anchorCtr="0">
            <a:normAutofit/>
          </a:bodyPr>
          <a:lstStyle>
            <a:lvl1pPr algn="ctr">
              <a:lnSpc>
                <a:spcPts val="4000"/>
              </a:lnSpc>
              <a:defRPr sz="3200"/>
            </a:lvl1pPr>
          </a:lstStyle>
          <a:p>
            <a:br>
              <a:rPr lang="pl-PL" dirty="0"/>
            </a:br>
            <a:r>
              <a:rPr lang="pl-PL" dirty="0"/>
              <a:t>Dziękuję za uwagę.</a:t>
            </a:r>
            <a:endParaRPr lang="en-US" dirty="0"/>
          </a:p>
        </p:txBody>
      </p:sp>
      <p:sp>
        <p:nvSpPr>
          <p:cNvPr id="15" name="Date Placeholder 3">
            <a:extLst>
              <a:ext uri="{FF2B5EF4-FFF2-40B4-BE49-F238E27FC236}">
                <a16:creationId xmlns:a16="http://schemas.microsoft.com/office/drawing/2014/main" id="{E08A69D8-E434-4799-8832-9915F4EB34F4}"/>
              </a:ext>
            </a:extLst>
          </p:cNvPr>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68EEE8EE-D7CF-4F1D-849B-3E54D1DD80B0}" type="datetime1">
              <a:rPr lang="pl-PL" smtClean="0"/>
              <a:t>26.07.2023</a:t>
            </a:fld>
            <a:endParaRPr lang="pl-PL" dirty="0"/>
          </a:p>
        </p:txBody>
      </p:sp>
      <p:pic>
        <p:nvPicPr>
          <p:cNvPr id="16" name="Obraz 15">
            <a:extLst>
              <a:ext uri="{FF2B5EF4-FFF2-40B4-BE49-F238E27FC236}">
                <a16:creationId xmlns:a16="http://schemas.microsoft.com/office/drawing/2014/main" id="{E2649279-68AC-4F54-A880-75A79D7385CD}"/>
              </a:ext>
            </a:extLst>
          </p:cNvPr>
          <p:cNvPicPr>
            <a:picLocks noChangeAspect="1"/>
          </p:cNvPicPr>
          <p:nvPr userDrawn="1"/>
        </p:nvPicPr>
        <p:blipFill>
          <a:blip r:embed="rId3">
            <a:alphaModFix amt="55000"/>
            <a:extLst>
              <a:ext uri="{28A0092B-C50C-407E-A947-70E740481C1C}">
                <a14:useLocalDpi xmlns:a14="http://schemas.microsoft.com/office/drawing/2010/main" val="0"/>
              </a:ext>
            </a:extLst>
          </a:blip>
          <a:stretch>
            <a:fillRect/>
          </a:stretch>
        </p:blipFill>
        <p:spPr>
          <a:xfrm>
            <a:off x="652757" y="1244366"/>
            <a:ext cx="381000" cy="381000"/>
          </a:xfrm>
          <a:prstGeom prst="rect">
            <a:avLst/>
          </a:prstGeom>
        </p:spPr>
      </p:pic>
      <p:pic>
        <p:nvPicPr>
          <p:cNvPr id="17" name="Obraz 16">
            <a:extLst>
              <a:ext uri="{FF2B5EF4-FFF2-40B4-BE49-F238E27FC236}">
                <a16:creationId xmlns:a16="http://schemas.microsoft.com/office/drawing/2014/main" id="{1C169691-7357-4DDF-8437-CEB5E8C7275F}"/>
              </a:ext>
            </a:extLst>
          </p:cNvPr>
          <p:cNvPicPr>
            <a:picLocks noChangeAspect="1"/>
          </p:cNvPicPr>
          <p:nvPr userDrawn="1"/>
        </p:nvPicPr>
        <p:blipFill>
          <a:blip r:embed="rId4">
            <a:alphaModFix amt="55000"/>
            <a:extLst>
              <a:ext uri="{28A0092B-C50C-407E-A947-70E740481C1C}">
                <a14:useLocalDpi xmlns:a14="http://schemas.microsoft.com/office/drawing/2010/main" val="0"/>
              </a:ext>
            </a:extLst>
          </a:blip>
          <a:stretch>
            <a:fillRect/>
          </a:stretch>
        </p:blipFill>
        <p:spPr>
          <a:xfrm>
            <a:off x="1365250" y="545866"/>
            <a:ext cx="381000" cy="381000"/>
          </a:xfrm>
          <a:prstGeom prst="rect">
            <a:avLst/>
          </a:prstGeom>
        </p:spPr>
      </p:pic>
      <p:pic>
        <p:nvPicPr>
          <p:cNvPr id="18" name="Obraz 17">
            <a:extLst>
              <a:ext uri="{FF2B5EF4-FFF2-40B4-BE49-F238E27FC236}">
                <a16:creationId xmlns:a16="http://schemas.microsoft.com/office/drawing/2014/main" id="{69B9B22B-67E4-4504-8A58-6D72DCD7A2AE}"/>
              </a:ext>
            </a:extLst>
          </p:cNvPr>
          <p:cNvPicPr>
            <a:picLocks noChangeAspect="1"/>
          </p:cNvPicPr>
          <p:nvPr userDrawn="1"/>
        </p:nvPicPr>
        <p:blipFill>
          <a:blip r:embed="rId5">
            <a:alphaModFix amt="55000"/>
            <a:extLst>
              <a:ext uri="{28A0092B-C50C-407E-A947-70E740481C1C}">
                <a14:useLocalDpi xmlns:a14="http://schemas.microsoft.com/office/drawing/2010/main" val="0"/>
              </a:ext>
            </a:extLst>
          </a:blip>
          <a:stretch>
            <a:fillRect/>
          </a:stretch>
        </p:blipFill>
        <p:spPr>
          <a:xfrm>
            <a:off x="1380511" y="1244366"/>
            <a:ext cx="381000" cy="381000"/>
          </a:xfrm>
          <a:prstGeom prst="rect">
            <a:avLst/>
          </a:prstGeom>
        </p:spPr>
      </p:pic>
      <p:pic>
        <p:nvPicPr>
          <p:cNvPr id="19" name="Obraz 18">
            <a:extLst>
              <a:ext uri="{FF2B5EF4-FFF2-40B4-BE49-F238E27FC236}">
                <a16:creationId xmlns:a16="http://schemas.microsoft.com/office/drawing/2014/main" id="{0BC155C9-2974-4950-B840-0E7ABDF714B1}"/>
              </a:ext>
            </a:extLst>
          </p:cNvPr>
          <p:cNvPicPr>
            <a:picLocks noChangeAspect="1"/>
          </p:cNvPicPr>
          <p:nvPr userDrawn="1"/>
        </p:nvPicPr>
        <p:blipFill>
          <a:blip r:embed="rId6">
            <a:alphaModFix amt="55000"/>
            <a:extLst>
              <a:ext uri="{28A0092B-C50C-407E-A947-70E740481C1C}">
                <a14:useLocalDpi xmlns:a14="http://schemas.microsoft.com/office/drawing/2010/main" val="0"/>
              </a:ext>
            </a:extLst>
          </a:blip>
          <a:stretch>
            <a:fillRect/>
          </a:stretch>
        </p:blipFill>
        <p:spPr>
          <a:xfrm>
            <a:off x="4265786" y="538288"/>
            <a:ext cx="381000" cy="381000"/>
          </a:xfrm>
          <a:prstGeom prst="rect">
            <a:avLst/>
          </a:prstGeom>
        </p:spPr>
      </p:pic>
      <p:pic>
        <p:nvPicPr>
          <p:cNvPr id="20" name="Obraz 19">
            <a:extLst>
              <a:ext uri="{FF2B5EF4-FFF2-40B4-BE49-F238E27FC236}">
                <a16:creationId xmlns:a16="http://schemas.microsoft.com/office/drawing/2014/main" id="{C1C9A51C-3E9A-43B3-865C-E0B79CE15EF8}"/>
              </a:ext>
            </a:extLst>
          </p:cNvPr>
          <p:cNvPicPr>
            <a:picLocks noChangeAspect="1"/>
          </p:cNvPicPr>
          <p:nvPr userDrawn="1"/>
        </p:nvPicPr>
        <p:blipFill>
          <a:blip r:embed="rId7">
            <a:alphaModFix amt="55000"/>
            <a:extLst>
              <a:ext uri="{28A0092B-C50C-407E-A947-70E740481C1C}">
                <a14:useLocalDpi xmlns:a14="http://schemas.microsoft.com/office/drawing/2010/main" val="0"/>
              </a:ext>
            </a:extLst>
          </a:blip>
          <a:stretch>
            <a:fillRect/>
          </a:stretch>
        </p:blipFill>
        <p:spPr>
          <a:xfrm>
            <a:off x="644525" y="545866"/>
            <a:ext cx="381000" cy="381000"/>
          </a:xfrm>
          <a:prstGeom prst="rect">
            <a:avLst/>
          </a:prstGeom>
        </p:spPr>
      </p:pic>
      <p:pic>
        <p:nvPicPr>
          <p:cNvPr id="21" name="Obraz 20">
            <a:extLst>
              <a:ext uri="{FF2B5EF4-FFF2-40B4-BE49-F238E27FC236}">
                <a16:creationId xmlns:a16="http://schemas.microsoft.com/office/drawing/2014/main" id="{AE3D26F0-CB23-476D-84AC-833FF583534C}"/>
              </a:ext>
            </a:extLst>
          </p:cNvPr>
          <p:cNvPicPr>
            <a:picLocks noChangeAspect="1"/>
          </p:cNvPicPr>
          <p:nvPr userDrawn="1"/>
        </p:nvPicPr>
        <p:blipFill>
          <a:blip r:embed="rId8">
            <a:alphaModFix amt="55000"/>
            <a:extLst>
              <a:ext uri="{28A0092B-C50C-407E-A947-70E740481C1C}">
                <a14:useLocalDpi xmlns:a14="http://schemas.microsoft.com/office/drawing/2010/main" val="0"/>
              </a:ext>
            </a:extLst>
          </a:blip>
          <a:stretch>
            <a:fillRect/>
          </a:stretch>
        </p:blipFill>
        <p:spPr>
          <a:xfrm>
            <a:off x="2104293" y="1254829"/>
            <a:ext cx="381000" cy="381000"/>
          </a:xfrm>
          <a:prstGeom prst="rect">
            <a:avLst/>
          </a:prstGeom>
        </p:spPr>
      </p:pic>
      <p:pic>
        <p:nvPicPr>
          <p:cNvPr id="22" name="Obraz 21">
            <a:extLst>
              <a:ext uri="{FF2B5EF4-FFF2-40B4-BE49-F238E27FC236}">
                <a16:creationId xmlns:a16="http://schemas.microsoft.com/office/drawing/2014/main" id="{02C74DC5-C335-4B67-9BCD-34D60F57C6C6}"/>
              </a:ext>
            </a:extLst>
          </p:cNvPr>
          <p:cNvPicPr>
            <a:picLocks noChangeAspect="1"/>
          </p:cNvPicPr>
          <p:nvPr userDrawn="1"/>
        </p:nvPicPr>
        <p:blipFill>
          <a:blip r:embed="rId9">
            <a:alphaModFix amt="55000"/>
            <a:extLst>
              <a:ext uri="{28A0092B-C50C-407E-A947-70E740481C1C}">
                <a14:useLocalDpi xmlns:a14="http://schemas.microsoft.com/office/drawing/2010/main" val="0"/>
              </a:ext>
            </a:extLst>
          </a:blip>
          <a:stretch>
            <a:fillRect/>
          </a:stretch>
        </p:blipFill>
        <p:spPr>
          <a:xfrm>
            <a:off x="2814637" y="543567"/>
            <a:ext cx="381000" cy="381000"/>
          </a:xfrm>
          <a:prstGeom prst="rect">
            <a:avLst/>
          </a:prstGeom>
        </p:spPr>
      </p:pic>
      <p:pic>
        <p:nvPicPr>
          <p:cNvPr id="23" name="Obraz 22">
            <a:extLst>
              <a:ext uri="{FF2B5EF4-FFF2-40B4-BE49-F238E27FC236}">
                <a16:creationId xmlns:a16="http://schemas.microsoft.com/office/drawing/2014/main" id="{0F174CC1-CE15-4868-A9EE-2844EB32D55C}"/>
              </a:ext>
            </a:extLst>
          </p:cNvPr>
          <p:cNvPicPr>
            <a:picLocks noChangeAspect="1"/>
          </p:cNvPicPr>
          <p:nvPr userDrawn="1"/>
        </p:nvPicPr>
        <p:blipFill>
          <a:blip r:embed="rId10">
            <a:alphaModFix amt="55000"/>
            <a:extLst>
              <a:ext uri="{28A0092B-C50C-407E-A947-70E740481C1C}">
                <a14:useLocalDpi xmlns:a14="http://schemas.microsoft.com/office/drawing/2010/main" val="0"/>
              </a:ext>
            </a:extLst>
          </a:blip>
          <a:stretch>
            <a:fillRect/>
          </a:stretch>
        </p:blipFill>
        <p:spPr>
          <a:xfrm>
            <a:off x="3537018" y="535269"/>
            <a:ext cx="381000" cy="381000"/>
          </a:xfrm>
          <a:prstGeom prst="rect">
            <a:avLst/>
          </a:prstGeom>
        </p:spPr>
      </p:pic>
      <p:pic>
        <p:nvPicPr>
          <p:cNvPr id="24" name="Obraz 23">
            <a:extLst>
              <a:ext uri="{FF2B5EF4-FFF2-40B4-BE49-F238E27FC236}">
                <a16:creationId xmlns:a16="http://schemas.microsoft.com/office/drawing/2014/main" id="{580C7992-BAEE-4176-9AF5-42DA24B7599A}"/>
              </a:ext>
            </a:extLst>
          </p:cNvPr>
          <p:cNvPicPr>
            <a:picLocks noChangeAspect="1"/>
          </p:cNvPicPr>
          <p:nvPr userDrawn="1"/>
        </p:nvPicPr>
        <p:blipFill>
          <a:blip r:embed="rId11">
            <a:alphaModFix amt="55000"/>
            <a:extLst>
              <a:ext uri="{28A0092B-C50C-407E-A947-70E740481C1C}">
                <a14:useLocalDpi xmlns:a14="http://schemas.microsoft.com/office/drawing/2010/main" val="0"/>
              </a:ext>
            </a:extLst>
          </a:blip>
          <a:stretch>
            <a:fillRect/>
          </a:stretch>
        </p:blipFill>
        <p:spPr>
          <a:xfrm>
            <a:off x="2092256" y="531095"/>
            <a:ext cx="381000" cy="381000"/>
          </a:xfrm>
          <a:prstGeom prst="rect">
            <a:avLst/>
          </a:prstGeom>
        </p:spPr>
      </p:pic>
      <p:pic>
        <p:nvPicPr>
          <p:cNvPr id="25" name="Obraz 24">
            <a:extLst>
              <a:ext uri="{FF2B5EF4-FFF2-40B4-BE49-F238E27FC236}">
                <a16:creationId xmlns:a16="http://schemas.microsoft.com/office/drawing/2014/main" id="{BA86516E-B5E1-4DB3-981D-6523926A2A17}"/>
              </a:ext>
            </a:extLst>
          </p:cNvPr>
          <p:cNvPicPr>
            <a:picLocks noChangeAspect="1"/>
          </p:cNvPicPr>
          <p:nvPr userDrawn="1"/>
        </p:nvPicPr>
        <p:blipFill>
          <a:blip r:embed="rId12">
            <a:alphaModFix amt="55000"/>
            <a:extLst>
              <a:ext uri="{28A0092B-C50C-407E-A947-70E740481C1C}">
                <a14:useLocalDpi xmlns:a14="http://schemas.microsoft.com/office/drawing/2010/main" val="0"/>
              </a:ext>
            </a:extLst>
          </a:blip>
          <a:stretch>
            <a:fillRect/>
          </a:stretch>
        </p:blipFill>
        <p:spPr>
          <a:xfrm>
            <a:off x="3534802" y="1251987"/>
            <a:ext cx="381000" cy="381000"/>
          </a:xfrm>
          <a:prstGeom prst="rect">
            <a:avLst/>
          </a:prstGeom>
        </p:spPr>
      </p:pic>
      <p:pic>
        <p:nvPicPr>
          <p:cNvPr id="26" name="Obraz 25">
            <a:extLst>
              <a:ext uri="{FF2B5EF4-FFF2-40B4-BE49-F238E27FC236}">
                <a16:creationId xmlns:a16="http://schemas.microsoft.com/office/drawing/2014/main" id="{709B0195-39FE-4DB2-9F58-C6258A41F180}"/>
              </a:ext>
            </a:extLst>
          </p:cNvPr>
          <p:cNvPicPr>
            <a:picLocks noChangeAspect="1"/>
          </p:cNvPicPr>
          <p:nvPr userDrawn="1"/>
        </p:nvPicPr>
        <p:blipFill>
          <a:blip r:embed="rId13">
            <a:alphaModFix amt="55000"/>
            <a:extLst>
              <a:ext uri="{28A0092B-C50C-407E-A947-70E740481C1C}">
                <a14:useLocalDpi xmlns:a14="http://schemas.microsoft.com/office/drawing/2010/main" val="0"/>
              </a:ext>
            </a:extLst>
          </a:blip>
          <a:stretch>
            <a:fillRect/>
          </a:stretch>
        </p:blipFill>
        <p:spPr>
          <a:xfrm>
            <a:off x="4265613" y="1250549"/>
            <a:ext cx="381000" cy="381000"/>
          </a:xfrm>
          <a:prstGeom prst="rect">
            <a:avLst/>
          </a:prstGeom>
        </p:spPr>
      </p:pic>
      <p:pic>
        <p:nvPicPr>
          <p:cNvPr id="27" name="Obraz 26">
            <a:extLst>
              <a:ext uri="{FF2B5EF4-FFF2-40B4-BE49-F238E27FC236}">
                <a16:creationId xmlns:a16="http://schemas.microsoft.com/office/drawing/2014/main" id="{06B4110B-C953-4485-B94D-302AD469CBD4}"/>
              </a:ext>
            </a:extLst>
          </p:cNvPr>
          <p:cNvPicPr>
            <a:picLocks noChangeAspect="1"/>
          </p:cNvPicPr>
          <p:nvPr userDrawn="1"/>
        </p:nvPicPr>
        <p:blipFill>
          <a:blip r:embed="rId14">
            <a:alphaModFix amt="55000"/>
            <a:extLst>
              <a:ext uri="{28A0092B-C50C-407E-A947-70E740481C1C}">
                <a14:useLocalDpi xmlns:a14="http://schemas.microsoft.com/office/drawing/2010/main" val="0"/>
              </a:ext>
            </a:extLst>
          </a:blip>
          <a:stretch>
            <a:fillRect/>
          </a:stretch>
        </p:blipFill>
        <p:spPr>
          <a:xfrm>
            <a:off x="2814637" y="1250549"/>
            <a:ext cx="381000" cy="381000"/>
          </a:xfrm>
          <a:prstGeom prst="rect">
            <a:avLst/>
          </a:prstGeom>
        </p:spPr>
      </p:pic>
      <p:pic>
        <p:nvPicPr>
          <p:cNvPr id="28" name="Obraz 27">
            <a:extLst>
              <a:ext uri="{FF2B5EF4-FFF2-40B4-BE49-F238E27FC236}">
                <a16:creationId xmlns:a16="http://schemas.microsoft.com/office/drawing/2014/main" id="{7E3F8DBC-0D86-4A87-B80E-1209AC8C45A4}"/>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83133" y="6444133"/>
            <a:ext cx="8855261" cy="828683"/>
          </a:xfrm>
          <a:prstGeom prst="rect">
            <a:avLst/>
          </a:prstGeom>
        </p:spPr>
      </p:pic>
      <p:pic>
        <p:nvPicPr>
          <p:cNvPr id="29" name="Obraz 28" descr="Logo rocznicowe: 25 lat Samorządu Województwa Pomorskiego.">
            <a:extLst>
              <a:ext uri="{FF2B5EF4-FFF2-40B4-BE49-F238E27FC236}">
                <a16:creationId xmlns:a16="http://schemas.microsoft.com/office/drawing/2014/main" id="{81D43660-ADF3-43C6-A90B-7E0A413FEDB5}"/>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5639094" y="460525"/>
            <a:ext cx="2406403" cy="1171024"/>
          </a:xfrm>
          <a:prstGeom prst="rect">
            <a:avLst/>
          </a:prstGeom>
        </p:spPr>
      </p:pic>
    </p:spTree>
    <p:extLst>
      <p:ext uri="{BB962C8B-B14F-4D97-AF65-F5344CB8AC3E}">
        <p14:creationId xmlns:p14="http://schemas.microsoft.com/office/powerpoint/2010/main" val="2785084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Slajd tytułowy (długi tytuł)">
    <p:spTree>
      <p:nvGrpSpPr>
        <p:cNvPr id="1" name=""/>
        <p:cNvGrpSpPr/>
        <p:nvPr/>
      </p:nvGrpSpPr>
      <p:grpSpPr>
        <a:xfrm>
          <a:off x="0" y="0"/>
          <a:ext cx="0" cy="0"/>
          <a:chOff x="0" y="0"/>
          <a:chExt cx="0" cy="0"/>
        </a:xfrm>
      </p:grpSpPr>
      <p:sp>
        <p:nvSpPr>
          <p:cNvPr id="9" name="Prostokąt 8">
            <a:extLst>
              <a:ext uri="{FF2B5EF4-FFF2-40B4-BE49-F238E27FC236}">
                <a16:creationId xmlns:a16="http://schemas.microsoft.com/office/drawing/2014/main" id="{A63EBD56-4A88-4F5C-BEAF-A33740721C44}"/>
              </a:ext>
            </a:extLst>
          </p:cNvPr>
          <p:cNvSpPr/>
          <p:nvPr userDrawn="1"/>
        </p:nvSpPr>
        <p:spPr>
          <a:xfrm>
            <a:off x="1025525" y="1983572"/>
            <a:ext cx="8640763" cy="4316627"/>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id="{48CDFE25-4437-7188-EA7B-7D9DAD502275}"/>
              </a:ext>
              <a:ext uri="{C183D7F6-B498-43B3-948B-1728B52AA6E4}">
                <adec:decorative xmlns:adec="http://schemas.microsoft.com/office/drawing/2017/decorative" val="1"/>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3" name="Obraz 12" descr="Obraz zawierający tekst&#10;&#10;Opis wygenerowany automatycznie">
            <a:extLst>
              <a:ext uri="{FF2B5EF4-FFF2-40B4-BE49-F238E27FC236}">
                <a16:creationId xmlns:a16="http://schemas.microsoft.com/office/drawing/2014/main" id="{49D1ECBE-9DB2-9B2A-CE8F-84EF95EA484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5525" y="1983572"/>
            <a:ext cx="3959225" cy="720090"/>
          </a:xfrm>
          <a:prstGeom prst="rect">
            <a:avLst/>
          </a:prstGeom>
        </p:spPr>
      </p:pic>
      <p:sp>
        <p:nvSpPr>
          <p:cNvPr id="2" name="Title 1"/>
          <p:cNvSpPr>
            <a:spLocks noGrp="1"/>
          </p:cNvSpPr>
          <p:nvPr>
            <p:ph type="ctrTitle"/>
          </p:nvPr>
        </p:nvSpPr>
        <p:spPr>
          <a:xfrm>
            <a:off x="1385877" y="3070227"/>
            <a:ext cx="7920115" cy="1087764"/>
          </a:xfrm>
        </p:spPr>
        <p:txBody>
          <a:bodyPr anchor="t" anchorCtr="0">
            <a:normAutofit/>
          </a:bodyPr>
          <a:lstStyle>
            <a:lvl1pPr algn="l">
              <a:lnSpc>
                <a:spcPts val="4000"/>
              </a:lnSpc>
              <a:defRPr sz="3200"/>
            </a:lvl1pPr>
          </a:lstStyle>
          <a:p>
            <a:r>
              <a:rPr lang="pl-PL"/>
              <a:t>Kliknij, aby edytować styl</a:t>
            </a:r>
            <a:endParaRPr lang="en-US" dirty="0"/>
          </a:p>
        </p:txBody>
      </p:sp>
      <p:sp>
        <p:nvSpPr>
          <p:cNvPr id="3" name="Subtitle 2"/>
          <p:cNvSpPr>
            <a:spLocks noGrp="1"/>
          </p:cNvSpPr>
          <p:nvPr>
            <p:ph type="subTitle" idx="1"/>
          </p:nvPr>
        </p:nvSpPr>
        <p:spPr>
          <a:xfrm>
            <a:off x="1385888" y="4861794"/>
            <a:ext cx="7920037" cy="1080000"/>
          </a:xfrm>
        </p:spPr>
        <p:txBody>
          <a:bodyPr>
            <a:normAutofit/>
          </a:bodyPr>
          <a:lstStyle>
            <a:lvl1pPr marL="0" indent="0" algn="l">
              <a:lnSpc>
                <a:spcPts val="3500"/>
              </a:lnSpc>
              <a:buNone/>
              <a:defRPr sz="2800" b="1">
                <a:solidFill>
                  <a:schemeClr val="tx2"/>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a:t>Kliknij, aby edytować styl wzorca podtytułu</a:t>
            </a:r>
            <a:endParaRPr lang="en-US" dirty="0"/>
          </a:p>
        </p:txBody>
      </p:sp>
      <p:sp>
        <p:nvSpPr>
          <p:cNvPr id="4" name="Date Placeholder 3"/>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68EEE8EE-D7CF-4F1D-849B-3E54D1DD80B0}" type="datetime1">
              <a:rPr lang="pl-PL" smtClean="0"/>
              <a:t>26.07.2023</a:t>
            </a:fld>
            <a:endParaRPr lang="pl-PL" dirty="0"/>
          </a:p>
        </p:txBody>
      </p:sp>
      <p:pic>
        <p:nvPicPr>
          <p:cNvPr id="6" name="Obraz 5">
            <a:extLst>
              <a:ext uri="{FF2B5EF4-FFF2-40B4-BE49-F238E27FC236}">
                <a16:creationId xmlns:a16="http://schemas.microsoft.com/office/drawing/2014/main" id="{039E0742-6ADE-F448-8437-7F591E1D07FA}"/>
              </a:ext>
            </a:extLst>
          </p:cNvPr>
          <p:cNvPicPr>
            <a:picLocks noChangeAspect="1"/>
          </p:cNvPicPr>
          <p:nvPr userDrawn="1"/>
        </p:nvPicPr>
        <p:blipFill>
          <a:blip r:embed="rId3">
            <a:alphaModFix amt="55000"/>
            <a:extLst>
              <a:ext uri="{28A0092B-C50C-407E-A947-70E740481C1C}">
                <a14:useLocalDpi xmlns:a14="http://schemas.microsoft.com/office/drawing/2010/main" val="0"/>
              </a:ext>
            </a:extLst>
          </a:blip>
          <a:stretch>
            <a:fillRect/>
          </a:stretch>
        </p:blipFill>
        <p:spPr>
          <a:xfrm>
            <a:off x="652757" y="1244366"/>
            <a:ext cx="381000" cy="381000"/>
          </a:xfrm>
          <a:prstGeom prst="rect">
            <a:avLst/>
          </a:prstGeom>
        </p:spPr>
      </p:pic>
      <p:pic>
        <p:nvPicPr>
          <p:cNvPr id="17" name="Obraz 16">
            <a:extLst>
              <a:ext uri="{FF2B5EF4-FFF2-40B4-BE49-F238E27FC236}">
                <a16:creationId xmlns:a16="http://schemas.microsoft.com/office/drawing/2014/main" id="{F60567DB-D582-D44E-A6AD-12B2B5F1FE7B}"/>
              </a:ext>
            </a:extLst>
          </p:cNvPr>
          <p:cNvPicPr>
            <a:picLocks noChangeAspect="1"/>
          </p:cNvPicPr>
          <p:nvPr userDrawn="1"/>
        </p:nvPicPr>
        <p:blipFill>
          <a:blip r:embed="rId4">
            <a:alphaModFix amt="55000"/>
            <a:extLst>
              <a:ext uri="{28A0092B-C50C-407E-A947-70E740481C1C}">
                <a14:useLocalDpi xmlns:a14="http://schemas.microsoft.com/office/drawing/2010/main" val="0"/>
              </a:ext>
            </a:extLst>
          </a:blip>
          <a:stretch>
            <a:fillRect/>
          </a:stretch>
        </p:blipFill>
        <p:spPr>
          <a:xfrm>
            <a:off x="1365250" y="545866"/>
            <a:ext cx="381000" cy="381000"/>
          </a:xfrm>
          <a:prstGeom prst="rect">
            <a:avLst/>
          </a:prstGeom>
        </p:spPr>
      </p:pic>
      <p:pic>
        <p:nvPicPr>
          <p:cNvPr id="19" name="Obraz 18">
            <a:extLst>
              <a:ext uri="{FF2B5EF4-FFF2-40B4-BE49-F238E27FC236}">
                <a16:creationId xmlns:a16="http://schemas.microsoft.com/office/drawing/2014/main" id="{39EEE39C-033E-F640-8C4C-E23D91BEA336}"/>
              </a:ext>
            </a:extLst>
          </p:cNvPr>
          <p:cNvPicPr>
            <a:picLocks noChangeAspect="1"/>
          </p:cNvPicPr>
          <p:nvPr userDrawn="1"/>
        </p:nvPicPr>
        <p:blipFill>
          <a:blip r:embed="rId5">
            <a:alphaModFix amt="55000"/>
            <a:extLst>
              <a:ext uri="{28A0092B-C50C-407E-A947-70E740481C1C}">
                <a14:useLocalDpi xmlns:a14="http://schemas.microsoft.com/office/drawing/2010/main" val="0"/>
              </a:ext>
            </a:extLst>
          </a:blip>
          <a:stretch>
            <a:fillRect/>
          </a:stretch>
        </p:blipFill>
        <p:spPr>
          <a:xfrm>
            <a:off x="1380511" y="1244366"/>
            <a:ext cx="381000" cy="381000"/>
          </a:xfrm>
          <a:prstGeom prst="rect">
            <a:avLst/>
          </a:prstGeom>
        </p:spPr>
      </p:pic>
      <p:pic>
        <p:nvPicPr>
          <p:cNvPr id="21" name="Obraz 20">
            <a:extLst>
              <a:ext uri="{FF2B5EF4-FFF2-40B4-BE49-F238E27FC236}">
                <a16:creationId xmlns:a16="http://schemas.microsoft.com/office/drawing/2014/main" id="{C169AC8E-96EA-1048-803E-97D6CEE5E102}"/>
              </a:ext>
            </a:extLst>
          </p:cNvPr>
          <p:cNvPicPr>
            <a:picLocks noChangeAspect="1"/>
          </p:cNvPicPr>
          <p:nvPr userDrawn="1"/>
        </p:nvPicPr>
        <p:blipFill>
          <a:blip r:embed="rId6">
            <a:alphaModFix amt="55000"/>
            <a:extLst>
              <a:ext uri="{28A0092B-C50C-407E-A947-70E740481C1C}">
                <a14:useLocalDpi xmlns:a14="http://schemas.microsoft.com/office/drawing/2010/main" val="0"/>
              </a:ext>
            </a:extLst>
          </a:blip>
          <a:stretch>
            <a:fillRect/>
          </a:stretch>
        </p:blipFill>
        <p:spPr>
          <a:xfrm>
            <a:off x="4265786" y="538288"/>
            <a:ext cx="381000" cy="381000"/>
          </a:xfrm>
          <a:prstGeom prst="rect">
            <a:avLst/>
          </a:prstGeom>
        </p:spPr>
      </p:pic>
      <p:pic>
        <p:nvPicPr>
          <p:cNvPr id="23" name="Obraz 22">
            <a:extLst>
              <a:ext uri="{FF2B5EF4-FFF2-40B4-BE49-F238E27FC236}">
                <a16:creationId xmlns:a16="http://schemas.microsoft.com/office/drawing/2014/main" id="{D5D90F56-CFD2-1A40-B479-B556FC2D370D}"/>
              </a:ext>
            </a:extLst>
          </p:cNvPr>
          <p:cNvPicPr>
            <a:picLocks noChangeAspect="1"/>
          </p:cNvPicPr>
          <p:nvPr userDrawn="1"/>
        </p:nvPicPr>
        <p:blipFill>
          <a:blip r:embed="rId7">
            <a:alphaModFix amt="55000"/>
            <a:extLst>
              <a:ext uri="{28A0092B-C50C-407E-A947-70E740481C1C}">
                <a14:useLocalDpi xmlns:a14="http://schemas.microsoft.com/office/drawing/2010/main" val="0"/>
              </a:ext>
            </a:extLst>
          </a:blip>
          <a:stretch>
            <a:fillRect/>
          </a:stretch>
        </p:blipFill>
        <p:spPr>
          <a:xfrm>
            <a:off x="644525" y="545866"/>
            <a:ext cx="381000" cy="381000"/>
          </a:xfrm>
          <a:prstGeom prst="rect">
            <a:avLst/>
          </a:prstGeom>
        </p:spPr>
      </p:pic>
      <p:pic>
        <p:nvPicPr>
          <p:cNvPr id="25" name="Obraz 24">
            <a:extLst>
              <a:ext uri="{FF2B5EF4-FFF2-40B4-BE49-F238E27FC236}">
                <a16:creationId xmlns:a16="http://schemas.microsoft.com/office/drawing/2014/main" id="{48E96C1A-FA5C-A24F-9872-8608B9B3BC4F}"/>
              </a:ext>
            </a:extLst>
          </p:cNvPr>
          <p:cNvPicPr>
            <a:picLocks noChangeAspect="1"/>
          </p:cNvPicPr>
          <p:nvPr userDrawn="1"/>
        </p:nvPicPr>
        <p:blipFill>
          <a:blip r:embed="rId8">
            <a:alphaModFix amt="55000"/>
            <a:extLst>
              <a:ext uri="{28A0092B-C50C-407E-A947-70E740481C1C}">
                <a14:useLocalDpi xmlns:a14="http://schemas.microsoft.com/office/drawing/2010/main" val="0"/>
              </a:ext>
            </a:extLst>
          </a:blip>
          <a:stretch>
            <a:fillRect/>
          </a:stretch>
        </p:blipFill>
        <p:spPr>
          <a:xfrm>
            <a:off x="2104293" y="1254829"/>
            <a:ext cx="381000" cy="381000"/>
          </a:xfrm>
          <a:prstGeom prst="rect">
            <a:avLst/>
          </a:prstGeom>
        </p:spPr>
      </p:pic>
      <p:pic>
        <p:nvPicPr>
          <p:cNvPr id="27" name="Obraz 26">
            <a:extLst>
              <a:ext uri="{FF2B5EF4-FFF2-40B4-BE49-F238E27FC236}">
                <a16:creationId xmlns:a16="http://schemas.microsoft.com/office/drawing/2014/main" id="{28B2440F-CBE5-784D-ADC8-E797F64F472B}"/>
              </a:ext>
            </a:extLst>
          </p:cNvPr>
          <p:cNvPicPr>
            <a:picLocks noChangeAspect="1"/>
          </p:cNvPicPr>
          <p:nvPr userDrawn="1"/>
        </p:nvPicPr>
        <p:blipFill>
          <a:blip r:embed="rId9">
            <a:alphaModFix amt="55000"/>
            <a:extLst>
              <a:ext uri="{28A0092B-C50C-407E-A947-70E740481C1C}">
                <a14:useLocalDpi xmlns:a14="http://schemas.microsoft.com/office/drawing/2010/main" val="0"/>
              </a:ext>
            </a:extLst>
          </a:blip>
          <a:stretch>
            <a:fillRect/>
          </a:stretch>
        </p:blipFill>
        <p:spPr>
          <a:xfrm>
            <a:off x="2814637" y="543567"/>
            <a:ext cx="381000" cy="381000"/>
          </a:xfrm>
          <a:prstGeom prst="rect">
            <a:avLst/>
          </a:prstGeom>
        </p:spPr>
      </p:pic>
      <p:pic>
        <p:nvPicPr>
          <p:cNvPr id="29" name="Obraz 28">
            <a:extLst>
              <a:ext uri="{FF2B5EF4-FFF2-40B4-BE49-F238E27FC236}">
                <a16:creationId xmlns:a16="http://schemas.microsoft.com/office/drawing/2014/main" id="{1C717A0E-10D0-FA43-BF65-49909BDCEAFA}"/>
              </a:ext>
            </a:extLst>
          </p:cNvPr>
          <p:cNvPicPr>
            <a:picLocks noChangeAspect="1"/>
          </p:cNvPicPr>
          <p:nvPr userDrawn="1"/>
        </p:nvPicPr>
        <p:blipFill>
          <a:blip r:embed="rId10">
            <a:alphaModFix amt="55000"/>
            <a:extLst>
              <a:ext uri="{28A0092B-C50C-407E-A947-70E740481C1C}">
                <a14:useLocalDpi xmlns:a14="http://schemas.microsoft.com/office/drawing/2010/main" val="0"/>
              </a:ext>
            </a:extLst>
          </a:blip>
          <a:stretch>
            <a:fillRect/>
          </a:stretch>
        </p:blipFill>
        <p:spPr>
          <a:xfrm>
            <a:off x="3537018" y="535269"/>
            <a:ext cx="381000" cy="381000"/>
          </a:xfrm>
          <a:prstGeom prst="rect">
            <a:avLst/>
          </a:prstGeom>
        </p:spPr>
      </p:pic>
      <p:pic>
        <p:nvPicPr>
          <p:cNvPr id="31" name="Obraz 30">
            <a:extLst>
              <a:ext uri="{FF2B5EF4-FFF2-40B4-BE49-F238E27FC236}">
                <a16:creationId xmlns:a16="http://schemas.microsoft.com/office/drawing/2014/main" id="{A2891D6F-956C-9342-B2BB-C701A5BC5154}"/>
              </a:ext>
            </a:extLst>
          </p:cNvPr>
          <p:cNvPicPr>
            <a:picLocks noChangeAspect="1"/>
          </p:cNvPicPr>
          <p:nvPr userDrawn="1"/>
        </p:nvPicPr>
        <p:blipFill>
          <a:blip r:embed="rId11">
            <a:alphaModFix amt="55000"/>
            <a:extLst>
              <a:ext uri="{28A0092B-C50C-407E-A947-70E740481C1C}">
                <a14:useLocalDpi xmlns:a14="http://schemas.microsoft.com/office/drawing/2010/main" val="0"/>
              </a:ext>
            </a:extLst>
          </a:blip>
          <a:stretch>
            <a:fillRect/>
          </a:stretch>
        </p:blipFill>
        <p:spPr>
          <a:xfrm>
            <a:off x="2092256" y="531095"/>
            <a:ext cx="381000" cy="381000"/>
          </a:xfrm>
          <a:prstGeom prst="rect">
            <a:avLst/>
          </a:prstGeom>
        </p:spPr>
      </p:pic>
      <p:pic>
        <p:nvPicPr>
          <p:cNvPr id="33" name="Obraz 32">
            <a:extLst>
              <a:ext uri="{FF2B5EF4-FFF2-40B4-BE49-F238E27FC236}">
                <a16:creationId xmlns:a16="http://schemas.microsoft.com/office/drawing/2014/main" id="{7DE0C268-A93E-1C47-9AA3-10F1F10D0971}"/>
              </a:ext>
            </a:extLst>
          </p:cNvPr>
          <p:cNvPicPr>
            <a:picLocks noChangeAspect="1"/>
          </p:cNvPicPr>
          <p:nvPr userDrawn="1"/>
        </p:nvPicPr>
        <p:blipFill>
          <a:blip r:embed="rId12">
            <a:alphaModFix amt="55000"/>
            <a:extLst>
              <a:ext uri="{28A0092B-C50C-407E-A947-70E740481C1C}">
                <a14:useLocalDpi xmlns:a14="http://schemas.microsoft.com/office/drawing/2010/main" val="0"/>
              </a:ext>
            </a:extLst>
          </a:blip>
          <a:stretch>
            <a:fillRect/>
          </a:stretch>
        </p:blipFill>
        <p:spPr>
          <a:xfrm>
            <a:off x="3534802" y="1251987"/>
            <a:ext cx="381000" cy="381000"/>
          </a:xfrm>
          <a:prstGeom prst="rect">
            <a:avLst/>
          </a:prstGeom>
        </p:spPr>
      </p:pic>
      <p:pic>
        <p:nvPicPr>
          <p:cNvPr id="35" name="Obraz 34">
            <a:extLst>
              <a:ext uri="{FF2B5EF4-FFF2-40B4-BE49-F238E27FC236}">
                <a16:creationId xmlns:a16="http://schemas.microsoft.com/office/drawing/2014/main" id="{45508241-FE91-D847-8686-4F72BD314220}"/>
              </a:ext>
            </a:extLst>
          </p:cNvPr>
          <p:cNvPicPr>
            <a:picLocks noChangeAspect="1"/>
          </p:cNvPicPr>
          <p:nvPr userDrawn="1"/>
        </p:nvPicPr>
        <p:blipFill>
          <a:blip r:embed="rId13">
            <a:alphaModFix amt="55000"/>
            <a:extLst>
              <a:ext uri="{28A0092B-C50C-407E-A947-70E740481C1C}">
                <a14:useLocalDpi xmlns:a14="http://schemas.microsoft.com/office/drawing/2010/main" val="0"/>
              </a:ext>
            </a:extLst>
          </a:blip>
          <a:stretch>
            <a:fillRect/>
          </a:stretch>
        </p:blipFill>
        <p:spPr>
          <a:xfrm>
            <a:off x="4265613" y="1250549"/>
            <a:ext cx="381000" cy="381000"/>
          </a:xfrm>
          <a:prstGeom prst="rect">
            <a:avLst/>
          </a:prstGeom>
        </p:spPr>
      </p:pic>
      <p:pic>
        <p:nvPicPr>
          <p:cNvPr id="37" name="Obraz 36">
            <a:extLst>
              <a:ext uri="{FF2B5EF4-FFF2-40B4-BE49-F238E27FC236}">
                <a16:creationId xmlns:a16="http://schemas.microsoft.com/office/drawing/2014/main" id="{EB9A3203-260A-FA4A-9526-A6276A5756DA}"/>
              </a:ext>
            </a:extLst>
          </p:cNvPr>
          <p:cNvPicPr>
            <a:picLocks noChangeAspect="1"/>
          </p:cNvPicPr>
          <p:nvPr userDrawn="1"/>
        </p:nvPicPr>
        <p:blipFill>
          <a:blip r:embed="rId14">
            <a:alphaModFix amt="55000"/>
            <a:extLst>
              <a:ext uri="{28A0092B-C50C-407E-A947-70E740481C1C}">
                <a14:useLocalDpi xmlns:a14="http://schemas.microsoft.com/office/drawing/2010/main" val="0"/>
              </a:ext>
            </a:extLst>
          </a:blip>
          <a:stretch>
            <a:fillRect/>
          </a:stretch>
        </p:blipFill>
        <p:spPr>
          <a:xfrm>
            <a:off x="2814637" y="1250549"/>
            <a:ext cx="381000" cy="381000"/>
          </a:xfrm>
          <a:prstGeom prst="rect">
            <a:avLst/>
          </a:prstGeom>
        </p:spPr>
      </p:pic>
      <p:pic>
        <p:nvPicPr>
          <p:cNvPr id="24" name="Obraz 23">
            <a:extLst>
              <a:ext uri="{FF2B5EF4-FFF2-40B4-BE49-F238E27FC236}">
                <a16:creationId xmlns:a16="http://schemas.microsoft.com/office/drawing/2014/main" id="{435F0698-B762-4CA8-B4E7-F5A604257866}"/>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83133" y="6444133"/>
            <a:ext cx="8855261" cy="828683"/>
          </a:xfrm>
          <a:prstGeom prst="rect">
            <a:avLst/>
          </a:prstGeom>
        </p:spPr>
      </p:pic>
      <p:pic>
        <p:nvPicPr>
          <p:cNvPr id="26" name="Obraz 25" descr="Logo rocznicowe: 25 lat Samorządu Województwa Pomorskiego.">
            <a:extLst>
              <a:ext uri="{FF2B5EF4-FFF2-40B4-BE49-F238E27FC236}">
                <a16:creationId xmlns:a16="http://schemas.microsoft.com/office/drawing/2014/main" id="{26A9FA7C-9311-4E28-9148-0DF0D28C7CE9}"/>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5639094" y="460525"/>
            <a:ext cx="2406403" cy="1171024"/>
          </a:xfrm>
          <a:prstGeom prst="rect">
            <a:avLst/>
          </a:prstGeom>
        </p:spPr>
      </p:pic>
    </p:spTree>
    <p:extLst>
      <p:ext uri="{BB962C8B-B14F-4D97-AF65-F5344CB8AC3E}">
        <p14:creationId xmlns:p14="http://schemas.microsoft.com/office/powerpoint/2010/main" val="3586026018"/>
      </p:ext>
    </p:extLst>
  </p:cSld>
  <p:clrMapOvr>
    <a:masterClrMapping/>
  </p:clrMapOvr>
  <p:extLst mod="1">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lajd tytułowy (krótki tytuł)">
    <p:spTree>
      <p:nvGrpSpPr>
        <p:cNvPr id="1" name=""/>
        <p:cNvGrpSpPr/>
        <p:nvPr/>
      </p:nvGrpSpPr>
      <p:grpSpPr>
        <a:xfrm>
          <a:off x="0" y="0"/>
          <a:ext cx="0" cy="0"/>
          <a:chOff x="0" y="0"/>
          <a:chExt cx="0" cy="0"/>
        </a:xfrm>
      </p:grpSpPr>
      <p:sp>
        <p:nvSpPr>
          <p:cNvPr id="17" name="Symbol zastępczy obrazu 16">
            <a:extLst>
              <a:ext uri="{FF2B5EF4-FFF2-40B4-BE49-F238E27FC236}">
                <a16:creationId xmlns:a16="http://schemas.microsoft.com/office/drawing/2014/main" id="{69383BDA-94B1-6FB6-27E3-0CC3DEDF5AF5}"/>
              </a:ext>
            </a:extLst>
          </p:cNvPr>
          <p:cNvSpPr>
            <a:spLocks noGrp="1"/>
          </p:cNvSpPr>
          <p:nvPr>
            <p:ph type="pic" sz="quarter" idx="11"/>
          </p:nvPr>
        </p:nvSpPr>
        <p:spPr>
          <a:xfrm>
            <a:off x="0" y="0"/>
            <a:ext cx="6784975" cy="5221288"/>
          </a:xfrm>
          <a:custGeom>
            <a:avLst/>
            <a:gdLst>
              <a:gd name="connsiteX0" fmla="*/ 0 w 6784975"/>
              <a:gd name="connsiteY0" fmla="*/ 0 h 5221288"/>
              <a:gd name="connsiteX1" fmla="*/ 6784975 w 6784975"/>
              <a:gd name="connsiteY1" fmla="*/ 0 h 5221288"/>
              <a:gd name="connsiteX2" fmla="*/ 6784975 w 6784975"/>
              <a:gd name="connsiteY2" fmla="*/ 4500563 h 5221288"/>
              <a:gd name="connsiteX3" fmla="*/ 2825750 w 6784975"/>
              <a:gd name="connsiteY3" fmla="*/ 4500563 h 5221288"/>
              <a:gd name="connsiteX4" fmla="*/ 2825750 w 6784975"/>
              <a:gd name="connsiteY4" fmla="*/ 5221288 h 5221288"/>
              <a:gd name="connsiteX5" fmla="*/ 0 w 6784975"/>
              <a:gd name="connsiteY5" fmla="*/ 5221288 h 522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84975" h="5221288">
                <a:moveTo>
                  <a:pt x="0" y="0"/>
                </a:moveTo>
                <a:lnTo>
                  <a:pt x="6784975" y="0"/>
                </a:lnTo>
                <a:lnTo>
                  <a:pt x="6784975" y="4500563"/>
                </a:lnTo>
                <a:lnTo>
                  <a:pt x="2825750" y="4500563"/>
                </a:lnTo>
                <a:lnTo>
                  <a:pt x="2825750" y="5221288"/>
                </a:lnTo>
                <a:lnTo>
                  <a:pt x="0" y="522128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dirty="0"/>
              <a:t>Kliknij ikonę, aby dodać obraz</a:t>
            </a:r>
          </a:p>
        </p:txBody>
      </p:sp>
      <p:sp>
        <p:nvSpPr>
          <p:cNvPr id="13" name="Prostokąt 12">
            <a:extLst>
              <a:ext uri="{FF2B5EF4-FFF2-40B4-BE49-F238E27FC236}">
                <a16:creationId xmlns:a16="http://schemas.microsoft.com/office/drawing/2014/main" id="{38965D1A-9BC8-2AB7-6B73-C2BBDA5D66AA}"/>
              </a:ext>
            </a:extLst>
          </p:cNvPr>
          <p:cNvSpPr/>
          <p:nvPr userDrawn="1"/>
        </p:nvSpPr>
        <p:spPr>
          <a:xfrm>
            <a:off x="2825750" y="4500563"/>
            <a:ext cx="6840538" cy="17996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3172808" y="5579563"/>
            <a:ext cx="6133117" cy="648546"/>
          </a:xfrm>
        </p:spPr>
        <p:txBody>
          <a:bodyPr anchor="t" anchorCtr="0">
            <a:normAutofit/>
          </a:bodyPr>
          <a:lstStyle>
            <a:lvl1pPr algn="l">
              <a:lnSpc>
                <a:spcPts val="3500"/>
              </a:lnSpc>
              <a:defRPr sz="2800"/>
            </a:lvl1pPr>
          </a:lstStyle>
          <a:p>
            <a:r>
              <a:rPr lang="pl-PL"/>
              <a:t>Kliknij, aby edytować styl</a:t>
            </a:r>
            <a:endParaRPr lang="en-US" dirty="0"/>
          </a:p>
        </p:txBody>
      </p:sp>
      <p:sp>
        <p:nvSpPr>
          <p:cNvPr id="4" name="Date Placeholder 3"/>
          <p:cNvSpPr>
            <a:spLocks noGrp="1"/>
          </p:cNvSpPr>
          <p:nvPr>
            <p:ph type="dt" sz="half" idx="10"/>
          </p:nvPr>
        </p:nvSpPr>
        <p:spPr>
          <a:xfrm>
            <a:off x="7866444" y="539750"/>
            <a:ext cx="1799844" cy="366725"/>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D857886D-A165-4D54-8DB0-CE6586ECA8EC}" type="datetime1">
              <a:rPr lang="pl-PL" smtClean="0"/>
              <a:t>26.07.2023</a:t>
            </a:fld>
            <a:endParaRPr lang="pl-PL" dirty="0"/>
          </a:p>
        </p:txBody>
      </p:sp>
      <p:pic>
        <p:nvPicPr>
          <p:cNvPr id="18" name="Obraz 17" descr="Obraz zawierający tekst&#10;&#10;Opis wygenerowany automatycznie">
            <a:extLst>
              <a:ext uri="{FF2B5EF4-FFF2-40B4-BE49-F238E27FC236}">
                <a16:creationId xmlns:a16="http://schemas.microsoft.com/office/drawing/2014/main" id="{EB4DB370-BCB9-D1E9-5613-5A9DCA5F31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25750" y="4500563"/>
            <a:ext cx="3959225" cy="720090"/>
          </a:xfrm>
          <a:prstGeom prst="rect">
            <a:avLst/>
          </a:prstGeom>
        </p:spPr>
      </p:pic>
      <p:pic>
        <p:nvPicPr>
          <p:cNvPr id="11" name="Obraz 10">
            <a:extLst>
              <a:ext uri="{FF2B5EF4-FFF2-40B4-BE49-F238E27FC236}">
                <a16:creationId xmlns:a16="http://schemas.microsoft.com/office/drawing/2014/main" id="{0CF3E933-1DA6-403F-9323-5B318B99433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3133" y="6444133"/>
            <a:ext cx="8855261" cy="828683"/>
          </a:xfrm>
          <a:prstGeom prst="rect">
            <a:avLst/>
          </a:prstGeom>
        </p:spPr>
      </p:pic>
      <p:pic>
        <p:nvPicPr>
          <p:cNvPr id="8" name="Obraz 7" descr="Logo rocznicowe: 25 lat Samorządu Województwa Pomorskiego.">
            <a:extLst>
              <a:ext uri="{FF2B5EF4-FFF2-40B4-BE49-F238E27FC236}">
                <a16:creationId xmlns:a16="http://schemas.microsoft.com/office/drawing/2014/main" id="{47461BC3-2B77-43FB-8BAB-EFD2EBB0386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022430" y="1050409"/>
            <a:ext cx="2406403" cy="1171024"/>
          </a:xfrm>
          <a:prstGeom prst="rect">
            <a:avLst/>
          </a:prstGeom>
        </p:spPr>
      </p:pic>
    </p:spTree>
    <p:extLst>
      <p:ext uri="{BB962C8B-B14F-4D97-AF65-F5344CB8AC3E}">
        <p14:creationId xmlns:p14="http://schemas.microsoft.com/office/powerpoint/2010/main" val="163393511"/>
      </p:ext>
    </p:extLst>
  </p:cSld>
  <p:clrMapOvr>
    <a:masterClrMapping/>
  </p:clrMapOvr>
  <p:extLst mod="1">
    <p:ext uri="{DCECCB84-F9BA-43D5-87BE-67443E8EF086}">
      <p15:sldGuideLst xmlns:p15="http://schemas.microsoft.com/office/powerpoint/2012/main">
        <p15:guide id="1" pos="192"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lajd tytuł sekcji">
    <p:spTree>
      <p:nvGrpSpPr>
        <p:cNvPr id="1" name=""/>
        <p:cNvGrpSpPr/>
        <p:nvPr/>
      </p:nvGrpSpPr>
      <p:grpSpPr>
        <a:xfrm>
          <a:off x="0" y="0"/>
          <a:ext cx="0" cy="0"/>
          <a:chOff x="0" y="0"/>
          <a:chExt cx="0" cy="0"/>
        </a:xfrm>
      </p:grpSpPr>
      <p:sp>
        <p:nvSpPr>
          <p:cNvPr id="10" name="Prostokąt 9">
            <a:extLst>
              <a:ext uri="{FF2B5EF4-FFF2-40B4-BE49-F238E27FC236}">
                <a16:creationId xmlns:a16="http://schemas.microsoft.com/office/drawing/2014/main" id="{0D1F565A-4734-6B49-4F72-233C397DE031}"/>
              </a:ext>
            </a:extLst>
          </p:cNvPr>
          <p:cNvSpPr/>
          <p:nvPr userDrawn="1"/>
        </p:nvSpPr>
        <p:spPr>
          <a:xfrm>
            <a:off x="2825749" y="4500563"/>
            <a:ext cx="7196139" cy="21595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Symbol zastępczy obrazu 8">
            <a:extLst>
              <a:ext uri="{FF2B5EF4-FFF2-40B4-BE49-F238E27FC236}">
                <a16:creationId xmlns:a16="http://schemas.microsoft.com/office/drawing/2014/main" id="{12E8330A-FFD8-2BBA-E745-7200C0738BE5}"/>
              </a:ext>
            </a:extLst>
          </p:cNvPr>
          <p:cNvSpPr>
            <a:spLocks noGrp="1"/>
          </p:cNvSpPr>
          <p:nvPr>
            <p:ph type="pic" sz="quarter" idx="10"/>
          </p:nvPr>
        </p:nvSpPr>
        <p:spPr>
          <a:xfrm>
            <a:off x="669925" y="0"/>
            <a:ext cx="6835775" cy="4859338"/>
          </a:xfrm>
          <a:custGeom>
            <a:avLst/>
            <a:gdLst>
              <a:gd name="connsiteX0" fmla="*/ 0 w 6835775"/>
              <a:gd name="connsiteY0" fmla="*/ 0 h 4859338"/>
              <a:gd name="connsiteX1" fmla="*/ 6835775 w 6835775"/>
              <a:gd name="connsiteY1" fmla="*/ 0 h 4859338"/>
              <a:gd name="connsiteX2" fmla="*/ 6835775 w 6835775"/>
              <a:gd name="connsiteY2" fmla="*/ 4500563 h 4859338"/>
              <a:gd name="connsiteX3" fmla="*/ 2155824 w 6835775"/>
              <a:gd name="connsiteY3" fmla="*/ 4500563 h 4859338"/>
              <a:gd name="connsiteX4" fmla="*/ 2155824 w 6835775"/>
              <a:gd name="connsiteY4" fmla="*/ 4859338 h 4859338"/>
              <a:gd name="connsiteX5" fmla="*/ 0 w 6835775"/>
              <a:gd name="connsiteY5" fmla="*/ 4859338 h 4859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35775" h="4859338">
                <a:moveTo>
                  <a:pt x="0" y="0"/>
                </a:moveTo>
                <a:lnTo>
                  <a:pt x="6835775" y="0"/>
                </a:lnTo>
                <a:lnTo>
                  <a:pt x="6835775" y="4500563"/>
                </a:lnTo>
                <a:lnTo>
                  <a:pt x="2155824" y="4500563"/>
                </a:lnTo>
                <a:lnTo>
                  <a:pt x="2155824" y="4859338"/>
                </a:lnTo>
                <a:lnTo>
                  <a:pt x="0" y="485933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a:t>Kliknij ikonę, aby dodać obraz</a:t>
            </a:r>
            <a:endParaRPr lang="pl-PL" dirty="0"/>
          </a:p>
        </p:txBody>
      </p:sp>
      <p:sp>
        <p:nvSpPr>
          <p:cNvPr id="5" name="Prostokąt 4">
            <a:extLst>
              <a:ext uri="{FF2B5EF4-FFF2-40B4-BE49-F238E27FC236}">
                <a16:creationId xmlns:a16="http://schemas.microsoft.com/office/drawing/2014/main" id="{7BF7E1EF-0AB1-F3B1-F5CD-6A2AA3056193}"/>
              </a:ext>
            </a:extLst>
          </p:cNvPr>
          <p:cNvSpPr/>
          <p:nvPr userDrawn="1"/>
        </p:nvSpPr>
        <p:spPr>
          <a:xfrm>
            <a:off x="3905250" y="4500562"/>
            <a:ext cx="3600449" cy="359395"/>
          </a:xfrm>
          <a:prstGeom prst="rect">
            <a:avLst/>
          </a:prstGeom>
          <a:solidFill>
            <a:srgbClr val="0052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03E2C530-5988-0861-50D8-1C7FE1662A60}"/>
              </a:ext>
            </a:extLst>
          </p:cNvPr>
          <p:cNvSpPr/>
          <p:nvPr userDrawn="1"/>
        </p:nvSpPr>
        <p:spPr>
          <a:xfrm>
            <a:off x="2825751" y="4500561"/>
            <a:ext cx="1079500" cy="3587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3186113" y="5195719"/>
            <a:ext cx="6480176" cy="1320421"/>
          </a:xfrm>
        </p:spPr>
        <p:txBody>
          <a:bodyPr anchor="t" anchorCtr="0">
            <a:normAutofit/>
          </a:bodyPr>
          <a:lstStyle>
            <a:lvl1pPr algn="l">
              <a:lnSpc>
                <a:spcPts val="3500"/>
              </a:lnSpc>
              <a:defRPr sz="2800"/>
            </a:lvl1pPr>
          </a:lstStyle>
          <a:p>
            <a:r>
              <a:rPr lang="pl-PL"/>
              <a:t>Kliknij, aby edytować styl</a:t>
            </a:r>
            <a:endParaRPr lang="en-US" dirty="0"/>
          </a:p>
        </p:txBody>
      </p:sp>
      <p:pic>
        <p:nvPicPr>
          <p:cNvPr id="7" name="Obraz 6" descr="Logo rocznicowe: 25 lat Samorządu Województwa Pomorskiego.">
            <a:extLst>
              <a:ext uri="{FF2B5EF4-FFF2-40B4-BE49-F238E27FC236}">
                <a16:creationId xmlns:a16="http://schemas.microsoft.com/office/drawing/2014/main" id="{8DAA9314-721F-4659-8D76-1CB0F3F0F6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15485" y="755501"/>
            <a:ext cx="2406403" cy="1171024"/>
          </a:xfrm>
          <a:prstGeom prst="rect">
            <a:avLst/>
          </a:prstGeom>
        </p:spPr>
      </p:pic>
    </p:spTree>
    <p:extLst>
      <p:ext uri="{BB962C8B-B14F-4D97-AF65-F5344CB8AC3E}">
        <p14:creationId xmlns:p14="http://schemas.microsoft.com/office/powerpoint/2010/main" val="1007901643"/>
      </p:ext>
    </p:extLst>
  </p:cSld>
  <p:clrMapOvr>
    <a:masterClrMapping/>
  </p:clrMapOvr>
  <p:extLst mod="1">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Slajd - tytuł + zawartość z paski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dirty="0"/>
              <a:t>Kliknij, aby edytować style wzorca tekstu</a:t>
            </a:r>
          </a:p>
          <a:p>
            <a:pPr lvl="1"/>
            <a:r>
              <a:rPr lang="pl-PL" dirty="0"/>
              <a:t>Drugi poziom</a:t>
            </a:r>
          </a:p>
          <a:p>
            <a:pPr lvl="2"/>
            <a:r>
              <a:rPr lang="pl-PL" dirty="0"/>
              <a:t>Trzeci poziom</a:t>
            </a:r>
          </a:p>
        </p:txBody>
      </p:sp>
      <p:sp>
        <p:nvSpPr>
          <p:cNvPr id="5" name="Symbol zastępczy numeru slajdu 4">
            <a:extLst>
              <a:ext uri="{FF2B5EF4-FFF2-40B4-BE49-F238E27FC236}">
                <a16:creationId xmlns:a16="http://schemas.microsoft.com/office/drawing/2014/main" id="{96BE561E-99B3-4335-3AEE-43699306B9E0}"/>
              </a:ext>
            </a:extLst>
          </p:cNvPr>
          <p:cNvSpPr>
            <a:spLocks noGrp="1"/>
          </p:cNvSpPr>
          <p:nvPr>
            <p:ph type="sldNum" sz="quarter" idx="10"/>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905279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Slajd - tytuł + 2 elementy zawartości z paski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25906" y="1979837"/>
            <a:ext cx="4140000" cy="4680018"/>
          </a:xfrm>
        </p:spPr>
        <p:txBody>
          <a:bodyPr/>
          <a:lstStyle/>
          <a:p>
            <a:pPr lvl="0"/>
            <a:r>
              <a:rPr lang="pl-PL"/>
              <a:t>Kliknij, aby edytować style wzorca tekstu</a:t>
            </a:r>
          </a:p>
          <a:p>
            <a:pPr lvl="1"/>
            <a:r>
              <a:rPr lang="pl-PL"/>
              <a:t>Drugi poziom</a:t>
            </a:r>
          </a:p>
          <a:p>
            <a:pPr lvl="2"/>
            <a:r>
              <a:rPr lang="pl-PL"/>
              <a:t>Trzeci poziom</a:t>
            </a:r>
          </a:p>
        </p:txBody>
      </p:sp>
      <p:sp>
        <p:nvSpPr>
          <p:cNvPr id="4" name="Content Placeholder 3"/>
          <p:cNvSpPr>
            <a:spLocks noGrp="1"/>
          </p:cNvSpPr>
          <p:nvPr>
            <p:ph sz="half" idx="2"/>
          </p:nvPr>
        </p:nvSpPr>
        <p:spPr>
          <a:xfrm>
            <a:off x="5525906" y="1979613"/>
            <a:ext cx="4140000" cy="4680226"/>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3134000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lajd - tytuł + zdjęcie + zawartość z paskiem">
    <p:spTree>
      <p:nvGrpSpPr>
        <p:cNvPr id="1" name=""/>
        <p:cNvGrpSpPr/>
        <p:nvPr/>
      </p:nvGrpSpPr>
      <p:grpSpPr>
        <a:xfrm>
          <a:off x="0" y="0"/>
          <a:ext cx="0" cy="0"/>
          <a:chOff x="0" y="0"/>
          <a:chExt cx="0" cy="0"/>
        </a:xfrm>
      </p:grpSpPr>
      <p:sp>
        <p:nvSpPr>
          <p:cNvPr id="2" name="Title 1"/>
          <p:cNvSpPr>
            <a:spLocks noGrp="1"/>
          </p:cNvSpPr>
          <p:nvPr>
            <p:ph type="title"/>
          </p:nvPr>
        </p:nvSpPr>
        <p:spPr>
          <a:xfrm>
            <a:off x="5345906" y="899836"/>
            <a:ext cx="4320000" cy="1080001"/>
          </a:xfrm>
        </p:spPr>
        <p:txBody>
          <a:bodyPr/>
          <a:lstStyle/>
          <a:p>
            <a:r>
              <a:rPr lang="pl-PL"/>
              <a:t>Kliknij, aby edytować styl</a:t>
            </a:r>
            <a:endParaRPr lang="en-US" dirty="0"/>
          </a:p>
        </p:txBody>
      </p:sp>
      <p:sp>
        <p:nvSpPr>
          <p:cNvPr id="3" name="Content Placeholder 2"/>
          <p:cNvSpPr>
            <a:spLocks noGrp="1"/>
          </p:cNvSpPr>
          <p:nvPr>
            <p:ph sz="half" idx="1"/>
          </p:nvPr>
        </p:nvSpPr>
        <p:spPr>
          <a:xfrm>
            <a:off x="5345906" y="1979837"/>
            <a:ext cx="4320382" cy="4680002"/>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7" name="Symbol zastępczy obrazu 6">
            <a:extLst>
              <a:ext uri="{FF2B5EF4-FFF2-40B4-BE49-F238E27FC236}">
                <a16:creationId xmlns:a16="http://schemas.microsoft.com/office/drawing/2014/main" id="{E681B9F9-7BA5-2D43-A1BD-8AF5D0250636}"/>
              </a:ext>
            </a:extLst>
          </p:cNvPr>
          <p:cNvSpPr>
            <a:spLocks noGrp="1"/>
          </p:cNvSpPr>
          <p:nvPr>
            <p:ph type="pic" sz="quarter" idx="11"/>
          </p:nvPr>
        </p:nvSpPr>
        <p:spPr>
          <a:xfrm>
            <a:off x="0" y="900113"/>
            <a:ext cx="4986338" cy="5759726"/>
          </a:xfrm>
          <a:solidFill>
            <a:schemeClr val="bg1">
              <a:lumMod val="95000"/>
            </a:schemeClr>
          </a:solidFill>
        </p:spPr>
        <p:txBody>
          <a:bodyPr anchor="ctr" anchorCtr="0"/>
          <a:lstStyle>
            <a:lvl1pPr algn="ctr">
              <a:buFont typeface="Arial" panose="020B0604020202020204" pitchFamily="34" charset="0"/>
              <a:buNone/>
              <a:defRPr sz="1000"/>
            </a:lvl1pPr>
          </a:lstStyle>
          <a:p>
            <a:r>
              <a:rPr lang="pl-PL"/>
              <a:t>Kliknij ikonę, aby dodać obraz</a:t>
            </a:r>
            <a:endParaRPr lang="pl-PL" dirty="0"/>
          </a:p>
        </p:txBody>
      </p:sp>
    </p:spTree>
    <p:extLst>
      <p:ext uri="{BB962C8B-B14F-4D97-AF65-F5344CB8AC3E}">
        <p14:creationId xmlns:p14="http://schemas.microsoft.com/office/powerpoint/2010/main" val="145398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1_Slajd - tytuł + zawartość bez pask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96BE561E-99B3-4335-3AEE-43699306B9E0}"/>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6" name="Prostokąt 5">
            <a:extLst>
              <a:ext uri="{FF2B5EF4-FFF2-40B4-BE49-F238E27FC236}">
                <a16:creationId xmlns:a16="http://schemas.microsoft.com/office/drawing/2014/main" id="{630E28BA-19A4-6182-CE10-65107EDF6B75}"/>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169991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Obj" preserve="1">
  <p:cSld name="1_Slajd - tytuł + 2 elementy zawartości bez pask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25906" y="1979837"/>
            <a:ext cx="4140000" cy="4680018"/>
          </a:xfrm>
        </p:spPr>
        <p:txBody>
          <a:bodyPr/>
          <a:lstStyle/>
          <a:p>
            <a:pPr lvl="0"/>
            <a:r>
              <a:rPr lang="pl-PL" dirty="0"/>
              <a:t>Kliknij, aby edytować style wzorca tekstu</a:t>
            </a:r>
          </a:p>
          <a:p>
            <a:pPr lvl="1"/>
            <a:r>
              <a:rPr lang="pl-PL" dirty="0"/>
              <a:t>Drugi poziom</a:t>
            </a:r>
          </a:p>
          <a:p>
            <a:pPr lvl="2"/>
            <a:r>
              <a:rPr lang="pl-PL" dirty="0"/>
              <a:t>Trzeci poziom</a:t>
            </a:r>
          </a:p>
        </p:txBody>
      </p:sp>
      <p:sp>
        <p:nvSpPr>
          <p:cNvPr id="4" name="Content Placeholder 3"/>
          <p:cNvSpPr>
            <a:spLocks noGrp="1"/>
          </p:cNvSpPr>
          <p:nvPr>
            <p:ph sz="half" idx="2"/>
          </p:nvPr>
        </p:nvSpPr>
        <p:spPr>
          <a:xfrm>
            <a:off x="5525906" y="1979613"/>
            <a:ext cx="4140000" cy="4680226"/>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9A72189C-757E-47DF-313E-E0F36399C09C}"/>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6" name="Prostokąt 5">
            <a:extLst>
              <a:ext uri="{FF2B5EF4-FFF2-40B4-BE49-F238E27FC236}">
                <a16:creationId xmlns:a16="http://schemas.microsoft.com/office/drawing/2014/main" id="{E363107C-97A9-9A5D-A2A2-E6ABB7ED4C62}"/>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895970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5525" y="899836"/>
            <a:ext cx="8640381" cy="1080001"/>
          </a:xfrm>
          <a:prstGeom prst="rect">
            <a:avLst/>
          </a:prstGeom>
        </p:spPr>
        <p:txBody>
          <a:bodyPr vert="horz" lIns="0" tIns="0" rIns="0" bIns="0" rtlCol="0" anchor="t" anchorCtr="0">
            <a:normAutofit/>
          </a:bodyPr>
          <a:lstStyle/>
          <a:p>
            <a:r>
              <a:rPr lang="pl-PL" dirty="0"/>
              <a:t>Kliknij, aby edytować styl</a:t>
            </a:r>
            <a:endParaRPr lang="en-US" dirty="0"/>
          </a:p>
        </p:txBody>
      </p:sp>
      <p:sp>
        <p:nvSpPr>
          <p:cNvPr id="3" name="Text Placeholder 2"/>
          <p:cNvSpPr>
            <a:spLocks noGrp="1"/>
          </p:cNvSpPr>
          <p:nvPr>
            <p:ph type="body" idx="1"/>
          </p:nvPr>
        </p:nvSpPr>
        <p:spPr>
          <a:xfrm>
            <a:off x="1025907" y="1979837"/>
            <a:ext cx="8640382" cy="4680002"/>
          </a:xfrm>
          <a:prstGeom prst="rect">
            <a:avLst/>
          </a:prstGeom>
        </p:spPr>
        <p:txBody>
          <a:bodyPr vert="horz" lIns="0" tIns="0" rIns="0" bIns="0" rtlCol="0">
            <a:normAutofit/>
          </a:bodyPr>
          <a:lstStyle/>
          <a:p>
            <a:pPr lvl="0"/>
            <a:r>
              <a:rPr lang="pl-PL" dirty="0"/>
              <a:t>Kliknij, aby edytować style wzorca tekstu</a:t>
            </a:r>
          </a:p>
          <a:p>
            <a:pPr lvl="1"/>
            <a:r>
              <a:rPr lang="pl-PL" dirty="0"/>
              <a:t>Drugi poziom</a:t>
            </a:r>
          </a:p>
          <a:p>
            <a:pPr lvl="2"/>
            <a:r>
              <a:rPr lang="pl-PL" dirty="0"/>
              <a:t>Trzeci poziom</a:t>
            </a:r>
            <a:endParaRPr lang="en-US" dirty="0"/>
          </a:p>
        </p:txBody>
      </p:sp>
      <p:sp>
        <p:nvSpPr>
          <p:cNvPr id="10" name="Prostokąt 9">
            <a:extLst>
              <a:ext uri="{FF2B5EF4-FFF2-40B4-BE49-F238E27FC236}">
                <a16:creationId xmlns:a16="http://schemas.microsoft.com/office/drawing/2014/main" id="{617E16B8-2BD0-D12E-978E-94E428DF9717}"/>
              </a:ext>
            </a:extLst>
          </p:cNvPr>
          <p:cNvSpPr/>
          <p:nvPr userDrawn="1"/>
        </p:nvSpPr>
        <p:spPr>
          <a:xfrm>
            <a:off x="1025870" y="0"/>
            <a:ext cx="1080742" cy="1793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Prostokąt 11">
            <a:extLst>
              <a:ext uri="{FF2B5EF4-FFF2-40B4-BE49-F238E27FC236}">
                <a16:creationId xmlns:a16="http://schemas.microsoft.com/office/drawing/2014/main" id="{662915FD-1FF3-5CF3-5C57-034114B5E6A2}"/>
              </a:ext>
            </a:extLst>
          </p:cNvPr>
          <p:cNvSpPr/>
          <p:nvPr userDrawn="1"/>
        </p:nvSpPr>
        <p:spPr>
          <a:xfrm>
            <a:off x="2106612" y="0"/>
            <a:ext cx="7559293"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numeru slajdu 3">
            <a:extLst>
              <a:ext uri="{FF2B5EF4-FFF2-40B4-BE49-F238E27FC236}">
                <a16:creationId xmlns:a16="http://schemas.microsoft.com/office/drawing/2014/main" id="{5026AD61-FC69-65FC-05E3-06AA14C89304}"/>
              </a:ext>
            </a:extLst>
          </p:cNvPr>
          <p:cNvSpPr>
            <a:spLocks noGrp="1"/>
          </p:cNvSpPr>
          <p:nvPr>
            <p:ph type="sldNum" sz="quarter" idx="4"/>
          </p:nvPr>
        </p:nvSpPr>
        <p:spPr>
          <a:xfrm>
            <a:off x="8585200" y="7019837"/>
            <a:ext cx="1080000" cy="180000"/>
          </a:xfrm>
          <a:prstGeom prst="rect">
            <a:avLst/>
          </a:prstGeom>
          <a:noFill/>
        </p:spPr>
        <p:txBody>
          <a:bodyPr vert="horz" lIns="0" tIns="72000" rIns="0" bIns="72000" rtlCol="0" anchor="ctr" anchorCtr="0"/>
          <a:lstStyle>
            <a:lvl1pPr algn="r">
              <a:defRPr sz="1000">
                <a:solidFill>
                  <a:schemeClr val="tx2"/>
                </a:solidFill>
                <a:latin typeface="Open Sans" pitchFamily="2" charset="0"/>
                <a:ea typeface="Open Sans" pitchFamily="2" charset="0"/>
                <a:cs typeface="Open Sans" pitchFamily="2" charset="0"/>
              </a:defRPr>
            </a:lvl1pPr>
          </a:lstStyle>
          <a:p>
            <a:fld id="{EB4015AA-59F6-416B-87A6-8E3D940284E2}" type="slidenum">
              <a:rPr lang="pl-PL" smtClean="0"/>
              <a:pPr/>
              <a:t>‹#›</a:t>
            </a:fld>
            <a:endParaRPr lang="pl-PL" dirty="0"/>
          </a:p>
        </p:txBody>
      </p:sp>
      <p:sp>
        <p:nvSpPr>
          <p:cNvPr id="7" name="Prostokąt 6">
            <a:extLst>
              <a:ext uri="{FF2B5EF4-FFF2-40B4-BE49-F238E27FC236}">
                <a16:creationId xmlns:a16="http://schemas.microsoft.com/office/drawing/2014/main" id="{4C2A84FB-402E-BB6C-632B-D1ADD49B7D8C}"/>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286163953"/>
      </p:ext>
    </p:extLst>
  </p:cSld>
  <p:clrMap bg1="lt1" tx1="dk1" bg2="lt2" tx2="dk2" accent1="accent1" accent2="accent2" accent3="accent3" accent4="accent4" accent5="accent5" accent6="accent6" hlink="hlink" folHlink="folHlink"/>
  <p:sldLayoutIdLst>
    <p:sldLayoutId id="2147483709" r:id="rId1"/>
    <p:sldLayoutId id="2147483725" r:id="rId2"/>
    <p:sldLayoutId id="2147483720" r:id="rId3"/>
    <p:sldLayoutId id="2147483721" r:id="rId4"/>
    <p:sldLayoutId id="2147483710" r:id="rId5"/>
    <p:sldLayoutId id="2147483712" r:id="rId6"/>
    <p:sldLayoutId id="2147483726" r:id="rId7"/>
    <p:sldLayoutId id="2147483740" r:id="rId8"/>
    <p:sldLayoutId id="2147483723" r:id="rId9"/>
    <p:sldLayoutId id="2147483728" r:id="rId10"/>
  </p:sldLayoutIdLst>
  <p:hf hdr="0" ftr="0"/>
  <p:txStyles>
    <p:titleStyle>
      <a:lvl1pPr algn="l" defTabSz="1007943" rtl="0" eaLnBrk="1" latinLnBrk="0" hangingPunct="1">
        <a:lnSpc>
          <a:spcPts val="3600"/>
        </a:lnSpc>
        <a:spcBef>
          <a:spcPct val="0"/>
        </a:spcBef>
        <a:buNone/>
        <a:defRPr sz="2800" b="1" kern="1200">
          <a:solidFill>
            <a:schemeClr val="tx2"/>
          </a:solidFill>
          <a:latin typeface="Open Sans" pitchFamily="2" charset="0"/>
          <a:ea typeface="Open Sans" pitchFamily="2" charset="0"/>
          <a:cs typeface="Open Sans" pitchFamily="2" charset="0"/>
        </a:defRPr>
      </a:lvl1pPr>
    </p:titleStyle>
    <p:bodyStyle>
      <a:lvl1pPr marL="251986" indent="-251986" algn="l" defTabSz="1007943" rtl="0" eaLnBrk="1" latinLnBrk="0" hangingPunct="1">
        <a:lnSpc>
          <a:spcPts val="2400"/>
        </a:lnSpc>
        <a:spcBef>
          <a:spcPts val="1102"/>
        </a:spcBef>
        <a:buClr>
          <a:schemeClr val="accent1"/>
        </a:buClr>
        <a:buFontTx/>
        <a:buBlip>
          <a:blip r:embed="rId12"/>
        </a:buBlip>
        <a:defRPr sz="1800" kern="1200">
          <a:solidFill>
            <a:schemeClr val="tx1"/>
          </a:solidFill>
          <a:latin typeface="Open Sans" pitchFamily="2" charset="0"/>
          <a:ea typeface="Open Sans" pitchFamily="2" charset="0"/>
          <a:cs typeface="Open Sans" pitchFamily="2" charset="0"/>
        </a:defRPr>
      </a:lvl1pPr>
      <a:lvl2pPr marL="755957" indent="-251986" algn="l" defTabSz="1007943" rtl="0" eaLnBrk="1" latinLnBrk="0" hangingPunct="1">
        <a:lnSpc>
          <a:spcPts val="2400"/>
        </a:lnSpc>
        <a:spcBef>
          <a:spcPts val="551"/>
        </a:spcBef>
        <a:buFontTx/>
        <a:buBlip>
          <a:blip r:embed="rId13"/>
        </a:buBlip>
        <a:defRPr sz="1800" kern="1200">
          <a:solidFill>
            <a:schemeClr val="tx1"/>
          </a:solidFill>
          <a:latin typeface="Open Sans" pitchFamily="2" charset="0"/>
          <a:ea typeface="Open Sans" pitchFamily="2" charset="0"/>
          <a:cs typeface="Open Sans" pitchFamily="2" charset="0"/>
        </a:defRPr>
      </a:lvl2pPr>
      <a:lvl3pPr marL="1259929" indent="-251986" algn="l" defTabSz="1007943" rtl="0" eaLnBrk="1" latinLnBrk="0" hangingPunct="1">
        <a:lnSpc>
          <a:spcPts val="2400"/>
        </a:lnSpc>
        <a:spcBef>
          <a:spcPts val="551"/>
        </a:spcBef>
        <a:buFontTx/>
        <a:buBlip>
          <a:blip r:embed="rId14"/>
        </a:buBlip>
        <a:defRPr sz="1800" kern="1200">
          <a:solidFill>
            <a:schemeClr val="tx1"/>
          </a:solidFill>
          <a:latin typeface="Open Sans" pitchFamily="2" charset="0"/>
          <a:ea typeface="Open Sans" pitchFamily="2" charset="0"/>
          <a:cs typeface="Open Sans" pitchFamily="2" charset="0"/>
        </a:defRPr>
      </a:lvl3pPr>
      <a:lvl4pPr marL="1763900" indent="-251986" algn="l" defTabSz="1007943" rtl="0" eaLnBrk="1" latinLnBrk="0" hangingPunct="1">
        <a:lnSpc>
          <a:spcPts val="2400"/>
        </a:lnSpc>
        <a:spcBef>
          <a:spcPts val="551"/>
        </a:spcBef>
        <a:buFont typeface="Arial" panose="020B0604020202020204" pitchFamily="34" charset="0"/>
        <a:buChar char="•"/>
        <a:defRPr sz="1800" kern="1200">
          <a:solidFill>
            <a:schemeClr val="tx1"/>
          </a:solidFill>
          <a:latin typeface="Open Sans" pitchFamily="2" charset="0"/>
          <a:ea typeface="Open Sans" pitchFamily="2" charset="0"/>
          <a:cs typeface="Open Sans" pitchFamily="2" charset="0"/>
        </a:defRPr>
      </a:lvl4pPr>
      <a:lvl5pPr marL="2267872" indent="-251986" algn="l" defTabSz="1007943" rtl="0" eaLnBrk="1" latinLnBrk="0" hangingPunct="1">
        <a:lnSpc>
          <a:spcPts val="2400"/>
        </a:lnSpc>
        <a:spcBef>
          <a:spcPts val="551"/>
        </a:spcBef>
        <a:buFont typeface="Arial" panose="020B0604020202020204" pitchFamily="34" charset="0"/>
        <a:buChar char="•"/>
        <a:defRPr sz="1800" kern="1200">
          <a:solidFill>
            <a:schemeClr val="tx1"/>
          </a:solidFill>
          <a:latin typeface="Open Sans" pitchFamily="2" charset="0"/>
          <a:ea typeface="Open Sans" pitchFamily="2" charset="0"/>
          <a:cs typeface="Open Sans" pitchFamily="2" charset="0"/>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3" userDrawn="1">
          <p15:clr>
            <a:srgbClr val="F26B43"/>
          </p15:clr>
        </p15:guide>
        <p15:guide id="2" pos="419" userDrawn="1">
          <p15:clr>
            <a:srgbClr val="F26B43"/>
          </p15:clr>
        </p15:guide>
        <p15:guide id="3" pos="646" userDrawn="1">
          <p15:clr>
            <a:srgbClr val="F26B43"/>
          </p15:clr>
        </p15:guide>
        <p15:guide id="4" pos="873" userDrawn="1">
          <p15:clr>
            <a:srgbClr val="F26B43"/>
          </p15:clr>
        </p15:guide>
        <p15:guide id="5" pos="1100" userDrawn="1">
          <p15:clr>
            <a:srgbClr val="F26B43"/>
          </p15:clr>
        </p15:guide>
        <p15:guide id="6" pos="1327" userDrawn="1">
          <p15:clr>
            <a:srgbClr val="F26B43"/>
          </p15:clr>
        </p15:guide>
        <p15:guide id="7" pos="1553" userDrawn="1">
          <p15:clr>
            <a:srgbClr val="F26B43"/>
          </p15:clr>
        </p15:guide>
        <p15:guide id="8" pos="1780" userDrawn="1">
          <p15:clr>
            <a:srgbClr val="F26B43"/>
          </p15:clr>
        </p15:guide>
        <p15:guide id="9" pos="2007" userDrawn="1">
          <p15:clr>
            <a:srgbClr val="F26B43"/>
          </p15:clr>
        </p15:guide>
        <p15:guide id="10" pos="2234" userDrawn="1">
          <p15:clr>
            <a:srgbClr val="F26B43"/>
          </p15:clr>
        </p15:guide>
        <p15:guide id="11" pos="2460" userDrawn="1">
          <p15:clr>
            <a:srgbClr val="F26B43"/>
          </p15:clr>
        </p15:guide>
        <p15:guide id="12" pos="2687" userDrawn="1">
          <p15:clr>
            <a:srgbClr val="F26B43"/>
          </p15:clr>
        </p15:guide>
        <p15:guide id="13" pos="2914" userDrawn="1">
          <p15:clr>
            <a:srgbClr val="F26B43"/>
          </p15:clr>
        </p15:guide>
        <p15:guide id="14" pos="3141" userDrawn="1">
          <p15:clr>
            <a:srgbClr val="F26B43"/>
          </p15:clr>
        </p15:guide>
        <p15:guide id="15" pos="3368" userDrawn="1">
          <p15:clr>
            <a:srgbClr val="F26B43"/>
          </p15:clr>
        </p15:guide>
        <p15:guide id="16" pos="3594" userDrawn="1">
          <p15:clr>
            <a:srgbClr val="F26B43"/>
          </p15:clr>
        </p15:guide>
        <p15:guide id="17" pos="3821" userDrawn="1">
          <p15:clr>
            <a:srgbClr val="F26B43"/>
          </p15:clr>
        </p15:guide>
        <p15:guide id="18" pos="4048" userDrawn="1">
          <p15:clr>
            <a:srgbClr val="F26B43"/>
          </p15:clr>
        </p15:guide>
        <p15:guide id="19" pos="4275" userDrawn="1">
          <p15:clr>
            <a:srgbClr val="F26B43"/>
          </p15:clr>
        </p15:guide>
        <p15:guide id="20" pos="4501" userDrawn="1">
          <p15:clr>
            <a:srgbClr val="F26B43"/>
          </p15:clr>
        </p15:guide>
        <p15:guide id="21" pos="4728" userDrawn="1">
          <p15:clr>
            <a:srgbClr val="F26B43"/>
          </p15:clr>
        </p15:guide>
        <p15:guide id="22" pos="4955" userDrawn="1">
          <p15:clr>
            <a:srgbClr val="F26B43"/>
          </p15:clr>
        </p15:guide>
        <p15:guide id="23" pos="5182" userDrawn="1">
          <p15:clr>
            <a:srgbClr val="F26B43"/>
          </p15:clr>
        </p15:guide>
        <p15:guide id="24" pos="5408" userDrawn="1">
          <p15:clr>
            <a:srgbClr val="F26B43"/>
          </p15:clr>
        </p15:guide>
        <p15:guide id="25" pos="5635" userDrawn="1">
          <p15:clr>
            <a:srgbClr val="F26B43"/>
          </p15:clr>
        </p15:guide>
        <p15:guide id="26" pos="5862" userDrawn="1">
          <p15:clr>
            <a:srgbClr val="F26B43"/>
          </p15:clr>
        </p15:guide>
        <p15:guide id="27" pos="6089" userDrawn="1">
          <p15:clr>
            <a:srgbClr val="F26B43"/>
          </p15:clr>
        </p15:guide>
        <p15:guide id="28" pos="6316" userDrawn="1">
          <p15:clr>
            <a:srgbClr val="F26B43"/>
          </p15:clr>
        </p15:guide>
        <p15:guide id="29" pos="6542" userDrawn="1">
          <p15:clr>
            <a:srgbClr val="F26B43"/>
          </p15:clr>
        </p15:guide>
        <p15:guide id="30" orient="horz" pos="113" userDrawn="1">
          <p15:clr>
            <a:srgbClr val="F26B43"/>
          </p15:clr>
        </p15:guide>
        <p15:guide id="31" orient="horz" pos="340" userDrawn="1">
          <p15:clr>
            <a:srgbClr val="F26B43"/>
          </p15:clr>
        </p15:guide>
        <p15:guide id="32" orient="horz" pos="567" userDrawn="1">
          <p15:clr>
            <a:srgbClr val="F26B43"/>
          </p15:clr>
        </p15:guide>
        <p15:guide id="33" orient="horz" pos="794" userDrawn="1">
          <p15:clr>
            <a:srgbClr val="F26B43"/>
          </p15:clr>
        </p15:guide>
        <p15:guide id="34" orient="horz" pos="1020" userDrawn="1">
          <p15:clr>
            <a:srgbClr val="F26B43"/>
          </p15:clr>
        </p15:guide>
        <p15:guide id="35" orient="horz" pos="1247" userDrawn="1">
          <p15:clr>
            <a:srgbClr val="F26B43"/>
          </p15:clr>
        </p15:guide>
        <p15:guide id="36" orient="horz" pos="1474" userDrawn="1">
          <p15:clr>
            <a:srgbClr val="F26B43"/>
          </p15:clr>
        </p15:guide>
        <p15:guide id="37" orient="horz" pos="1701" userDrawn="1">
          <p15:clr>
            <a:srgbClr val="F26B43"/>
          </p15:clr>
        </p15:guide>
        <p15:guide id="38" orient="horz" pos="1927" userDrawn="1">
          <p15:clr>
            <a:srgbClr val="F26B43"/>
          </p15:clr>
        </p15:guide>
        <p15:guide id="39" orient="horz" pos="2154" userDrawn="1">
          <p15:clr>
            <a:srgbClr val="F26B43"/>
          </p15:clr>
        </p15:guide>
        <p15:guide id="40" orient="horz" pos="2381" userDrawn="1">
          <p15:clr>
            <a:srgbClr val="F26B43"/>
          </p15:clr>
        </p15:guide>
        <p15:guide id="41" orient="horz" pos="2608" userDrawn="1">
          <p15:clr>
            <a:srgbClr val="F26B43"/>
          </p15:clr>
        </p15:guide>
        <p15:guide id="42" orient="horz" pos="2835" userDrawn="1">
          <p15:clr>
            <a:srgbClr val="F26B43"/>
          </p15:clr>
        </p15:guide>
        <p15:guide id="43" orient="horz" pos="3061" userDrawn="1">
          <p15:clr>
            <a:srgbClr val="F26B43"/>
          </p15:clr>
        </p15:guide>
        <p15:guide id="44" orient="horz" pos="3288" userDrawn="1">
          <p15:clr>
            <a:srgbClr val="F26B43"/>
          </p15:clr>
        </p15:guide>
        <p15:guide id="45" orient="horz" pos="3515" userDrawn="1">
          <p15:clr>
            <a:srgbClr val="F26B43"/>
          </p15:clr>
        </p15:guide>
        <p15:guide id="46" orient="horz" pos="3742" userDrawn="1">
          <p15:clr>
            <a:srgbClr val="F26B43"/>
          </p15:clr>
        </p15:guide>
        <p15:guide id="47" orient="horz" pos="3968" userDrawn="1">
          <p15:clr>
            <a:srgbClr val="F26B43"/>
          </p15:clr>
        </p15:guide>
        <p15:guide id="48" orient="horz" pos="4195" userDrawn="1">
          <p15:clr>
            <a:srgbClr val="F26B43"/>
          </p15:clr>
        </p15:guide>
        <p15:guide id="49" orient="horz" pos="4422" userDrawn="1">
          <p15:clr>
            <a:srgbClr val="F26B43"/>
          </p15:clr>
        </p15:guide>
        <p15:guide id="50" orient="horz" pos="464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2726208F-D6F7-1381-5132-3B60A6BFE74B}"/>
              </a:ext>
            </a:extLst>
          </p:cNvPr>
          <p:cNvSpPr>
            <a:spLocks noGrp="1"/>
          </p:cNvSpPr>
          <p:nvPr>
            <p:ph type="ctrTitle"/>
          </p:nvPr>
        </p:nvSpPr>
        <p:spPr>
          <a:xfrm>
            <a:off x="1385877" y="3070227"/>
            <a:ext cx="7920115" cy="2293786"/>
          </a:xfrm>
        </p:spPr>
        <p:txBody>
          <a:bodyPr>
            <a:normAutofit/>
          </a:bodyPr>
          <a:lstStyle/>
          <a:p>
            <a:pPr algn="ctr"/>
            <a:r>
              <a:rPr lang="pl-PL" dirty="0"/>
              <a:t>Rozliczanie projektów wspófinansowanych z </a:t>
            </a:r>
            <a:r>
              <a:rPr lang="pl-PL" dirty="0" err="1"/>
              <a:t>EFRR</a:t>
            </a:r>
            <a:br>
              <a:rPr lang="pl-PL" dirty="0"/>
            </a:br>
            <a:r>
              <a:rPr lang="pl-PL" dirty="0"/>
              <a:t>Działanie 6.10</a:t>
            </a:r>
            <a:br>
              <a:rPr lang="pl-PL" dirty="0"/>
            </a:br>
            <a:endParaRPr lang="pl-PL" dirty="0"/>
          </a:p>
        </p:txBody>
      </p:sp>
    </p:spTree>
    <p:extLst>
      <p:ext uri="{BB962C8B-B14F-4D97-AF65-F5344CB8AC3E}">
        <p14:creationId xmlns:p14="http://schemas.microsoft.com/office/powerpoint/2010/main" val="1061682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p:txBody>
          <a:bodyPr/>
          <a:lstStyle/>
          <a:p>
            <a:pPr algn="ctr"/>
            <a:r>
              <a:rPr lang="pl-PL" dirty="0"/>
              <a:t>Kwalifikowalności wydatków dla Działania 6.10 Infrastruktura kultury </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1025525" y="2123653"/>
            <a:ext cx="9360941" cy="4461505"/>
          </a:xfrm>
        </p:spPr>
        <p:txBody>
          <a:bodyPr>
            <a:normAutofit/>
          </a:bodyPr>
          <a:lstStyle/>
          <a:p>
            <a:pPr marL="0" indent="0">
              <a:buNone/>
            </a:pPr>
            <a:endParaRPr lang="pl-PL" sz="2100" b="1" dirty="0"/>
          </a:p>
          <a:p>
            <a:pPr marL="342900" indent="-342900">
              <a:buClrTx/>
              <a:buFont typeface="+mj-lt"/>
              <a:buAutoNum type="arabicPeriod" startAt="14"/>
            </a:pPr>
            <a:r>
              <a:rPr lang="pl-PL" sz="2100" b="1" dirty="0"/>
              <a:t>koszt nadzoru inwestorskiego</a:t>
            </a:r>
            <a:r>
              <a:rPr lang="pl-PL" sz="2100" dirty="0"/>
              <a:t>:</a:t>
            </a:r>
          </a:p>
          <a:p>
            <a:pPr marL="342900" indent="-342900">
              <a:buClrTx/>
              <a:buFont typeface="+mj-lt"/>
              <a:buAutoNum type="alphaLcPeriod"/>
            </a:pPr>
            <a:r>
              <a:rPr lang="pl-PL" sz="2100" b="1" dirty="0"/>
              <a:t>do 2% kosztów robót budowlanych i montażowych </a:t>
            </a:r>
            <a:r>
              <a:rPr lang="pl-PL" sz="2100" dirty="0"/>
              <a:t>(kwalifikowalnych i niekwalifikowalnych) </a:t>
            </a:r>
            <a:r>
              <a:rPr lang="pl-PL" sz="2100" b="1" dirty="0"/>
              <a:t>bez kontroli rozliczenia budowy</a:t>
            </a:r>
            <a:r>
              <a:rPr lang="pl-PL" sz="2100" dirty="0"/>
              <a:t>,</a:t>
            </a:r>
          </a:p>
          <a:p>
            <a:pPr marL="342900" indent="-342900">
              <a:buClrTx/>
              <a:buFont typeface="+mj-lt"/>
              <a:buAutoNum type="alphaLcPeriod"/>
            </a:pPr>
            <a:r>
              <a:rPr lang="pl-PL" sz="2100" b="1" dirty="0"/>
              <a:t>do 3 % kosztów robót budowlanych i montażowych </a:t>
            </a:r>
            <a:r>
              <a:rPr lang="pl-PL" sz="2100" dirty="0"/>
              <a:t>(kwalifikowalnych i niekwalifikowalnych) </a:t>
            </a:r>
            <a:r>
              <a:rPr lang="pl-PL" sz="2100" b="1" dirty="0"/>
              <a:t>z kontrolą rozliczenia budowy</a:t>
            </a:r>
            <a:r>
              <a:rPr lang="pl-PL" sz="2100" dirty="0"/>
              <a:t>;</a:t>
            </a:r>
          </a:p>
          <a:p>
            <a:pPr marL="342900" indent="-342900">
              <a:buClrTx/>
              <a:buFont typeface="+mj-lt"/>
              <a:buAutoNum type="arabicPeriod" startAt="15"/>
            </a:pPr>
            <a:r>
              <a:rPr lang="pl-PL" sz="2100" dirty="0"/>
              <a:t>koszt inżyniera kontraktu ( wg wymagań </a:t>
            </a:r>
            <a:r>
              <a:rPr lang="pl-PL" sz="2100" dirty="0" err="1"/>
              <a:t>FIDIC</a:t>
            </a:r>
            <a:r>
              <a:rPr lang="pl-PL" sz="2100" dirty="0"/>
              <a:t>), inwestora zastępczego do 7% kosztów robót budowlanych i montażowych (kwalifikowalnych i niekwalifikowalnych);</a:t>
            </a:r>
          </a:p>
          <a:p>
            <a:pPr marL="342900" indent="-342900">
              <a:buClrTx/>
              <a:buFont typeface="+mj-lt"/>
              <a:buAutoNum type="arabicPeriod" startAt="15"/>
            </a:pPr>
            <a:r>
              <a:rPr lang="pl-PL" sz="2100" dirty="0"/>
              <a:t>koszt nadzoru autorskiego do 15 % kosztów dokumentacji projektowej związanej z realizowanym projektem;</a:t>
            </a:r>
          </a:p>
          <a:p>
            <a:pPr marL="0" indent="0">
              <a:spcBef>
                <a:spcPts val="1200"/>
              </a:spcBef>
              <a:buClrTx/>
              <a:buNone/>
            </a:pPr>
            <a:endParaRPr lang="pl-PL" dirty="0"/>
          </a:p>
          <a:p>
            <a:pPr marL="0" indent="0">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539750"/>
            <a:ext cx="1800225" cy="366713"/>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982412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p:txBody>
          <a:bodyPr/>
          <a:lstStyle/>
          <a:p>
            <a:pPr algn="ctr"/>
            <a:r>
              <a:rPr lang="pl-PL" dirty="0"/>
              <a:t>Kwalifikowalności wydatków dla Działania 6.10 Infrastruktura kultury </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737395" y="2339923"/>
            <a:ext cx="9505055" cy="4245235"/>
          </a:xfrm>
        </p:spPr>
        <p:txBody>
          <a:bodyPr>
            <a:normAutofit/>
          </a:bodyPr>
          <a:lstStyle/>
          <a:p>
            <a:pPr marL="0" indent="0">
              <a:buNone/>
            </a:pPr>
            <a:endParaRPr lang="pl-PL" b="1" dirty="0"/>
          </a:p>
          <a:p>
            <a:pPr marL="342900" indent="-342900">
              <a:spcBef>
                <a:spcPts val="1200"/>
              </a:spcBef>
              <a:buClrTx/>
              <a:buFont typeface="+mj-lt"/>
              <a:buAutoNum type="arabicPeriod" startAt="17"/>
            </a:pPr>
            <a:r>
              <a:rPr lang="pl-PL" sz="2100" dirty="0"/>
              <a:t>koszty Informacji i promocji w szczególności:</a:t>
            </a:r>
          </a:p>
          <a:p>
            <a:pPr marL="342900" indent="-342900">
              <a:spcBef>
                <a:spcPts val="1200"/>
              </a:spcBef>
              <a:buClrTx/>
              <a:buFont typeface="+mj-lt"/>
              <a:buAutoNum type="alphaLcPeriod"/>
            </a:pPr>
            <a:r>
              <a:rPr lang="pl-PL" sz="2100" dirty="0"/>
              <a:t>przygotowanie lub aktualizacja informacji lub zakładki na stronie internetowej poświęconej projektowi,</a:t>
            </a:r>
          </a:p>
          <a:p>
            <a:pPr marL="342900" indent="-342900">
              <a:spcBef>
                <a:spcPts val="1200"/>
              </a:spcBef>
              <a:buClrTx/>
              <a:buFont typeface="+mj-lt"/>
              <a:buAutoNum type="alphaLcPeriod"/>
            </a:pPr>
            <a:r>
              <a:rPr lang="pl-PL" sz="2100" dirty="0"/>
              <a:t>tablice informacyjne i pamiątkowe,</a:t>
            </a:r>
          </a:p>
          <a:p>
            <a:pPr marL="342900" indent="-342900">
              <a:spcBef>
                <a:spcPts val="1200"/>
              </a:spcBef>
              <a:buClrTx/>
              <a:buFont typeface="+mj-lt"/>
              <a:buAutoNum type="alphaLcPeriod"/>
            </a:pPr>
            <a:r>
              <a:rPr lang="pl-PL" sz="2100" dirty="0"/>
              <a:t>plakaty informacyjne w miejscu realizacji projektu,</a:t>
            </a:r>
          </a:p>
          <a:p>
            <a:pPr marL="342900" indent="-342900">
              <a:spcBef>
                <a:spcPts val="1200"/>
              </a:spcBef>
              <a:buClrTx/>
              <a:buFont typeface="+mj-lt"/>
              <a:buAutoNum type="alphaLcPeriod"/>
            </a:pPr>
            <a:r>
              <a:rPr lang="pl-PL" sz="2100" dirty="0"/>
              <a:t>organizacja wydarzeń informacyjnych lub działań komunikacyjnych np. z udziałem Komisji Europejskiej (w tym m.in. najem sali, zapewnienie nagłośnienia , zakup cateringu, zakup reklamy w mediach dot. wydarzenia itp.</a:t>
            </a:r>
          </a:p>
          <a:p>
            <a:pPr marL="0" indent="0">
              <a:spcBef>
                <a:spcPts val="1200"/>
              </a:spcBef>
              <a:buClrTx/>
              <a:buNone/>
            </a:pPr>
            <a:endParaRPr lang="pl-PL" dirty="0"/>
          </a:p>
          <a:p>
            <a:pPr marL="0" indent="0">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539750"/>
            <a:ext cx="1800225" cy="366713"/>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3304523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p:txBody>
          <a:bodyPr/>
          <a:lstStyle/>
          <a:p>
            <a:pPr algn="ctr"/>
            <a:r>
              <a:rPr lang="pl-PL" dirty="0"/>
              <a:t>Kwalifikowalności wydatków dla Działania 6.10 Infrastruktura kultury </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305347" y="1979837"/>
            <a:ext cx="10225136" cy="5328392"/>
          </a:xfrm>
        </p:spPr>
        <p:txBody>
          <a:bodyPr>
            <a:normAutofit/>
          </a:bodyPr>
          <a:lstStyle/>
          <a:p>
            <a:pPr marL="0" indent="0">
              <a:buNone/>
            </a:pPr>
            <a:endParaRPr lang="pl-PL" b="1" dirty="0"/>
          </a:p>
          <a:p>
            <a:pPr marL="0" indent="0">
              <a:spcBef>
                <a:spcPts val="1200"/>
              </a:spcBef>
              <a:buClrTx/>
              <a:buNone/>
            </a:pPr>
            <a:r>
              <a:rPr lang="pl-PL" sz="2100" b="1" dirty="0"/>
              <a:t>Finansowanie krzyżowe (cross- </a:t>
            </a:r>
            <a:r>
              <a:rPr lang="pl-PL" sz="2100" b="1" dirty="0" err="1"/>
              <a:t>financing</a:t>
            </a:r>
            <a:r>
              <a:rPr lang="pl-PL" sz="2100" b="1" dirty="0"/>
              <a:t>)</a:t>
            </a:r>
          </a:p>
          <a:p>
            <a:pPr marL="0" indent="0">
              <a:spcBef>
                <a:spcPts val="1200"/>
              </a:spcBef>
              <a:buClrTx/>
              <a:buNone/>
            </a:pPr>
            <a:endParaRPr lang="pl-PL" sz="2100" dirty="0"/>
          </a:p>
          <a:p>
            <a:pPr marL="0" indent="0">
              <a:spcBef>
                <a:spcPts val="1200"/>
              </a:spcBef>
              <a:buClrTx/>
              <a:buNone/>
            </a:pPr>
            <a:endParaRPr lang="pl-PL" sz="2100" dirty="0"/>
          </a:p>
          <a:p>
            <a:pPr marL="0" indent="0" algn="ctr">
              <a:spcBef>
                <a:spcPts val="1200"/>
              </a:spcBef>
              <a:buClrTx/>
              <a:buNone/>
            </a:pPr>
            <a:r>
              <a:rPr lang="pl-PL" sz="2100" dirty="0"/>
              <a:t>Maksymalna wartość wydatków w ramach finansowania krzyżowego wynosi </a:t>
            </a:r>
            <a:r>
              <a:rPr lang="pl-PL" sz="2100" b="1" dirty="0"/>
              <a:t>5% kosztów kwalifikowalnych projektu.</a:t>
            </a:r>
            <a:endParaRPr lang="pl-PL" sz="2100" dirty="0"/>
          </a:p>
          <a:p>
            <a:pPr marL="0" indent="0" algn="ctr">
              <a:spcBef>
                <a:spcPts val="1200"/>
              </a:spcBef>
              <a:buClrTx/>
              <a:buNone/>
            </a:pPr>
            <a:endParaRPr lang="pl-PL" sz="2400" dirty="0"/>
          </a:p>
          <a:p>
            <a:pPr marL="0" indent="0">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539750"/>
            <a:ext cx="1800225" cy="366713"/>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2283889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a:xfrm>
            <a:off x="1025715" y="539477"/>
            <a:ext cx="8640381" cy="1080120"/>
          </a:xfrm>
        </p:spPr>
        <p:txBody>
          <a:bodyPr/>
          <a:lstStyle/>
          <a:p>
            <a:pPr algn="ctr"/>
            <a:r>
              <a:rPr lang="pl-PL" dirty="0"/>
              <a:t>Kwalifikowalności wydatków dla Działania 6.10 Infrastruktura kultury </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305347" y="1331565"/>
            <a:ext cx="10225136" cy="5976664"/>
          </a:xfrm>
        </p:spPr>
        <p:txBody>
          <a:bodyPr>
            <a:normAutofit fontScale="77500" lnSpcReduction="20000"/>
          </a:bodyPr>
          <a:lstStyle/>
          <a:p>
            <a:pPr marL="0" indent="0">
              <a:buNone/>
            </a:pPr>
            <a:endParaRPr lang="pl-PL" sz="2600" b="1" dirty="0"/>
          </a:p>
          <a:p>
            <a:pPr marL="0" indent="0">
              <a:spcBef>
                <a:spcPts val="1200"/>
              </a:spcBef>
              <a:buClrTx/>
              <a:buNone/>
            </a:pPr>
            <a:r>
              <a:rPr lang="pl-PL" sz="2700" b="1" dirty="0"/>
              <a:t>Finansowanie krzyżowe (cross- </a:t>
            </a:r>
            <a:r>
              <a:rPr lang="pl-PL" sz="2700" b="1" dirty="0" err="1"/>
              <a:t>financing</a:t>
            </a:r>
            <a:r>
              <a:rPr lang="pl-PL" sz="2700" dirty="0"/>
              <a:t>)</a:t>
            </a:r>
          </a:p>
          <a:p>
            <a:pPr marL="0" indent="0">
              <a:spcBef>
                <a:spcPts val="1200"/>
              </a:spcBef>
              <a:buClrTx/>
              <a:buNone/>
            </a:pPr>
            <a:r>
              <a:rPr lang="pl-PL" sz="2700" b="1" dirty="0"/>
              <a:t>W przypadku </a:t>
            </a:r>
            <a:r>
              <a:rPr lang="pl-PL" sz="2700" dirty="0"/>
              <a:t>projektów obejmujących </a:t>
            </a:r>
            <a:r>
              <a:rPr lang="pl-PL" sz="2700" b="1" dirty="0"/>
              <a:t>pierwszy typ projektu </a:t>
            </a:r>
            <a:r>
              <a:rPr lang="pl-PL" sz="2700" dirty="0"/>
              <a:t>wskazany </a:t>
            </a:r>
            <a:r>
              <a:rPr lang="pl-PL" sz="2700" b="1" dirty="0"/>
              <a:t>w opisie Działania 6.10 </a:t>
            </a:r>
            <a:r>
              <a:rPr lang="pl-PL" sz="2700" dirty="0"/>
              <a:t>Infrastruktura kultury w Szczegółowym Opisie Priorytetów programu regionalnego Fundusze Europejskie dla Pomorza 2021-2027 (dalej: </a:t>
            </a:r>
            <a:r>
              <a:rPr lang="pl-PL" sz="2700" b="1" dirty="0"/>
              <a:t>SZOP</a:t>
            </a:r>
            <a:r>
              <a:rPr lang="pl-PL" sz="2700" dirty="0"/>
              <a:t>) za kwalifikowalne w ramach finansowania krzyżowego uznaje się następujące wydatki:</a:t>
            </a:r>
          </a:p>
          <a:p>
            <a:pPr marL="342900" indent="-342900">
              <a:spcBef>
                <a:spcPts val="1200"/>
              </a:spcBef>
              <a:buClrTx/>
              <a:buFont typeface="+mj-lt"/>
              <a:buAutoNum type="alphaLcPeriod"/>
            </a:pPr>
            <a:r>
              <a:rPr lang="pl-PL" sz="2700" dirty="0"/>
              <a:t>koszty związane z organizacją </a:t>
            </a:r>
            <a:r>
              <a:rPr lang="pl-PL" sz="2700" b="1" dirty="0"/>
              <a:t>nowych cyklicznych/ciągłych działań w zakresie edukacji kulturalnej</a:t>
            </a:r>
            <a:r>
              <a:rPr lang="pl-PL" sz="2700" dirty="0"/>
              <a:t>, w tym: koszty personelu bezpośredniego (np. animatorów, instruktorów), koszty zakupu materiałów, koszty udziału uczestników działania edukacyjnego w wydarzeniu kulturalnym lub koszty związane organizacją wydarzenia kulturalnego;</a:t>
            </a:r>
          </a:p>
          <a:p>
            <a:pPr marL="342900" indent="-342900">
              <a:spcBef>
                <a:spcPts val="1200"/>
              </a:spcBef>
              <a:buClrTx/>
              <a:buFont typeface="+mj-lt"/>
              <a:buAutoNum type="alphaLcPeriod"/>
            </a:pPr>
            <a:r>
              <a:rPr lang="pl-PL" sz="2700" dirty="0"/>
              <a:t>wydatki związane z </a:t>
            </a:r>
            <a:r>
              <a:rPr lang="pl-PL" sz="2700" b="1" dirty="0"/>
              <a:t>podnoszeniem kompetencji kadr kultury </a:t>
            </a:r>
            <a:r>
              <a:rPr lang="pl-PL" sz="2700" dirty="0"/>
              <a:t>m.in. studia podyplomowe szkolenia, konferencje w tym koszt delegacji służbowej;</a:t>
            </a:r>
          </a:p>
          <a:p>
            <a:pPr marL="0" indent="0">
              <a:spcBef>
                <a:spcPts val="1200"/>
              </a:spcBef>
              <a:buClrTx/>
              <a:buNone/>
            </a:pPr>
            <a:r>
              <a:rPr lang="pl-PL" dirty="0"/>
              <a:t>Poniesione koszty związane z odbyciem krajowej lub zagranicznej podróży służbowej są kwalifikowalne do wysokości określonej w Rozporządzeniu Ministra Pracy i Polityki Społecznej z dnia 29.01.2013 r. w sprawie należności przysługujących pracownikowi zatrudnionemu w państwowej lub samorządowej jednostce sfery budżetowej z tytułu podróży służbowej ze zmianami.</a:t>
            </a:r>
          </a:p>
          <a:p>
            <a:pPr marL="0" indent="0">
              <a:spcBef>
                <a:spcPts val="1200"/>
              </a:spcBef>
              <a:buClrTx/>
              <a:buNone/>
            </a:pPr>
            <a:endParaRPr lang="pl-PL" dirty="0"/>
          </a:p>
          <a:p>
            <a:pPr marL="0" indent="0">
              <a:spcBef>
                <a:spcPts val="1200"/>
              </a:spcBef>
              <a:buClrTx/>
              <a:buNone/>
            </a:pPr>
            <a:endParaRPr lang="pl-PL" dirty="0"/>
          </a:p>
          <a:p>
            <a:pPr marL="0" indent="0">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179438"/>
            <a:ext cx="1800225" cy="360039"/>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3678254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a:xfrm>
            <a:off x="1025715" y="683493"/>
            <a:ext cx="8640381" cy="1008112"/>
          </a:xfrm>
        </p:spPr>
        <p:txBody>
          <a:bodyPr/>
          <a:lstStyle/>
          <a:p>
            <a:pPr algn="ctr"/>
            <a:r>
              <a:rPr lang="pl-PL" dirty="0"/>
              <a:t>Kwalifikowalności wydatków dla Działania 6.10 Infrastruktura kultury </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737393" y="2051645"/>
            <a:ext cx="9577065" cy="5256584"/>
          </a:xfrm>
        </p:spPr>
        <p:txBody>
          <a:bodyPr>
            <a:normAutofit/>
          </a:bodyPr>
          <a:lstStyle/>
          <a:p>
            <a:pPr marL="0" indent="0">
              <a:buNone/>
            </a:pPr>
            <a:endParaRPr lang="pl-PL" sz="2600" b="1" dirty="0"/>
          </a:p>
          <a:p>
            <a:pPr marL="0" indent="0">
              <a:spcBef>
                <a:spcPts val="1200"/>
              </a:spcBef>
              <a:buClrTx/>
              <a:buNone/>
            </a:pPr>
            <a:r>
              <a:rPr lang="pl-PL" sz="2100" b="1" dirty="0"/>
              <a:t>Finansowanie krzyżowe (cross- </a:t>
            </a:r>
            <a:r>
              <a:rPr lang="pl-PL" sz="2100" b="1" dirty="0" err="1"/>
              <a:t>financing</a:t>
            </a:r>
            <a:r>
              <a:rPr lang="pl-PL" sz="2100" dirty="0"/>
              <a:t>)</a:t>
            </a:r>
          </a:p>
          <a:p>
            <a:pPr marL="0" indent="0">
              <a:spcBef>
                <a:spcPts val="2400"/>
              </a:spcBef>
              <a:buClrTx/>
              <a:buNone/>
            </a:pPr>
            <a:r>
              <a:rPr lang="pl-PL" sz="2100" b="1" dirty="0"/>
              <a:t>W przypadku </a:t>
            </a:r>
            <a:r>
              <a:rPr lang="pl-PL" sz="2100" dirty="0"/>
              <a:t>projektów obejmujących </a:t>
            </a:r>
            <a:r>
              <a:rPr lang="pl-PL" sz="2100" b="1" dirty="0"/>
              <a:t>drugi i trzeci typ projektów, </a:t>
            </a:r>
            <a:r>
              <a:rPr lang="pl-PL" sz="2100" dirty="0"/>
              <a:t>wskazane </a:t>
            </a:r>
            <a:r>
              <a:rPr lang="pl-PL" sz="2100" b="1" dirty="0"/>
              <a:t>w opisie Działania 6.10</a:t>
            </a:r>
            <a:r>
              <a:rPr lang="pl-PL" sz="2100" dirty="0"/>
              <a:t>. Infrastruktura kultury </a:t>
            </a:r>
            <a:r>
              <a:rPr lang="pl-PL" sz="2100" b="1" dirty="0"/>
              <a:t>w SZOP, </a:t>
            </a:r>
            <a:r>
              <a:rPr lang="pl-PL" sz="2100" dirty="0"/>
              <a:t>za kwalifikowalne w ramach finansowania krzyżowego uznaje się następujące wydatki:</a:t>
            </a:r>
          </a:p>
          <a:p>
            <a:pPr marL="457200" indent="-457200">
              <a:spcBef>
                <a:spcPts val="1200"/>
              </a:spcBef>
              <a:buClrTx/>
              <a:buFont typeface="+mj-lt"/>
              <a:buAutoNum type="alphaLcPeriod"/>
            </a:pPr>
            <a:r>
              <a:rPr lang="pl-PL" sz="2100" dirty="0"/>
              <a:t>koszty promocji zabytków i popularyzacji ich historii m. in. publikacje elektroniczne (foldery, przewodniki), filmy, spoty, reklama </a:t>
            </a:r>
            <a:r>
              <a:rPr lang="pl-PL" sz="2100" dirty="0" err="1"/>
              <a:t>ambientowa</a:t>
            </a:r>
            <a:r>
              <a:rPr lang="pl-PL" sz="2100" dirty="0"/>
              <a:t>, reklama w mediach społecznościowych i środkach masowego przekazu.</a:t>
            </a:r>
          </a:p>
          <a:p>
            <a:pPr marL="0" indent="0">
              <a:spcBef>
                <a:spcPts val="1200"/>
              </a:spcBef>
              <a:buClrTx/>
              <a:buNone/>
            </a:pPr>
            <a:endParaRPr lang="pl-PL" sz="2400" dirty="0"/>
          </a:p>
          <a:p>
            <a:pPr marL="0" indent="0">
              <a:spcBef>
                <a:spcPts val="1200"/>
              </a:spcBef>
              <a:buClrTx/>
              <a:buNone/>
            </a:pPr>
            <a:endParaRPr lang="pl-PL" dirty="0"/>
          </a:p>
          <a:p>
            <a:pPr marL="0" indent="0">
              <a:spcBef>
                <a:spcPts val="1200"/>
              </a:spcBef>
              <a:buClrTx/>
              <a:buNone/>
            </a:pPr>
            <a:endParaRPr lang="pl-PL" dirty="0"/>
          </a:p>
          <a:p>
            <a:pPr marL="0" indent="0">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179438"/>
            <a:ext cx="1800225" cy="360039"/>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1667322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a:xfrm>
            <a:off x="1025715" y="467469"/>
            <a:ext cx="8640381" cy="1224136"/>
          </a:xfrm>
        </p:spPr>
        <p:txBody>
          <a:bodyPr/>
          <a:lstStyle/>
          <a:p>
            <a:pPr algn="ctr"/>
            <a:r>
              <a:rPr lang="pl-PL" dirty="0"/>
              <a:t>Kwalifikowalności wydatków dla Działania 6.10 Infrastruktura kultury </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466677" y="1140577"/>
            <a:ext cx="9631757" cy="6239659"/>
          </a:xfrm>
        </p:spPr>
        <p:txBody>
          <a:bodyPr>
            <a:normAutofit/>
          </a:bodyPr>
          <a:lstStyle/>
          <a:p>
            <a:pPr marL="0" indent="0">
              <a:buNone/>
            </a:pPr>
            <a:endParaRPr lang="pl-PL" sz="2000" b="1" dirty="0"/>
          </a:p>
          <a:p>
            <a:pPr marL="0" indent="0">
              <a:spcBef>
                <a:spcPts val="1200"/>
              </a:spcBef>
              <a:buClrTx/>
              <a:buNone/>
            </a:pPr>
            <a:r>
              <a:rPr lang="pl-PL" sz="2000" b="1" dirty="0"/>
              <a:t>Finansowanie krzyżowe (cross- </a:t>
            </a:r>
            <a:r>
              <a:rPr lang="pl-PL" sz="2000" b="1" dirty="0" err="1"/>
              <a:t>financing</a:t>
            </a:r>
            <a:r>
              <a:rPr lang="pl-PL" sz="2000" dirty="0"/>
              <a:t>)</a:t>
            </a:r>
          </a:p>
          <a:p>
            <a:pPr marL="0" indent="0">
              <a:spcBef>
                <a:spcPts val="1200"/>
              </a:spcBef>
              <a:buClrTx/>
              <a:buNone/>
            </a:pPr>
            <a:r>
              <a:rPr lang="pl-PL" sz="2000" dirty="0"/>
              <a:t>W ramach finansowania krzyżowego beneficjent ma możliwość realizacji zadań poprzez: </a:t>
            </a:r>
          </a:p>
          <a:p>
            <a:pPr marL="457200" indent="-457200">
              <a:spcBef>
                <a:spcPts val="1200"/>
              </a:spcBef>
              <a:buClrTx/>
              <a:buFont typeface="+mj-lt"/>
              <a:buAutoNum type="alphaLcPeriod"/>
            </a:pPr>
            <a:r>
              <a:rPr lang="pl-PL" sz="2000" dirty="0"/>
              <a:t>udzielanie zamówień publicznych (dla zamówień o wartości od 50 000 złotych netto zgodnie z zasadą konkurencyjności lub w trybie ustawy prawo zamówień publicznych);</a:t>
            </a:r>
          </a:p>
          <a:p>
            <a:pPr marL="457200" indent="-457200">
              <a:spcBef>
                <a:spcPts val="1200"/>
              </a:spcBef>
              <a:buClrTx/>
              <a:buFont typeface="+mj-lt"/>
              <a:buAutoNum type="alphaLcPeriod"/>
            </a:pPr>
            <a:r>
              <a:rPr lang="pl-PL" sz="2000" dirty="0"/>
              <a:t>zlecanie zadań publicznych w trybie ustawy o działalności pożytku publicznego i o wolontariacie;</a:t>
            </a:r>
          </a:p>
          <a:p>
            <a:pPr marL="457200" indent="-457200">
              <a:spcBef>
                <a:spcPts val="1200"/>
              </a:spcBef>
              <a:buClrTx/>
              <a:buFont typeface="+mj-lt"/>
              <a:buAutoNum type="alphaLcPeriod"/>
            </a:pPr>
            <a:r>
              <a:rPr lang="pl-PL" sz="2000" dirty="0"/>
              <a:t>realizację własnymi zasobami z zastosowaniem poniższych metod uproszczonych: </a:t>
            </a:r>
          </a:p>
          <a:p>
            <a:pPr>
              <a:spcBef>
                <a:spcPts val="1200"/>
              </a:spcBef>
              <a:buClrTx/>
              <a:buFont typeface="Arial" panose="020B0604020202020204" pitchFamily="34" charset="0"/>
              <a:buChar char="•"/>
            </a:pPr>
            <a:r>
              <a:rPr lang="pl-PL" sz="2000" b="1" dirty="0"/>
              <a:t>stawki ryczałtowej w wysokości do 20% na koszty bezpośrednie personelu </a:t>
            </a:r>
            <a:r>
              <a:rPr lang="pl-PL" sz="2000" dirty="0"/>
              <a:t>(podstawa wyliczenia: koszty bezpośrednie inne niż koszty personelu poniesione w ramach finansowania krzyżowego ),</a:t>
            </a:r>
          </a:p>
          <a:p>
            <a:pPr>
              <a:spcBef>
                <a:spcPts val="1200"/>
              </a:spcBef>
              <a:buClrTx/>
              <a:buFont typeface="Arial" panose="020B0604020202020204" pitchFamily="34" charset="0"/>
              <a:buChar char="•"/>
            </a:pPr>
            <a:r>
              <a:rPr lang="pl-PL" sz="2000" b="1" dirty="0"/>
              <a:t>stawki ryczałtowej w wysokości do 40% na kwalifikowalne koszty projektu </a:t>
            </a:r>
            <a:r>
              <a:rPr lang="pl-PL" sz="2000" dirty="0"/>
              <a:t>(podstawa wyliczenia: koszty bezpośrednie personelu zatrudnionego w ramach finansowania krzyżowego).</a:t>
            </a:r>
          </a:p>
          <a:p>
            <a:pPr marL="0" indent="0">
              <a:spcBef>
                <a:spcPts val="1200"/>
              </a:spcBef>
              <a:buClrTx/>
              <a:buNone/>
            </a:pPr>
            <a:endParaRPr lang="pl-PL" sz="2000" dirty="0"/>
          </a:p>
          <a:p>
            <a:pPr marL="0" indent="0">
              <a:spcBef>
                <a:spcPts val="1200"/>
              </a:spcBef>
              <a:buClrTx/>
              <a:buNone/>
            </a:pPr>
            <a:endParaRPr lang="pl-PL" sz="2000" dirty="0"/>
          </a:p>
          <a:p>
            <a:pPr marL="0" indent="0">
              <a:spcBef>
                <a:spcPts val="1200"/>
              </a:spcBef>
              <a:buClrTx/>
              <a:buNone/>
            </a:pPr>
            <a:endParaRPr lang="pl-PL" sz="2000" dirty="0"/>
          </a:p>
          <a:p>
            <a:pPr marL="0" indent="0">
              <a:buNone/>
            </a:pPr>
            <a:endParaRPr lang="pl-PL" sz="2000"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179438"/>
            <a:ext cx="1800225" cy="360039"/>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3117491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a:xfrm>
            <a:off x="1025715" y="539477"/>
            <a:ext cx="8640381" cy="1008112"/>
          </a:xfrm>
        </p:spPr>
        <p:txBody>
          <a:bodyPr/>
          <a:lstStyle/>
          <a:p>
            <a:pPr algn="ctr"/>
            <a:r>
              <a:rPr lang="pl-PL" dirty="0"/>
              <a:t>Kwalifikowalności wydatków dla Działania 6.10 Infrastruktura kultury </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466677" y="1403573"/>
            <a:ext cx="9343725" cy="5713668"/>
          </a:xfrm>
        </p:spPr>
        <p:txBody>
          <a:bodyPr>
            <a:normAutofit fontScale="40000" lnSpcReduction="20000"/>
          </a:bodyPr>
          <a:lstStyle/>
          <a:p>
            <a:pPr marL="0" indent="0">
              <a:buNone/>
            </a:pPr>
            <a:endParaRPr lang="pl-PL" sz="2600" b="1" dirty="0"/>
          </a:p>
          <a:p>
            <a:pPr marL="0" indent="0">
              <a:spcBef>
                <a:spcPts val="1200"/>
              </a:spcBef>
              <a:buClrTx/>
              <a:buNone/>
            </a:pPr>
            <a:r>
              <a:rPr lang="pl-PL" sz="5100" dirty="0"/>
              <a:t>Wydatki niekwalifikowalne</a:t>
            </a:r>
          </a:p>
          <a:p>
            <a:pPr marL="457200" indent="-457200">
              <a:spcBef>
                <a:spcPts val="1200"/>
              </a:spcBef>
              <a:buClrTx/>
              <a:buFont typeface="+mj-lt"/>
              <a:buAutoNum type="arabicPeriod"/>
            </a:pPr>
            <a:r>
              <a:rPr lang="pl-PL" sz="5100" b="1" dirty="0"/>
              <a:t>podatek od towarów i usług (VAT)</a:t>
            </a:r>
            <a:r>
              <a:rPr lang="pl-PL" sz="5100" dirty="0"/>
              <a:t>; </a:t>
            </a:r>
          </a:p>
          <a:p>
            <a:pPr marL="457200" indent="-457200">
              <a:spcBef>
                <a:spcPts val="1200"/>
              </a:spcBef>
              <a:buClrTx/>
              <a:buFont typeface="+mj-lt"/>
              <a:buAutoNum type="arabicPeriod"/>
            </a:pPr>
            <a:r>
              <a:rPr lang="pl-PL" sz="5100" b="1" dirty="0"/>
              <a:t>koszty pośrednie </a:t>
            </a:r>
            <a:r>
              <a:rPr lang="pl-PL" sz="5100" dirty="0"/>
              <a:t>o których mowa w Podrozdziale 3.12 Wytycznych </a:t>
            </a:r>
            <a:r>
              <a:rPr lang="pl-PL" sz="5100" dirty="0" err="1"/>
              <a:t>MFiPR</a:t>
            </a:r>
            <a:r>
              <a:rPr lang="pl-PL" sz="5100" dirty="0"/>
              <a:t> dotyczących kwalifikowalności wydatków na lata 2021-2027;</a:t>
            </a:r>
          </a:p>
          <a:p>
            <a:pPr marL="457200" indent="-457200">
              <a:spcBef>
                <a:spcPts val="1200"/>
              </a:spcBef>
              <a:buClrTx/>
              <a:buFont typeface="+mj-lt"/>
              <a:buAutoNum type="arabicPeriod"/>
            </a:pPr>
            <a:r>
              <a:rPr lang="pl-PL" sz="5100" b="1" dirty="0"/>
              <a:t>koszty wynagrodzeń personelu bezpośredniego</a:t>
            </a:r>
            <a:r>
              <a:rPr lang="pl-PL" sz="5100" dirty="0"/>
              <a:t>, rozliczanych na podstawie rzeczywistych wydatków, </a:t>
            </a:r>
            <a:r>
              <a:rPr lang="pl-PL" sz="5100" b="1" dirty="0"/>
              <a:t>przekraczające kwoty wynagrodzenia pracowników beneficjenta na analogicznych stanowiskach </a:t>
            </a:r>
            <a:r>
              <a:rPr lang="pl-PL" sz="5100" dirty="0"/>
              <a:t>lub na stanowiskach</a:t>
            </a:r>
            <a:r>
              <a:rPr lang="pl-PL" sz="5100" b="1" dirty="0"/>
              <a:t> wymagających analogicznych kwalifikacj</a:t>
            </a:r>
            <a:r>
              <a:rPr lang="pl-PL" sz="5100" dirty="0"/>
              <a:t>i;</a:t>
            </a:r>
          </a:p>
          <a:p>
            <a:pPr marL="457200" indent="-457200">
              <a:spcBef>
                <a:spcPts val="1200"/>
              </a:spcBef>
              <a:buClrTx/>
              <a:buFont typeface="+mj-lt"/>
              <a:buAutoNum type="arabicPeriod"/>
            </a:pPr>
            <a:r>
              <a:rPr lang="pl-PL" sz="5100" dirty="0"/>
              <a:t>koszt budowy nowych dróg lub parkingów, poza granicami administracyjnymi miast, przekraczający 15% kosztów kwalifikowalnych projektu; </a:t>
            </a:r>
          </a:p>
          <a:p>
            <a:pPr marL="457200" indent="-457200">
              <a:spcBef>
                <a:spcPts val="1200"/>
              </a:spcBef>
              <a:buClrTx/>
              <a:buFont typeface="+mj-lt"/>
              <a:buAutoNum type="arabicPeriod"/>
            </a:pPr>
            <a:r>
              <a:rPr lang="pl-PL" sz="5100" dirty="0"/>
              <a:t>koszt budowy nowych dróg lub parkingów, z wyłączeniem niezbędnych miejsc parkingowych dla osób z niepełnosprawnościami w granicach administracyjnych miast;</a:t>
            </a:r>
          </a:p>
          <a:p>
            <a:pPr marL="0" indent="0">
              <a:spcBef>
                <a:spcPts val="1200"/>
              </a:spcBef>
              <a:buClrTx/>
              <a:buNone/>
            </a:pPr>
            <a:endParaRPr lang="pl-PL" sz="2400" dirty="0"/>
          </a:p>
          <a:p>
            <a:pPr marL="0" indent="0">
              <a:spcBef>
                <a:spcPts val="1200"/>
              </a:spcBef>
              <a:buClrTx/>
              <a:buNone/>
            </a:pPr>
            <a:endParaRPr lang="pl-PL" dirty="0"/>
          </a:p>
          <a:p>
            <a:pPr marL="0" indent="0">
              <a:spcBef>
                <a:spcPts val="1200"/>
              </a:spcBef>
              <a:buClrTx/>
              <a:buNone/>
            </a:pPr>
            <a:endParaRPr lang="pl-PL" dirty="0"/>
          </a:p>
          <a:p>
            <a:pPr marL="0" indent="0">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179438"/>
            <a:ext cx="1800225" cy="360039"/>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2865818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a:xfrm>
            <a:off x="1025715" y="683493"/>
            <a:ext cx="8640381" cy="1368150"/>
          </a:xfrm>
        </p:spPr>
        <p:txBody>
          <a:bodyPr/>
          <a:lstStyle/>
          <a:p>
            <a:pPr algn="ctr"/>
            <a:r>
              <a:rPr lang="pl-PL" dirty="0"/>
              <a:t>Kwalifikowalności wydatków dla Działania 6.10 Infrastruktura kultury </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466677" y="1815622"/>
            <a:ext cx="9343725" cy="5301619"/>
          </a:xfrm>
        </p:spPr>
        <p:txBody>
          <a:bodyPr>
            <a:normAutofit/>
          </a:bodyPr>
          <a:lstStyle/>
          <a:p>
            <a:pPr marL="0" indent="0">
              <a:buNone/>
            </a:pPr>
            <a:endParaRPr lang="pl-PL" sz="2100" b="1" dirty="0"/>
          </a:p>
          <a:p>
            <a:pPr marL="0" indent="0">
              <a:spcBef>
                <a:spcPts val="1200"/>
              </a:spcBef>
              <a:buClrTx/>
              <a:buNone/>
            </a:pPr>
            <a:r>
              <a:rPr lang="pl-PL" sz="2100" dirty="0"/>
              <a:t>Wydatki niekwalifikowalne</a:t>
            </a:r>
          </a:p>
          <a:p>
            <a:pPr marL="457200" indent="-457200">
              <a:spcBef>
                <a:spcPts val="3000"/>
              </a:spcBef>
              <a:buClrTx/>
              <a:buFont typeface="+mj-lt"/>
              <a:buAutoNum type="arabicPeriod" startAt="8"/>
            </a:pPr>
            <a:r>
              <a:rPr lang="pl-PL" sz="2100" b="1" dirty="0"/>
              <a:t>koszty zakupu eksponatów</a:t>
            </a:r>
            <a:r>
              <a:rPr lang="pl-PL" sz="2100" dirty="0"/>
              <a:t>;</a:t>
            </a:r>
          </a:p>
          <a:p>
            <a:pPr marL="457200" indent="-457200">
              <a:spcBef>
                <a:spcPts val="1200"/>
              </a:spcBef>
              <a:buClrTx/>
              <a:buFont typeface="+mj-lt"/>
              <a:buAutoNum type="arabicPeriod" startAt="7"/>
            </a:pPr>
            <a:r>
              <a:rPr lang="pl-PL" sz="2100" b="1" dirty="0"/>
              <a:t>koszty zakupu gadżetów promocyjnych </a:t>
            </a:r>
            <a:r>
              <a:rPr lang="pl-PL" sz="2100" dirty="0"/>
              <a:t>(np. długopisów, notesów, kubków, urządzeń pamięci przenośnej typu pendrive, plecaków itp.);</a:t>
            </a:r>
          </a:p>
          <a:p>
            <a:pPr marL="457200" indent="-457200">
              <a:spcBef>
                <a:spcPts val="1200"/>
              </a:spcBef>
              <a:buClrTx/>
              <a:buFont typeface="+mj-lt"/>
              <a:buAutoNum type="arabicPeriod" startAt="8"/>
            </a:pPr>
            <a:r>
              <a:rPr lang="pl-PL" sz="2100" b="1" dirty="0"/>
              <a:t>koszty publikacji papierowych </a:t>
            </a:r>
            <a:r>
              <a:rPr lang="pl-PL" sz="2100" dirty="0"/>
              <a:t>(np. druk albumów pamiątkowych, kalendarzy, folderów, ulotek) za wyjątkiem szczególnie uzasadnionych sytuacji np. publikacje papierowe skierowane do osób starszych;</a:t>
            </a:r>
          </a:p>
          <a:p>
            <a:pPr marL="457200" indent="-457200">
              <a:spcBef>
                <a:spcPts val="1200"/>
              </a:spcBef>
              <a:buClrTx/>
              <a:buFont typeface="+mj-lt"/>
              <a:buAutoNum type="arabicPeriod" startAt="9"/>
            </a:pPr>
            <a:r>
              <a:rPr lang="pl-PL" sz="2100" dirty="0"/>
              <a:t>koszty bieżącej działalności instytucji;</a:t>
            </a:r>
          </a:p>
          <a:p>
            <a:pPr marL="457200" indent="-457200">
              <a:spcBef>
                <a:spcPts val="1200"/>
              </a:spcBef>
              <a:buClrTx/>
              <a:buFont typeface="+mj-lt"/>
              <a:buAutoNum type="arabicPeriod" startAt="9"/>
            </a:pPr>
            <a:r>
              <a:rPr lang="pl-PL" sz="2100" dirty="0"/>
              <a:t>koszty organizacji jednorazowych wydarzeń;</a:t>
            </a:r>
          </a:p>
          <a:p>
            <a:pPr marL="457200" indent="-457200">
              <a:spcBef>
                <a:spcPts val="1200"/>
              </a:spcBef>
              <a:buClrTx/>
              <a:buFont typeface="+mj-lt"/>
              <a:buAutoNum type="arabicPeriod" startAt="9"/>
            </a:pPr>
            <a:endParaRPr lang="pl-PL" sz="2400" dirty="0"/>
          </a:p>
          <a:p>
            <a:pPr marL="0" indent="0">
              <a:spcBef>
                <a:spcPts val="1200"/>
              </a:spcBef>
              <a:buClrTx/>
              <a:buNone/>
            </a:pPr>
            <a:endParaRPr lang="pl-PL" sz="2400" dirty="0"/>
          </a:p>
          <a:p>
            <a:pPr marL="0" indent="0">
              <a:spcBef>
                <a:spcPts val="1200"/>
              </a:spcBef>
              <a:buClrTx/>
              <a:buNone/>
            </a:pPr>
            <a:endParaRPr lang="pl-PL" dirty="0"/>
          </a:p>
          <a:p>
            <a:pPr marL="0" indent="0">
              <a:spcBef>
                <a:spcPts val="1200"/>
              </a:spcBef>
              <a:buClrTx/>
              <a:buNone/>
            </a:pPr>
            <a:endParaRPr lang="pl-PL" dirty="0"/>
          </a:p>
          <a:p>
            <a:pPr marL="0" indent="0">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179438"/>
            <a:ext cx="1800225" cy="360039"/>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1271398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a:xfrm>
            <a:off x="1025715" y="755500"/>
            <a:ext cx="8640381" cy="1224135"/>
          </a:xfrm>
        </p:spPr>
        <p:txBody>
          <a:bodyPr>
            <a:normAutofit/>
          </a:bodyPr>
          <a:lstStyle/>
          <a:p>
            <a:pPr algn="ctr"/>
            <a:r>
              <a:rPr lang="pl-PL" dirty="0"/>
              <a:t>Kwalifikowalności wydatków dla Działania 6.10 Infrastruktura kultury </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466677" y="1979636"/>
            <a:ext cx="9343725" cy="5137605"/>
          </a:xfrm>
        </p:spPr>
        <p:txBody>
          <a:bodyPr>
            <a:normAutofit/>
          </a:bodyPr>
          <a:lstStyle/>
          <a:p>
            <a:pPr marL="0" indent="0">
              <a:buNone/>
            </a:pPr>
            <a:endParaRPr lang="pl-PL" sz="2600" b="1" dirty="0"/>
          </a:p>
          <a:p>
            <a:pPr marL="0" indent="0">
              <a:spcBef>
                <a:spcPts val="1200"/>
              </a:spcBef>
              <a:buClrTx/>
              <a:buNone/>
            </a:pPr>
            <a:r>
              <a:rPr lang="pl-PL" sz="2400" dirty="0"/>
              <a:t>Wyda</a:t>
            </a:r>
            <a:r>
              <a:rPr lang="pl-PL" sz="2100" dirty="0"/>
              <a:t>tki niekwalifikowalne</a:t>
            </a:r>
          </a:p>
          <a:p>
            <a:pPr marL="457200" indent="-457200">
              <a:spcBef>
                <a:spcPts val="4200"/>
              </a:spcBef>
              <a:buClrTx/>
              <a:buFont typeface="+mj-lt"/>
              <a:buAutoNum type="arabicPeriod" startAt="11"/>
            </a:pPr>
            <a:r>
              <a:rPr lang="pl-PL" sz="2100" dirty="0"/>
              <a:t>w ramach stawki ryczałtowej do 40 % kwalifikowalnych bezpośrednich kosztów personelu niekwalifikowalne są koszty pośrednie poniesione w ramach finansowania krzyżowego;</a:t>
            </a:r>
          </a:p>
          <a:p>
            <a:pPr marL="457200" indent="-457200">
              <a:spcBef>
                <a:spcPts val="1200"/>
              </a:spcBef>
              <a:buClrTx/>
              <a:buFont typeface="+mj-lt"/>
              <a:buAutoNum type="arabicPeriod" startAt="9"/>
            </a:pPr>
            <a:r>
              <a:rPr lang="pl-PL" sz="2100" dirty="0"/>
              <a:t>koszty zakupu wyposażenia i wartości niematerialnych i prawnych niepodlegające amortyzacji oraz nieujęte w ewidencji środków trwałych oraz wartości niematerialnych i prawnych;</a:t>
            </a:r>
          </a:p>
          <a:p>
            <a:pPr marL="457200" indent="-457200">
              <a:spcBef>
                <a:spcPts val="1200"/>
              </a:spcBef>
              <a:buClrTx/>
              <a:buFont typeface="+mj-lt"/>
              <a:buAutoNum type="arabicPeriod" startAt="9"/>
            </a:pPr>
            <a:r>
              <a:rPr lang="pl-PL" sz="2100" dirty="0"/>
              <a:t>wydatki wyszczególnione w Podrozdziale 2.3 Wytycznych </a:t>
            </a:r>
            <a:r>
              <a:rPr lang="pl-PL" sz="2100" dirty="0" err="1"/>
              <a:t>MFiPR</a:t>
            </a:r>
            <a:r>
              <a:rPr lang="pl-PL" sz="2100" dirty="0"/>
              <a:t> dotyczących kwalifikowalności wydatków na lata 2021-2027.</a:t>
            </a:r>
          </a:p>
          <a:p>
            <a:pPr marL="457200" indent="-457200">
              <a:spcBef>
                <a:spcPts val="1200"/>
              </a:spcBef>
              <a:buClrTx/>
              <a:buFont typeface="+mj-lt"/>
              <a:buAutoNum type="arabicPeriod" startAt="9"/>
            </a:pPr>
            <a:endParaRPr lang="pl-PL" sz="2400" dirty="0"/>
          </a:p>
          <a:p>
            <a:pPr marL="0" indent="0">
              <a:spcBef>
                <a:spcPts val="1200"/>
              </a:spcBef>
              <a:buClrTx/>
              <a:buNone/>
            </a:pPr>
            <a:endParaRPr lang="pl-PL" sz="2400" dirty="0"/>
          </a:p>
          <a:p>
            <a:pPr marL="0" indent="0">
              <a:spcBef>
                <a:spcPts val="1200"/>
              </a:spcBef>
              <a:buClrTx/>
              <a:buNone/>
            </a:pPr>
            <a:endParaRPr lang="pl-PL" dirty="0"/>
          </a:p>
          <a:p>
            <a:pPr marL="0" indent="0">
              <a:spcBef>
                <a:spcPts val="1200"/>
              </a:spcBef>
              <a:buClrTx/>
              <a:buNone/>
            </a:pPr>
            <a:endParaRPr lang="pl-PL" dirty="0"/>
          </a:p>
          <a:p>
            <a:pPr marL="0" indent="0">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179438"/>
            <a:ext cx="1800225" cy="360039"/>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16178925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a:xfrm>
            <a:off x="305347" y="539749"/>
            <a:ext cx="9360560" cy="1367880"/>
          </a:xfrm>
        </p:spPr>
        <p:txBody>
          <a:bodyPr>
            <a:normAutofit/>
          </a:bodyPr>
          <a:lstStyle/>
          <a:p>
            <a:pPr algn="ctr"/>
            <a:r>
              <a:rPr lang="pl-PL" dirty="0"/>
              <a:t>Rozliczanie projektów, których łączny koszt nie przekracza równowartości 200 tys. </a:t>
            </a:r>
            <a:r>
              <a:rPr lang="pl-PL" dirty="0" err="1"/>
              <a:t>EUR</a:t>
            </a:r>
            <a:r>
              <a:rPr lang="pl-PL" dirty="0"/>
              <a:t> </a:t>
            </a:r>
            <a:br>
              <a:rPr lang="pl-PL" dirty="0"/>
            </a:br>
            <a:endParaRPr lang="pl-PL" dirty="0"/>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449363" y="1429980"/>
            <a:ext cx="9072528" cy="5609676"/>
          </a:xfrm>
        </p:spPr>
        <p:txBody>
          <a:bodyPr>
            <a:normAutofit/>
          </a:bodyPr>
          <a:lstStyle/>
          <a:p>
            <a:pPr marL="0" indent="0">
              <a:buNone/>
            </a:pPr>
            <a:endParaRPr lang="pl-PL" dirty="0"/>
          </a:p>
          <a:p>
            <a:pPr marL="0" indent="0">
              <a:buNone/>
            </a:pPr>
            <a:endParaRPr lang="pl-PL" b="1" dirty="0"/>
          </a:p>
          <a:p>
            <a:pPr marL="0" indent="0">
              <a:buNone/>
            </a:pPr>
            <a:r>
              <a:rPr lang="pl-PL" sz="2100" b="1" dirty="0"/>
              <a:t>Projekt, którego łączny koszt </a:t>
            </a:r>
            <a:r>
              <a:rPr lang="pl-PL" sz="2100" dirty="0"/>
              <a:t>wyrażony w PLN </a:t>
            </a:r>
            <a:r>
              <a:rPr lang="pl-PL" sz="2100" b="1" dirty="0"/>
              <a:t>nie przekracza równowartości 200 tys. </a:t>
            </a:r>
            <a:r>
              <a:rPr lang="pl-PL" sz="2100" b="1" dirty="0" err="1"/>
              <a:t>EUR</a:t>
            </a:r>
            <a:r>
              <a:rPr lang="pl-PL" sz="2100" b="1" dirty="0"/>
              <a:t> </a:t>
            </a:r>
            <a:r>
              <a:rPr lang="pl-PL" sz="2100" dirty="0"/>
              <a:t>w dniu zawarcia umowy o dofinansowanie projektu (do przeliczenia łącznego kosztu projektu stosuje się miesięczny obrachunkowy kurs wymiany waluty stosowany przez KE, aktualny na dzień ogłoszenia naboru), </a:t>
            </a:r>
            <a:r>
              <a:rPr lang="pl-PL" sz="2100" b="1" dirty="0"/>
              <a:t>rozliczany jest</a:t>
            </a:r>
            <a:r>
              <a:rPr lang="pl-PL" sz="2100" dirty="0"/>
              <a:t> obligatoryjnie </a:t>
            </a:r>
            <a:r>
              <a:rPr lang="pl-PL" sz="2100" b="1" dirty="0"/>
              <a:t>za pomocą uproszczonych metod rozliczania wydatków w oparciu o art. 53 ust. 3 lit. b rozporządzenia ogólnego, tj. projekt budżetu ustalany indywidualnie i uzgadniany ex </a:t>
            </a:r>
            <a:r>
              <a:rPr lang="pl-PL" sz="2100" b="1" dirty="0" err="1"/>
              <a:t>ante</a:t>
            </a:r>
            <a:r>
              <a:rPr lang="pl-PL" sz="2100" b="1" dirty="0"/>
              <a:t>.</a:t>
            </a:r>
          </a:p>
          <a:p>
            <a:pPr marL="0" indent="0">
              <a:spcBef>
                <a:spcPts val="2400"/>
              </a:spcBef>
              <a:buNone/>
            </a:pPr>
            <a:r>
              <a:rPr lang="pl-PL" sz="2100" b="1" dirty="0"/>
              <a:t>Obowiązek stosowania uproszczonych metod </a:t>
            </a:r>
            <a:r>
              <a:rPr lang="pl-PL" sz="2100" dirty="0"/>
              <a:t>rozliczania wydatków </a:t>
            </a:r>
            <a:r>
              <a:rPr lang="pl-PL" sz="2100" b="1" dirty="0"/>
              <a:t>nie dotyczy projektów otrzymujących wsparcie w ramach pomocy publicznej</a:t>
            </a:r>
            <a:r>
              <a:rPr lang="pl-PL" sz="2100" dirty="0"/>
              <a:t>, które nie stanowi pomocy de </a:t>
            </a:r>
            <a:r>
              <a:rPr lang="pl-PL" sz="2100" dirty="0" err="1"/>
              <a:t>minimis</a:t>
            </a:r>
            <a:r>
              <a:rPr lang="pl-PL" sz="2100" dirty="0"/>
              <a:t>, w tym projektów </a:t>
            </a:r>
            <a:r>
              <a:rPr lang="pl-PL" sz="2100" b="1" dirty="0"/>
              <a:t>łączących pomoc publiczną i pomoc de </a:t>
            </a:r>
            <a:r>
              <a:rPr lang="pl-PL" sz="2100" b="1" dirty="0" err="1"/>
              <a:t>minimis</a:t>
            </a:r>
            <a:r>
              <a:rPr lang="pl-PL" b="1" dirty="0"/>
              <a:t>.</a:t>
            </a:r>
          </a:p>
          <a:p>
            <a:pPr marL="0" indent="0">
              <a:spcBef>
                <a:spcPts val="1200"/>
              </a:spcBef>
              <a:spcAft>
                <a:spcPts val="600"/>
              </a:spcAft>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186386"/>
            <a:ext cx="1800225" cy="720078"/>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2715120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p:txBody>
          <a:bodyPr/>
          <a:lstStyle/>
          <a:p>
            <a:pPr algn="ctr"/>
            <a:r>
              <a:rPr lang="pl-PL" dirty="0"/>
              <a:t>Zmiany w zakresie kwalifikowalności wydatków</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665386" y="1619597"/>
            <a:ext cx="9649097" cy="5400328"/>
          </a:xfrm>
        </p:spPr>
        <p:txBody>
          <a:bodyPr>
            <a:normAutofit/>
          </a:bodyPr>
          <a:lstStyle/>
          <a:p>
            <a:pPr marL="0" indent="0">
              <a:buNone/>
            </a:pPr>
            <a:endParaRPr lang="pl-PL" sz="2100" dirty="0"/>
          </a:p>
          <a:p>
            <a:pPr marL="0" indent="0">
              <a:buNone/>
            </a:pPr>
            <a:r>
              <a:rPr lang="pl-PL" sz="2100" b="1" dirty="0"/>
              <a:t>Zmiana podejścia w zakresie stosowania zasady zakazującego podwójnego dofinansowania.</a:t>
            </a:r>
          </a:p>
          <a:p>
            <a:pPr marL="0" indent="0">
              <a:buNone/>
            </a:pPr>
            <a:endParaRPr lang="pl-PL" sz="2100" dirty="0"/>
          </a:p>
          <a:p>
            <a:pPr marL="0" indent="0">
              <a:buNone/>
            </a:pPr>
            <a:r>
              <a:rPr lang="pl-PL" sz="2100" dirty="0"/>
              <a:t>Podwójne dofinansowanie oznacza w szczególności: </a:t>
            </a:r>
          </a:p>
          <a:p>
            <a:pPr marL="0" indent="0">
              <a:buNone/>
            </a:pPr>
            <a:r>
              <a:rPr lang="pl-PL" sz="2100" dirty="0"/>
              <a:t>więcej niż jednokrotne przedstawienie do rozliczenia tego samego wydatku albo tej samej części wydatku </a:t>
            </a:r>
            <a:r>
              <a:rPr lang="pl-PL" sz="2100" b="1" dirty="0"/>
              <a:t>ze środków UE </a:t>
            </a:r>
            <a:r>
              <a:rPr lang="pl-PL" sz="2100" dirty="0"/>
              <a:t>w jakiejkolwiek formie (w szczególności dotacji, pożyczki, gwarancji/poręczenia).</a:t>
            </a:r>
          </a:p>
          <a:p>
            <a:pPr marL="342900" indent="-342900">
              <a:buAutoNum type="alphaLcParenR"/>
            </a:pPr>
            <a:endParaRPr lang="pl-PL" sz="2100" dirty="0"/>
          </a:p>
          <a:p>
            <a:pPr marL="0" indent="0">
              <a:spcBef>
                <a:spcPts val="2400"/>
              </a:spcBef>
              <a:buNone/>
            </a:pPr>
            <a:r>
              <a:rPr lang="pl-PL" sz="2100" u="sng" dirty="0"/>
              <a:t>Zmiana: </a:t>
            </a:r>
          </a:p>
          <a:p>
            <a:pPr>
              <a:spcBef>
                <a:spcPts val="600"/>
              </a:spcBef>
              <a:buClrTx/>
              <a:buFont typeface="Arial" panose="020B0604020202020204" pitchFamily="34" charset="0"/>
              <a:buChar char="•"/>
            </a:pPr>
            <a:r>
              <a:rPr lang="pl-PL" sz="2100" dirty="0"/>
              <a:t>brak cezury czasowej,</a:t>
            </a:r>
          </a:p>
          <a:p>
            <a:pPr>
              <a:spcBef>
                <a:spcPts val="0"/>
              </a:spcBef>
              <a:buClrTx/>
              <a:buFont typeface="Arial" panose="020B0604020202020204" pitchFamily="34" charset="0"/>
              <a:buChar char="•"/>
            </a:pPr>
            <a:r>
              <a:rPr lang="pl-PL" sz="2100" dirty="0"/>
              <a:t>wyłącznie ze środków UE.</a:t>
            </a:r>
          </a:p>
          <a:p>
            <a:pPr marL="342900" indent="-342900">
              <a:buAutoNum type="alphaLcParenR"/>
            </a:pPr>
            <a:endParaRPr lang="pl-PL" sz="2400" dirty="0"/>
          </a:p>
          <a:p>
            <a:pPr marL="342900" indent="-342900">
              <a:buAutoNum type="alphaLcParenR"/>
            </a:pPr>
            <a:endParaRPr lang="pl-PL" sz="2400"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514258" y="533123"/>
            <a:ext cx="1800225" cy="366713"/>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3852992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a:xfrm>
            <a:off x="305347" y="539749"/>
            <a:ext cx="9360560" cy="1367880"/>
          </a:xfrm>
        </p:spPr>
        <p:txBody>
          <a:bodyPr>
            <a:normAutofit/>
          </a:bodyPr>
          <a:lstStyle/>
          <a:p>
            <a:pPr algn="ctr"/>
            <a:r>
              <a:rPr lang="pl-PL" dirty="0"/>
              <a:t>Rozliczanie projektów, których łączny koszt nie przekracza równowartości 200 tys. </a:t>
            </a:r>
            <a:r>
              <a:rPr lang="pl-PL" dirty="0" err="1"/>
              <a:t>EUR</a:t>
            </a:r>
            <a:r>
              <a:rPr lang="pl-PL" dirty="0"/>
              <a:t> </a:t>
            </a:r>
            <a:br>
              <a:rPr lang="pl-PL" dirty="0"/>
            </a:br>
            <a:endParaRPr lang="pl-PL" dirty="0"/>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699707" y="1763613"/>
            <a:ext cx="9072528" cy="5111278"/>
          </a:xfrm>
        </p:spPr>
        <p:txBody>
          <a:bodyPr>
            <a:normAutofit/>
          </a:bodyPr>
          <a:lstStyle/>
          <a:p>
            <a:pPr marL="0" indent="0">
              <a:buNone/>
            </a:pPr>
            <a:endParaRPr lang="pl-PL" dirty="0"/>
          </a:p>
          <a:p>
            <a:pPr marL="0" indent="0">
              <a:buNone/>
            </a:pPr>
            <a:endParaRPr lang="pl-PL" b="1" dirty="0"/>
          </a:p>
          <a:p>
            <a:pPr marL="0" indent="0" algn="ctr">
              <a:buNone/>
            </a:pPr>
            <a:r>
              <a:rPr lang="pl-PL" b="1" dirty="0"/>
              <a:t>1 </a:t>
            </a:r>
            <a:r>
              <a:rPr lang="pl-PL" sz="2100" b="1" dirty="0"/>
              <a:t>zadanie = 1 zamówienie = 1 kwota ryczałtowa</a:t>
            </a:r>
          </a:p>
          <a:p>
            <a:pPr marL="0" indent="0">
              <a:buNone/>
            </a:pPr>
            <a:endParaRPr lang="pl-PL" sz="2100" dirty="0"/>
          </a:p>
          <a:p>
            <a:pPr marL="0" indent="0">
              <a:buNone/>
            </a:pPr>
            <a:r>
              <a:rPr lang="pl-PL" sz="2100" dirty="0"/>
              <a:t>Określenie wartości kwoty ryczałtowej dla zadania na podstawie:</a:t>
            </a:r>
          </a:p>
          <a:p>
            <a:pPr marL="342900" indent="-342900">
              <a:buClrTx/>
              <a:buFont typeface="+mj-lt"/>
              <a:buAutoNum type="arabicPeriod"/>
            </a:pPr>
            <a:r>
              <a:rPr lang="pl-PL" sz="2100" dirty="0"/>
              <a:t>kosztorysów inwestorskich przygotowanych przez osoby uprawnione na potrzeby dokumentacji budowlanej</a:t>
            </a:r>
          </a:p>
          <a:p>
            <a:pPr marL="0" indent="0">
              <a:buNone/>
            </a:pPr>
            <a:r>
              <a:rPr lang="pl-PL" sz="2100" dirty="0"/>
              <a:t>lub</a:t>
            </a:r>
          </a:p>
          <a:p>
            <a:pPr marL="342900" indent="-342900">
              <a:buClrTx/>
              <a:buFont typeface="+mj-lt"/>
              <a:buAutoNum type="arabicPeriod" startAt="2"/>
            </a:pPr>
            <a:r>
              <a:rPr lang="pl-PL" sz="2100" dirty="0"/>
              <a:t>dokonanej analizy ofert potencjalnych wykonawców zamówienia. </a:t>
            </a:r>
          </a:p>
          <a:p>
            <a:pPr marL="0" indent="0">
              <a:buNone/>
            </a:pPr>
            <a:endParaRPr lang="pl-PL" b="1" dirty="0"/>
          </a:p>
          <a:p>
            <a:pPr marL="0" indent="0">
              <a:spcBef>
                <a:spcPts val="1200"/>
              </a:spcBef>
              <a:spcAft>
                <a:spcPts val="600"/>
              </a:spcAft>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186386"/>
            <a:ext cx="1800225" cy="720078"/>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3642752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a:xfrm>
            <a:off x="305347" y="539749"/>
            <a:ext cx="9360560" cy="1367880"/>
          </a:xfrm>
        </p:spPr>
        <p:txBody>
          <a:bodyPr>
            <a:normAutofit/>
          </a:bodyPr>
          <a:lstStyle/>
          <a:p>
            <a:pPr algn="ctr"/>
            <a:r>
              <a:rPr lang="pl-PL" dirty="0"/>
              <a:t>Rozliczanie projektów, których łączny koszt nie przekracza równowartości 200 tys. </a:t>
            </a:r>
            <a:r>
              <a:rPr lang="pl-PL" dirty="0" err="1"/>
              <a:t>EUR</a:t>
            </a:r>
            <a:r>
              <a:rPr lang="pl-PL" dirty="0"/>
              <a:t> </a:t>
            </a:r>
            <a:br>
              <a:rPr lang="pl-PL" dirty="0"/>
            </a:br>
            <a:endParaRPr lang="pl-PL" dirty="0"/>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593379" y="1907629"/>
            <a:ext cx="9072528" cy="5249636"/>
          </a:xfrm>
        </p:spPr>
        <p:txBody>
          <a:bodyPr>
            <a:normAutofit/>
          </a:bodyPr>
          <a:lstStyle/>
          <a:p>
            <a:pPr marL="0" indent="0">
              <a:buNone/>
            </a:pPr>
            <a:endParaRPr lang="pl-PL" sz="2100" dirty="0"/>
          </a:p>
          <a:p>
            <a:pPr marL="0" indent="0">
              <a:buNone/>
            </a:pPr>
            <a:r>
              <a:rPr lang="pl-PL" sz="2100" dirty="0"/>
              <a:t>W celu pozyskania ofert potencjalnych wykonawców zamówienia Wnioskodawca zobowiązany jest: </a:t>
            </a:r>
          </a:p>
          <a:p>
            <a:pPr marL="342900" indent="-342900">
              <a:buClrTx/>
              <a:buFont typeface="+mj-lt"/>
              <a:buAutoNum type="alphaLcPeriod"/>
            </a:pPr>
            <a:r>
              <a:rPr lang="pl-PL" sz="2100" dirty="0"/>
              <a:t>upublicznić opis przedmiotu zamówienia wraz z zapytaniem o  cenę na swojej stronie internetowej </a:t>
            </a:r>
          </a:p>
          <a:p>
            <a:pPr marL="0" indent="0">
              <a:buNone/>
            </a:pPr>
            <a:r>
              <a:rPr lang="pl-PL" sz="2100" dirty="0"/>
              <a:t>lub</a:t>
            </a:r>
          </a:p>
          <a:p>
            <a:pPr marL="342900" indent="-342900">
              <a:buClrTx/>
              <a:buFont typeface="+mj-lt"/>
              <a:buAutoNum type="alphaLcPeriod" startAt="2"/>
            </a:pPr>
            <a:r>
              <a:rPr lang="pl-PL" sz="2100" dirty="0"/>
              <a:t>skierować zapytanie o cenę wraz z opisem przedmiotu zamówienia do potencjalnych wykonawców </a:t>
            </a:r>
          </a:p>
          <a:p>
            <a:pPr marL="0" indent="0">
              <a:buNone/>
            </a:pPr>
            <a:r>
              <a:rPr lang="pl-PL" sz="2100" dirty="0"/>
              <a:t>lub</a:t>
            </a:r>
          </a:p>
          <a:p>
            <a:pPr marL="342900" indent="-342900">
              <a:buClrTx/>
              <a:buFont typeface="+mj-lt"/>
              <a:buAutoNum type="alphaLcPeriod" startAt="3"/>
            </a:pPr>
            <a:r>
              <a:rPr lang="pl-PL" sz="2100" dirty="0"/>
              <a:t>pozyskać cenniki  ze stron internetowych wykonawców.</a:t>
            </a:r>
          </a:p>
          <a:p>
            <a:pPr marL="0" indent="0">
              <a:buNone/>
            </a:pPr>
            <a:endParaRPr lang="pl-PL" b="1" dirty="0"/>
          </a:p>
          <a:p>
            <a:pPr marL="0" indent="0">
              <a:spcBef>
                <a:spcPts val="1200"/>
              </a:spcBef>
              <a:spcAft>
                <a:spcPts val="600"/>
              </a:spcAft>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186386"/>
            <a:ext cx="1800225" cy="720078"/>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1386626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a:xfrm>
            <a:off x="305347" y="539749"/>
            <a:ext cx="9360560" cy="1367880"/>
          </a:xfrm>
        </p:spPr>
        <p:txBody>
          <a:bodyPr>
            <a:normAutofit/>
          </a:bodyPr>
          <a:lstStyle/>
          <a:p>
            <a:pPr algn="ctr"/>
            <a:r>
              <a:rPr lang="pl-PL" dirty="0"/>
              <a:t>Rozliczanie projektów, których łączny koszt nie przekracza równowartości 200 tys. </a:t>
            </a:r>
            <a:r>
              <a:rPr lang="pl-PL" dirty="0" err="1"/>
              <a:t>EUR</a:t>
            </a:r>
            <a:r>
              <a:rPr lang="pl-PL" dirty="0"/>
              <a:t> </a:t>
            </a:r>
            <a:br>
              <a:rPr lang="pl-PL" dirty="0"/>
            </a:br>
            <a:endParaRPr lang="pl-PL" dirty="0"/>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719172" y="1619597"/>
            <a:ext cx="9072528" cy="5177628"/>
          </a:xfrm>
        </p:spPr>
        <p:txBody>
          <a:bodyPr>
            <a:normAutofit/>
          </a:bodyPr>
          <a:lstStyle/>
          <a:p>
            <a:pPr marL="0" indent="0">
              <a:buNone/>
            </a:pPr>
            <a:endParaRPr lang="pl-PL" dirty="0"/>
          </a:p>
          <a:p>
            <a:pPr marL="0" indent="0">
              <a:buNone/>
            </a:pPr>
            <a:r>
              <a:rPr lang="pl-PL" sz="2100" b="1" dirty="0"/>
              <a:t>Wnioskodawca dokonuje analizy rynku i przedstawia minimum 3 oferty najkorzystniejsze rynkowo, </a:t>
            </a:r>
            <a:r>
              <a:rPr lang="pl-PL" sz="2100" dirty="0"/>
              <a:t>od potencjalnych wykonawców, z punktu widzenia realizacji projektu, chyba że na rynku nie występuje tylu oferentów.</a:t>
            </a:r>
          </a:p>
          <a:p>
            <a:pPr marL="0" indent="0">
              <a:buNone/>
            </a:pPr>
            <a:r>
              <a:rPr lang="pl-PL" sz="2100" b="1" dirty="0"/>
              <a:t>Najkorzystniejsza oferta to</a:t>
            </a:r>
            <a:r>
              <a:rPr lang="pl-PL" sz="2100" dirty="0"/>
              <a:t> ta, która </a:t>
            </a:r>
            <a:r>
              <a:rPr lang="pl-PL" sz="2100" b="1" dirty="0"/>
              <a:t>przedstawia najkorzystniejszy bilans ceny i innych kryteriów odnoszących się do przedmiotu zamówienia albo</a:t>
            </a:r>
            <a:r>
              <a:rPr lang="pl-PL" sz="2100" dirty="0"/>
              <a:t> oferta </a:t>
            </a:r>
            <a:r>
              <a:rPr lang="pl-PL" sz="2100" b="1" dirty="0"/>
              <a:t>z najniższą ceną</a:t>
            </a:r>
            <a:r>
              <a:rPr lang="pl-PL" sz="2100" dirty="0"/>
              <a:t>, gdy jedynym kryterium oceny jest cena lub koszt. </a:t>
            </a:r>
          </a:p>
          <a:p>
            <a:pPr marL="0" indent="0">
              <a:buNone/>
            </a:pPr>
            <a:r>
              <a:rPr lang="pl-PL" sz="2100" dirty="0"/>
              <a:t>IZ </a:t>
            </a:r>
            <a:r>
              <a:rPr lang="pl-PL" sz="2100" dirty="0" err="1"/>
              <a:t>FEP</a:t>
            </a:r>
            <a:r>
              <a:rPr lang="pl-PL" sz="2100" dirty="0"/>
              <a:t> zastrzega sobie możliwość weryfikacji prawidłowości przeprowadzonej przez Wnioskodawcę analizy rynku, w związku z tym należy przechowywać zebrane dokumenty do końca okresu trwałości w tym m.in. wydruk: cenników pozyskanych ze stron internetowych, zapytania ofertowego,  otrzymanych ofert od potencjalnych wykonawców. </a:t>
            </a:r>
          </a:p>
          <a:p>
            <a:pPr marL="0" indent="0">
              <a:buNone/>
            </a:pPr>
            <a:endParaRPr lang="pl-PL" b="1" dirty="0"/>
          </a:p>
          <a:p>
            <a:pPr marL="0" indent="0">
              <a:spcBef>
                <a:spcPts val="1200"/>
              </a:spcBef>
              <a:spcAft>
                <a:spcPts val="600"/>
              </a:spcAft>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186386"/>
            <a:ext cx="1800225" cy="720078"/>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40216716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a:xfrm>
            <a:off x="305347" y="539749"/>
            <a:ext cx="9360560" cy="1367880"/>
          </a:xfrm>
        </p:spPr>
        <p:txBody>
          <a:bodyPr>
            <a:normAutofit/>
          </a:bodyPr>
          <a:lstStyle/>
          <a:p>
            <a:pPr algn="ctr"/>
            <a:r>
              <a:rPr lang="pl-PL" dirty="0"/>
              <a:t>Rozliczanie projektów, których łączny koszt nie przekracza równowartości 200 tys. </a:t>
            </a:r>
            <a:r>
              <a:rPr lang="pl-PL" dirty="0" err="1"/>
              <a:t>EUR</a:t>
            </a:r>
            <a:r>
              <a:rPr lang="pl-PL" dirty="0"/>
              <a:t> </a:t>
            </a:r>
            <a:br>
              <a:rPr lang="pl-PL" dirty="0"/>
            </a:br>
            <a:endParaRPr lang="pl-PL" dirty="0"/>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601199" y="1907628"/>
            <a:ext cx="9072528" cy="4546491"/>
          </a:xfrm>
        </p:spPr>
        <p:txBody>
          <a:bodyPr>
            <a:normAutofit/>
          </a:bodyPr>
          <a:lstStyle/>
          <a:p>
            <a:pPr marL="0" indent="0" algn="ctr">
              <a:buNone/>
            </a:pPr>
            <a:endParaRPr lang="pl-PL" dirty="0"/>
          </a:p>
          <a:p>
            <a:pPr marL="0" indent="0" algn="ctr">
              <a:buNone/>
            </a:pPr>
            <a:r>
              <a:rPr lang="pl-PL" sz="2100" b="1" dirty="0"/>
              <a:t>1 zadanie = 1 kwota ryczałtowa = 1 miernik</a:t>
            </a:r>
          </a:p>
          <a:p>
            <a:pPr marL="0" indent="0">
              <a:buNone/>
            </a:pPr>
            <a:endParaRPr lang="pl-PL" sz="2100" dirty="0"/>
          </a:p>
          <a:p>
            <a:pPr marL="0" indent="0">
              <a:buNone/>
            </a:pPr>
            <a:r>
              <a:rPr lang="pl-PL" sz="2100" dirty="0"/>
              <a:t>Miernik rozumiany jest jako narzędzie pomiarowe, które odzwierciedla istotę i zakres zadania oraz służy jednoznacznemu stwierdzeniu, czy zaplanowane zadanie zostało w całości zrealizowane</a:t>
            </a:r>
            <a:r>
              <a:rPr lang="pl-PL" sz="2100" b="1" dirty="0"/>
              <a:t>. </a:t>
            </a:r>
          </a:p>
          <a:p>
            <a:pPr marL="0" indent="0">
              <a:buNone/>
            </a:pPr>
            <a:r>
              <a:rPr lang="pl-PL" sz="2100" dirty="0"/>
              <a:t>W odniesieniu do każdego miernika należy wskazać adekwatne dokumenty lub inne dowody, na podstawie których można zweryfikować, czy miernik został osiągnięty, np. protokół odbioru, dowód księgowy nabycia towaru, dokumentacja powykonawcza, ewidencja środków trwałych/ wyposażenia itp.</a:t>
            </a:r>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186386"/>
            <a:ext cx="1800225" cy="720078"/>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11377131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a:xfrm>
            <a:off x="305347" y="539749"/>
            <a:ext cx="9360560" cy="1367880"/>
          </a:xfrm>
        </p:spPr>
        <p:txBody>
          <a:bodyPr>
            <a:normAutofit/>
          </a:bodyPr>
          <a:lstStyle/>
          <a:p>
            <a:pPr algn="ctr"/>
            <a:r>
              <a:rPr lang="pl-PL" dirty="0"/>
              <a:t>Rozliczanie projektów, których łączny koszt nie przekracza równowartości 200 tys. </a:t>
            </a:r>
            <a:r>
              <a:rPr lang="pl-PL" dirty="0" err="1"/>
              <a:t>EUR</a:t>
            </a:r>
            <a:r>
              <a:rPr lang="pl-PL" dirty="0"/>
              <a:t> </a:t>
            </a:r>
            <a:br>
              <a:rPr lang="pl-PL" dirty="0"/>
            </a:br>
            <a:endParaRPr lang="pl-PL" dirty="0"/>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601199" y="1835620"/>
            <a:ext cx="9072528" cy="4618499"/>
          </a:xfrm>
        </p:spPr>
        <p:txBody>
          <a:bodyPr>
            <a:normAutofit/>
          </a:bodyPr>
          <a:lstStyle/>
          <a:p>
            <a:pPr marL="0" indent="0" algn="ctr">
              <a:buNone/>
            </a:pPr>
            <a:endParaRPr lang="pl-PL" dirty="0"/>
          </a:p>
          <a:p>
            <a:pPr marL="0" indent="0">
              <a:buNone/>
            </a:pPr>
            <a:r>
              <a:rPr lang="pl-PL" sz="2100" dirty="0"/>
              <a:t>Częściowe lub całkowite niezrealizowanie zadania i tym samym nieosiągnięcie wartości miernika spowoduje, że kwota ryczałtowa zostanie uznana za niekwalifikowalną.</a:t>
            </a:r>
          </a:p>
          <a:p>
            <a:pPr marL="0" indent="0">
              <a:buNone/>
            </a:pPr>
            <a:r>
              <a:rPr lang="pl-PL" sz="2100" b="1" dirty="0"/>
              <a:t>Istotą kwoty ryczałtowej jest to, że przysługuje ona tylko za w pełni zrealizowane zadanie</a:t>
            </a:r>
            <a:r>
              <a:rPr lang="pl-PL" sz="2100" dirty="0"/>
              <a:t>.   </a:t>
            </a:r>
          </a:p>
          <a:p>
            <a:pPr marL="0" indent="0">
              <a:buNone/>
            </a:pPr>
            <a:r>
              <a:rPr lang="pl-PL" sz="2100" dirty="0"/>
              <a:t>W przypadku rażąco niskiej jakości wykonania zadania, miernik zostanie uznany za niezrealizowany, a wydatki w ramach danej kwoty ryczałtowej uznane zostaną za niekwalifikowalne.</a:t>
            </a:r>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186386"/>
            <a:ext cx="1800225" cy="720078"/>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19823097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a:xfrm>
            <a:off x="305347" y="539749"/>
            <a:ext cx="9360560" cy="1367880"/>
          </a:xfrm>
        </p:spPr>
        <p:txBody>
          <a:bodyPr>
            <a:normAutofit/>
          </a:bodyPr>
          <a:lstStyle/>
          <a:p>
            <a:pPr algn="ctr"/>
            <a:r>
              <a:rPr lang="pl-PL" dirty="0"/>
              <a:t>Rozliczanie projektów, których łączny koszt nie przekracza równowartości 200 tys. </a:t>
            </a:r>
            <a:r>
              <a:rPr lang="pl-PL" dirty="0" err="1"/>
              <a:t>EUR</a:t>
            </a:r>
            <a:r>
              <a:rPr lang="pl-PL" dirty="0"/>
              <a:t> </a:t>
            </a:r>
            <a:br>
              <a:rPr lang="pl-PL" dirty="0"/>
            </a:br>
            <a:endParaRPr lang="pl-PL" dirty="0"/>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601199" y="1835620"/>
            <a:ext cx="9072528" cy="4618499"/>
          </a:xfrm>
        </p:spPr>
        <p:txBody>
          <a:bodyPr>
            <a:normAutofit/>
          </a:bodyPr>
          <a:lstStyle/>
          <a:p>
            <a:pPr marL="0" indent="0">
              <a:buNone/>
            </a:pPr>
            <a:r>
              <a:rPr lang="pl-PL" dirty="0"/>
              <a:t>Łączenie metod uproszczonych w projekcie przykład:</a:t>
            </a:r>
          </a:p>
          <a:p>
            <a:pPr marL="0" indent="0">
              <a:buNone/>
            </a:pPr>
            <a:endParaRPr lang="pl-PL" dirty="0"/>
          </a:p>
          <a:p>
            <a:pPr marL="0" indent="0">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186386"/>
            <a:ext cx="1800225" cy="720078"/>
          </a:xfrm>
          <a:prstGeom prst="rect">
            <a:avLst/>
          </a:prstGeom>
        </p:spPr>
        <p:txBody>
          <a:bodyPr/>
          <a:lstStyle/>
          <a:p>
            <a:r>
              <a:rPr lang="pl-PL" dirty="0"/>
              <a:t>2023-07-28</a:t>
            </a:r>
          </a:p>
          <a:p>
            <a:endParaRPr lang="pl-PL" dirty="0"/>
          </a:p>
        </p:txBody>
      </p:sp>
      <p:pic>
        <p:nvPicPr>
          <p:cNvPr id="7" name="Obraz 6">
            <a:extLst>
              <a:ext uri="{FF2B5EF4-FFF2-40B4-BE49-F238E27FC236}">
                <a16:creationId xmlns:a16="http://schemas.microsoft.com/office/drawing/2014/main" id="{93459CF8-57BE-4D1C-97AD-8811E87FA0B3}"/>
              </a:ext>
            </a:extLst>
          </p:cNvPr>
          <p:cNvPicPr>
            <a:picLocks noChangeAspect="1"/>
          </p:cNvPicPr>
          <p:nvPr/>
        </p:nvPicPr>
        <p:blipFill>
          <a:blip r:embed="rId2"/>
          <a:stretch>
            <a:fillRect/>
          </a:stretch>
        </p:blipFill>
        <p:spPr>
          <a:xfrm>
            <a:off x="1457474" y="2836785"/>
            <a:ext cx="7434114" cy="2671244"/>
          </a:xfrm>
          <a:prstGeom prst="rect">
            <a:avLst/>
          </a:prstGeom>
        </p:spPr>
      </p:pic>
    </p:spTree>
    <p:extLst>
      <p:ext uri="{BB962C8B-B14F-4D97-AF65-F5344CB8AC3E}">
        <p14:creationId xmlns:p14="http://schemas.microsoft.com/office/powerpoint/2010/main" val="2888191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a:extLst>
              <a:ext uri="{FF2B5EF4-FFF2-40B4-BE49-F238E27FC236}">
                <a16:creationId xmlns:a16="http://schemas.microsoft.com/office/drawing/2014/main" id="{0CD17717-5751-F730-50BD-CBB39F57635A}"/>
              </a:ext>
            </a:extLst>
          </p:cNvPr>
          <p:cNvSpPr>
            <a:spLocks noGrp="1"/>
          </p:cNvSpPr>
          <p:nvPr>
            <p:ph type="title"/>
          </p:nvPr>
        </p:nvSpPr>
        <p:spPr>
          <a:xfrm>
            <a:off x="1566068" y="3275781"/>
            <a:ext cx="7559675" cy="1714682"/>
          </a:xfrm>
        </p:spPr>
        <p:txBody>
          <a:bodyPr/>
          <a:lstStyle/>
          <a:p>
            <a:endParaRPr lang="pl-PL" dirty="0"/>
          </a:p>
        </p:txBody>
      </p:sp>
    </p:spTree>
    <p:extLst>
      <p:ext uri="{BB962C8B-B14F-4D97-AF65-F5344CB8AC3E}">
        <p14:creationId xmlns:p14="http://schemas.microsoft.com/office/powerpoint/2010/main" val="3325994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p:txBody>
          <a:bodyPr/>
          <a:lstStyle/>
          <a:p>
            <a:pPr algn="ctr"/>
            <a:r>
              <a:rPr lang="pl-PL" dirty="0"/>
              <a:t>Zmiany w zakresie kwalifikowalności wydatków</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953418" y="1838340"/>
            <a:ext cx="9073008" cy="5181585"/>
          </a:xfrm>
        </p:spPr>
        <p:txBody>
          <a:bodyPr/>
          <a:lstStyle/>
          <a:p>
            <a:pPr marL="0" indent="0">
              <a:buNone/>
            </a:pPr>
            <a:endParaRPr lang="pl-PL" dirty="0"/>
          </a:p>
          <a:p>
            <a:pPr marL="0" indent="0">
              <a:buNone/>
            </a:pPr>
            <a:r>
              <a:rPr lang="pl-PL" sz="2100" b="1" dirty="0"/>
              <a:t>Zamówienia nie objęte ustawą Prawo zamówień publicznych</a:t>
            </a:r>
          </a:p>
          <a:p>
            <a:pPr>
              <a:spcBef>
                <a:spcPts val="4200"/>
              </a:spcBef>
              <a:buClrTx/>
              <a:buFont typeface="Arial" panose="020B0604020202020204" pitchFamily="34" charset="0"/>
              <a:buChar char="•"/>
            </a:pPr>
            <a:r>
              <a:rPr lang="pl-PL" sz="2100" b="1" dirty="0"/>
              <a:t>Rezygnacja z procedury rozeznania rynku</a:t>
            </a:r>
            <a:r>
              <a:rPr lang="pl-PL" sz="2100" dirty="0"/>
              <a:t>.</a:t>
            </a:r>
          </a:p>
          <a:p>
            <a:pPr>
              <a:buClrTx/>
              <a:buFont typeface="Arial" panose="020B0604020202020204" pitchFamily="34" charset="0"/>
              <a:buChar char="•"/>
            </a:pPr>
            <a:r>
              <a:rPr lang="pl-PL" sz="2100" dirty="0"/>
              <a:t>Zasada konkurencyjności dla zamówienia od 50.000 zł netto. </a:t>
            </a:r>
          </a:p>
          <a:p>
            <a:pPr>
              <a:buClrTx/>
              <a:buFont typeface="Arial" panose="020B0604020202020204" pitchFamily="34" charset="0"/>
              <a:buChar char="•"/>
            </a:pPr>
            <a:r>
              <a:rPr lang="pl-PL" sz="2100" dirty="0"/>
              <a:t>Komunikacja ZAMAWIAJĄCY - OFERENT wyłącznie za pośrednictwem BK2021.</a:t>
            </a:r>
          </a:p>
          <a:p>
            <a:pPr marL="0" indent="0">
              <a:buNone/>
            </a:pPr>
            <a:endParaRPr lang="pl-PL" dirty="0"/>
          </a:p>
          <a:p>
            <a:pPr marL="0" indent="0">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539750"/>
            <a:ext cx="1800225" cy="366713"/>
          </a:xfrm>
          <a:prstGeom prst="rect">
            <a:avLst/>
          </a:prstGeom>
        </p:spPr>
        <p:txBody>
          <a:bodyPr/>
          <a:lstStyle/>
          <a:p>
            <a:r>
              <a:rPr lang="pl-PL" dirty="0"/>
              <a:t>2023-07-28</a:t>
            </a:r>
          </a:p>
        </p:txBody>
      </p:sp>
    </p:spTree>
    <p:extLst>
      <p:ext uri="{BB962C8B-B14F-4D97-AF65-F5344CB8AC3E}">
        <p14:creationId xmlns:p14="http://schemas.microsoft.com/office/powerpoint/2010/main" val="2017930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p:txBody>
          <a:bodyPr/>
          <a:lstStyle/>
          <a:p>
            <a:pPr algn="ctr"/>
            <a:r>
              <a:rPr lang="pl-PL" dirty="0"/>
              <a:t>Zmiany w zakresie kwalifikowalności wydatków</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767536" y="1266549"/>
            <a:ext cx="9024164" cy="6048672"/>
          </a:xfrm>
        </p:spPr>
        <p:txBody>
          <a:bodyPr>
            <a:normAutofit/>
          </a:bodyPr>
          <a:lstStyle/>
          <a:p>
            <a:pPr marL="0" indent="0">
              <a:buNone/>
            </a:pPr>
            <a:endParaRPr lang="pl-PL" dirty="0"/>
          </a:p>
          <a:p>
            <a:pPr marL="0" indent="0">
              <a:buNone/>
            </a:pPr>
            <a:r>
              <a:rPr lang="pl-PL" sz="2100" b="1" dirty="0"/>
              <a:t>Podrozdział 3.2 Zasada konkurencyjności </a:t>
            </a:r>
          </a:p>
          <a:p>
            <a:pPr marL="0" indent="0">
              <a:buNone/>
            </a:pPr>
            <a:r>
              <a:rPr lang="pl-PL" sz="2100" dirty="0"/>
              <a:t>Sekcja 3.2.3 Ogłoszenia</a:t>
            </a:r>
          </a:p>
          <a:p>
            <a:pPr marL="342900" indent="-342900">
              <a:spcBef>
                <a:spcPts val="3000"/>
              </a:spcBef>
              <a:buClrTx/>
              <a:buFont typeface="+mj-lt"/>
              <a:buAutoNum type="arabicPeriod"/>
            </a:pPr>
            <a:r>
              <a:rPr lang="pl-PL" sz="2100" dirty="0"/>
              <a:t>Komunikacja w postępowaniu o udzielenie zamówienia, w tym ogłoszenie zapytania ofertowego, składanie ofert, wymiana informacji między zamawiającym a wykonawcą oraz przekazywanie dokumentów i oświadczeń odbywa się pisemnie za pomocą BK2021, z zastrzeżeniem pkt 2 i 3.</a:t>
            </a:r>
          </a:p>
          <a:p>
            <a:pPr marL="342900" indent="-342900">
              <a:buClrTx/>
              <a:buFont typeface="+mj-lt"/>
              <a:buAutoNum type="arabicPeriod" startAt="4"/>
            </a:pPr>
            <a:r>
              <a:rPr lang="pl-PL" sz="2100" dirty="0"/>
              <a:t>W przypadku gdy </a:t>
            </a:r>
            <a:r>
              <a:rPr lang="pl-PL" sz="2100" b="1" dirty="0"/>
              <a:t>wnioskodawca rozpoczyna realizację projektu </a:t>
            </a:r>
            <a:r>
              <a:rPr lang="pl-PL" sz="2100" dirty="0"/>
              <a:t>na własne ryzyko </a:t>
            </a:r>
            <a:r>
              <a:rPr lang="pl-PL" sz="2100" b="1" dirty="0"/>
              <a:t>przed podpisaniem umowy o dofinansowanie</a:t>
            </a:r>
            <a:r>
              <a:rPr lang="pl-PL" sz="2100" dirty="0"/>
              <a:t> projektu, </a:t>
            </a:r>
            <a:r>
              <a:rPr lang="pl-PL" sz="2100" b="1" dirty="0"/>
              <a:t>upublicznia zapytanie ofertowe w sposób określony w pkt 1.</a:t>
            </a:r>
            <a:endParaRPr lang="pl-PL" sz="2100" dirty="0"/>
          </a:p>
          <a:p>
            <a:pPr marL="0" indent="0">
              <a:buNone/>
            </a:pPr>
            <a:r>
              <a:rPr lang="pl-PL" sz="2100" dirty="0"/>
              <a:t>DO CZASU OGŁOSZENIA KONKURSÓW 21-27: </a:t>
            </a:r>
            <a:r>
              <a:rPr lang="pl-PL" sz="2100" b="1" dirty="0"/>
              <a:t>POPT.21.27.00-IZ.00-00-001/21</a:t>
            </a:r>
          </a:p>
          <a:p>
            <a:pPr marL="0" indent="0">
              <a:buNone/>
            </a:pPr>
            <a:endParaRPr lang="pl-PL" dirty="0"/>
          </a:p>
          <a:p>
            <a:pPr marL="342900" indent="-342900">
              <a:buAutoNum type="alphaLcParenR"/>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539750"/>
            <a:ext cx="1800225" cy="366713"/>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392488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p:txBody>
          <a:bodyPr/>
          <a:lstStyle/>
          <a:p>
            <a:pPr algn="ctr"/>
            <a:r>
              <a:rPr lang="pl-PL" dirty="0"/>
              <a:t>Zmiany w zakresie kwalifikowalności wydatków</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521370" y="1835621"/>
            <a:ext cx="9793088" cy="4821545"/>
          </a:xfrm>
        </p:spPr>
        <p:txBody>
          <a:bodyPr>
            <a:normAutofit/>
          </a:bodyPr>
          <a:lstStyle/>
          <a:p>
            <a:pPr marL="0" indent="0">
              <a:buNone/>
            </a:pPr>
            <a:endParaRPr lang="pl-PL" sz="2200" dirty="0"/>
          </a:p>
          <a:p>
            <a:pPr marL="0" indent="0">
              <a:buNone/>
            </a:pPr>
            <a:r>
              <a:rPr lang="pl-PL" sz="2100" b="1" dirty="0"/>
              <a:t>Okres kwalifikowalności wydatków </a:t>
            </a:r>
          </a:p>
          <a:p>
            <a:pPr marL="0" indent="0">
              <a:spcBef>
                <a:spcPts val="2400"/>
              </a:spcBef>
              <a:buNone/>
            </a:pPr>
            <a:r>
              <a:rPr lang="pl-PL" sz="2100" dirty="0"/>
              <a:t>Okres kwalifikowalności wydatków w ramach projektu określony jest w umowie o dofinansowanie projektu.</a:t>
            </a:r>
          </a:p>
          <a:p>
            <a:pPr marL="0" indent="0">
              <a:buClrTx/>
              <a:buNone/>
            </a:pPr>
            <a:r>
              <a:rPr lang="pl-PL" sz="2100" dirty="0"/>
              <a:t>Początkiem okresu kwalifikowalności wydatków jest </a:t>
            </a:r>
            <a:r>
              <a:rPr lang="pl-PL" sz="2100" b="1" dirty="0"/>
              <a:t>1 stycznia 2021 r</a:t>
            </a:r>
            <a:r>
              <a:rPr lang="pl-PL" sz="2100" dirty="0"/>
              <a:t>., z zastrzeżeniem zasad określonych dla pomocy publicznej.</a:t>
            </a:r>
          </a:p>
          <a:p>
            <a:pPr marL="0" indent="0">
              <a:buClrTx/>
              <a:buNone/>
            </a:pPr>
            <a:r>
              <a:rPr lang="pl-PL" sz="2100" dirty="0"/>
              <a:t>Końcową datą kwalifikowalności wydatków jest </a:t>
            </a:r>
            <a:r>
              <a:rPr lang="pl-PL" sz="2100" b="1" dirty="0"/>
              <a:t>31 grudnia 2029 r.</a:t>
            </a:r>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539750"/>
            <a:ext cx="1800225" cy="366713"/>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181797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p:txBody>
          <a:bodyPr/>
          <a:lstStyle/>
          <a:p>
            <a:pPr algn="ctr"/>
            <a:r>
              <a:rPr lang="pl-PL" dirty="0"/>
              <a:t>Kwalifikowalności wydatków dla Działania 6.10 Infrastruktura kultury </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737394" y="1547590"/>
            <a:ext cx="9649071" cy="5472336"/>
          </a:xfrm>
        </p:spPr>
        <p:txBody>
          <a:bodyPr>
            <a:normAutofit/>
          </a:bodyPr>
          <a:lstStyle/>
          <a:p>
            <a:pPr marL="0" indent="0">
              <a:buNone/>
            </a:pPr>
            <a:endParaRPr lang="pl-PL" dirty="0"/>
          </a:p>
          <a:p>
            <a:pPr marL="0" indent="0">
              <a:buNone/>
            </a:pPr>
            <a:r>
              <a:rPr lang="pl-PL" sz="2100" b="1" dirty="0"/>
              <a:t>Wydatek jest kwalifikowalny jeżeli spełnia </a:t>
            </a:r>
            <a:r>
              <a:rPr lang="pl-PL" sz="2100" dirty="0"/>
              <a:t>ogólne </a:t>
            </a:r>
            <a:r>
              <a:rPr lang="pl-PL" sz="2100" b="1" dirty="0"/>
              <a:t>warunki kwalifikowalności określone w Podrozdziale 2.2 Wytycznych</a:t>
            </a:r>
            <a:r>
              <a:rPr lang="pl-PL" sz="2100" dirty="0"/>
              <a:t> Ministra Funduszy i Polityki Regionalnej (dalej: </a:t>
            </a:r>
            <a:r>
              <a:rPr lang="pl-PL" sz="2100" dirty="0" err="1"/>
              <a:t>MFiPR</a:t>
            </a:r>
            <a:r>
              <a:rPr lang="pl-PL" sz="2100" dirty="0"/>
              <a:t>) </a:t>
            </a:r>
            <a:r>
              <a:rPr lang="pl-PL" sz="2100" b="1" dirty="0"/>
              <a:t>dotyczących kwalifikowalności wydatków na lata 2021-2027 </a:t>
            </a:r>
            <a:r>
              <a:rPr lang="pl-PL" sz="2100" dirty="0"/>
              <a:t>z uwzględnieniem poniższych zasad.</a:t>
            </a:r>
          </a:p>
          <a:p>
            <a:pPr marL="0" indent="0">
              <a:buNone/>
            </a:pPr>
            <a:r>
              <a:rPr lang="pl-PL" sz="2100" b="1" dirty="0"/>
              <a:t>1.1. Infrastrukturalny zakres projektu</a:t>
            </a:r>
          </a:p>
          <a:p>
            <a:pPr marL="342900" indent="-342900">
              <a:buClrTx/>
              <a:buFont typeface="+mj-lt"/>
              <a:buAutoNum type="arabicPeriod"/>
            </a:pPr>
            <a:r>
              <a:rPr lang="pl-PL" sz="2100" dirty="0"/>
              <a:t>koszt dokumentów i prac niezbędnych do przygotowania projektu m.in. studium wykonalności, koncepcja budowlana, projekt budowlany, projekt architektoniczny i wykonawczy, badania konserwatorskie, prace geodezyjne.</a:t>
            </a:r>
          </a:p>
          <a:p>
            <a:pPr marL="0" indent="0">
              <a:buNone/>
            </a:pPr>
            <a:r>
              <a:rPr lang="pl-PL" sz="2100" dirty="0"/>
              <a:t>W przypadku aktualizowania powyższych dokumentów projektowych - aktualizacja jest kwalifikowalna pod warunkiem, że pierwotna dokumentacja nie była przedstawiona do refundacji jako wydatek kwalifikowalny. Co do zasady nie dopuszcza się refundacji wydatków zarówno na pierwotną dokumentację, jak i na jej aktualizację.</a:t>
            </a:r>
          </a:p>
          <a:p>
            <a:pPr marL="0" indent="0">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539750"/>
            <a:ext cx="1800225" cy="366713"/>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1264900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p:txBody>
          <a:bodyPr/>
          <a:lstStyle/>
          <a:p>
            <a:pPr algn="ctr"/>
            <a:r>
              <a:rPr lang="pl-PL" dirty="0"/>
              <a:t>Kwalifikowalności wydatków dla Działania 6.10 Infrastruktura kultury </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449362" y="1838294"/>
            <a:ext cx="9937103" cy="5325919"/>
          </a:xfrm>
        </p:spPr>
        <p:txBody>
          <a:bodyPr>
            <a:noAutofit/>
          </a:bodyPr>
          <a:lstStyle/>
          <a:p>
            <a:pPr marL="0" indent="0">
              <a:buNone/>
            </a:pPr>
            <a:endParaRPr lang="pl-PL" sz="2300" dirty="0"/>
          </a:p>
          <a:p>
            <a:pPr marL="342900" indent="-342900">
              <a:buClrTx/>
              <a:buFont typeface="+mj-lt"/>
              <a:buAutoNum type="arabicPeriod" startAt="2"/>
            </a:pPr>
            <a:r>
              <a:rPr lang="pl-PL" sz="2100" dirty="0"/>
              <a:t>koszt budowy nowej infrastruktury kultury tylko w wyjątkowym i uzasadnionym przypadku, potwierdzonym analizą potrzeb zawartą w studium wykonalności;</a:t>
            </a:r>
          </a:p>
          <a:p>
            <a:pPr marL="342900" indent="-342900">
              <a:buClrTx/>
              <a:buFont typeface="+mj-lt"/>
              <a:buAutoNum type="arabicPeriod" startAt="2"/>
            </a:pPr>
            <a:r>
              <a:rPr lang="pl-PL" sz="2100" dirty="0"/>
              <a:t>koszty przebudowy, rozbudowy lub remontu istniejącej infrastruktury kultury służącej prowadzeniu działalności kulturalnej;</a:t>
            </a:r>
          </a:p>
          <a:p>
            <a:pPr marL="342900" indent="-342900">
              <a:buClrTx/>
              <a:buFont typeface="+mj-lt"/>
              <a:buAutoNum type="arabicPeriod" startAt="2"/>
            </a:pPr>
            <a:r>
              <a:rPr lang="pl-PL" sz="2100" dirty="0"/>
              <a:t>koszty prac budowlanych, restauratorskich, konserwatorskich lub koszty adaptacji obiektów i zespołów zabytkowych wpisanych do rejestru zabytków; </a:t>
            </a:r>
          </a:p>
          <a:p>
            <a:pPr marL="342900" indent="-342900">
              <a:buClrTx/>
              <a:buFont typeface="+mj-lt"/>
              <a:buAutoNum type="arabicPeriod" startAt="2"/>
            </a:pPr>
            <a:r>
              <a:rPr lang="pl-PL" sz="2100" dirty="0"/>
              <a:t>wydatki związane z kompleksowym zagospodarowaniem obszarów zabytkowych i przestrzeni publicznych wraz z małą architekturą i infrastrukturą towarzyszącą w ramach układów urbanistycznych i ruralistycznych wpisanych do rejestru zabytków;</a:t>
            </a:r>
          </a:p>
          <a:p>
            <a:pPr marL="342900" indent="-342900">
              <a:buClrTx/>
              <a:buFont typeface="+mj-lt"/>
              <a:buAutoNum type="arabicPeriod" startAt="2"/>
            </a:pPr>
            <a:r>
              <a:rPr lang="pl-PL" sz="2100" dirty="0"/>
              <a:t>koszty zakupu trwałego wyposażenia oraz wartości niematerialnych i prawnych podlegające amortyzacji oraz ujęte w ewidencji środków trwałych oraz wartości niematerialnych i prawnych m.in. zakup aplikacji, oprogramowania, sprzętu komputerowego, </a:t>
            </a:r>
            <a:r>
              <a:rPr lang="pl-PL" sz="2100" dirty="0" err="1"/>
              <a:t>audioprzewodników</a:t>
            </a:r>
            <a:r>
              <a:rPr lang="pl-PL" sz="2100" dirty="0"/>
              <a:t>;</a:t>
            </a:r>
          </a:p>
          <a:p>
            <a:pPr marL="0" indent="0">
              <a:buNone/>
            </a:pPr>
            <a:endParaRPr lang="pl-PL" sz="2300"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539750"/>
            <a:ext cx="1800225" cy="366713"/>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1590516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p:txBody>
          <a:bodyPr/>
          <a:lstStyle/>
          <a:p>
            <a:pPr algn="ctr"/>
            <a:r>
              <a:rPr lang="pl-PL" dirty="0"/>
              <a:t>Kwalifikowalności wydatków dla Działania 6.10 Infrastruktura kultury </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1025525" y="1763613"/>
            <a:ext cx="9360941" cy="4821545"/>
          </a:xfrm>
        </p:spPr>
        <p:txBody>
          <a:bodyPr>
            <a:normAutofit/>
          </a:bodyPr>
          <a:lstStyle/>
          <a:p>
            <a:pPr marL="0" indent="0">
              <a:buNone/>
            </a:pPr>
            <a:endParaRPr lang="pl-PL" dirty="0"/>
          </a:p>
          <a:p>
            <a:pPr marL="342900" indent="-342900">
              <a:buClrTx/>
              <a:buFont typeface="+mj-lt"/>
              <a:buAutoNum type="arabicPeriod" startAt="7"/>
            </a:pPr>
            <a:r>
              <a:rPr lang="pl-PL" sz="2100" dirty="0"/>
              <a:t>koszt tworzenia treści cyfrowych prowadzących do upowszechnienia zasobów kultury, w tym m.in:</a:t>
            </a:r>
          </a:p>
          <a:p>
            <a:pPr marL="342900" indent="-342900">
              <a:spcBef>
                <a:spcPts val="600"/>
              </a:spcBef>
              <a:buClrTx/>
              <a:buFont typeface="+mj-lt"/>
              <a:buAutoNum type="alphaLcPeriod"/>
            </a:pPr>
            <a:r>
              <a:rPr lang="pl-PL" sz="2100" b="1" dirty="0"/>
              <a:t>koszt usługi zleconej w zakresie digitalizacji zasobów</a:t>
            </a:r>
            <a:r>
              <a:rPr lang="pl-PL" sz="2100" dirty="0"/>
              <a:t>, </a:t>
            </a:r>
          </a:p>
          <a:p>
            <a:pPr marL="342900" indent="-342900">
              <a:spcBef>
                <a:spcPts val="600"/>
              </a:spcBef>
              <a:buClrTx/>
              <a:buFont typeface="+mj-lt"/>
              <a:buAutoNum type="alphaLcPeriod"/>
            </a:pPr>
            <a:r>
              <a:rPr lang="pl-PL" sz="2100" dirty="0"/>
              <a:t>koszty produkcji filmów przewodnickich o ekspozycjach,</a:t>
            </a:r>
          </a:p>
          <a:p>
            <a:pPr marL="342900" indent="-342900">
              <a:spcBef>
                <a:spcPts val="600"/>
              </a:spcBef>
              <a:buClrTx/>
              <a:buFont typeface="+mj-lt"/>
              <a:buAutoNum type="alphaLcPeriod"/>
            </a:pPr>
            <a:r>
              <a:rPr lang="pl-PL" sz="2100" dirty="0"/>
              <a:t>koszt usługi skanowania eksponatów 3D;</a:t>
            </a:r>
          </a:p>
          <a:p>
            <a:pPr marL="342900" indent="-342900">
              <a:spcBef>
                <a:spcPts val="1200"/>
              </a:spcBef>
              <a:buClrTx/>
              <a:buFont typeface="+mj-lt"/>
              <a:buAutoNum type="arabicPeriod" startAt="8"/>
            </a:pPr>
            <a:r>
              <a:rPr lang="pl-PL" sz="2100" dirty="0"/>
              <a:t>wydatki związane z likwidacją barier architektonicznych prowadzoną w oparciu o standardy zadeklarowane we wniosku o dofinansowanie oraz poprawą dostępności cyfrowej i informacyjno-komunikacyjnej uwzględniające potrzeby osób z niepełnosprawnościami, a także kobiet, seniorów, opiekunów osób zależnych;</a:t>
            </a:r>
          </a:p>
          <a:p>
            <a:pPr marL="342900" indent="-342900">
              <a:spcBef>
                <a:spcPts val="1200"/>
              </a:spcBef>
              <a:buClrTx/>
              <a:buFont typeface="+mj-lt"/>
              <a:buAutoNum type="arabicPeriod" startAt="8"/>
            </a:pPr>
            <a:r>
              <a:rPr lang="pl-PL" sz="2100" dirty="0"/>
              <a:t>koszty działań służących zmniejszeniu energochłonności infrastruktury;</a:t>
            </a:r>
          </a:p>
          <a:p>
            <a:pPr marL="0" indent="0">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539750"/>
            <a:ext cx="1800225" cy="366713"/>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2567269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2118C9C-56A6-4451-8007-C4E5EE3584FA}"/>
              </a:ext>
            </a:extLst>
          </p:cNvPr>
          <p:cNvSpPr>
            <a:spLocks noGrp="1"/>
          </p:cNvSpPr>
          <p:nvPr>
            <p:ph type="title"/>
          </p:nvPr>
        </p:nvSpPr>
        <p:spPr/>
        <p:txBody>
          <a:bodyPr/>
          <a:lstStyle/>
          <a:p>
            <a:pPr algn="ctr"/>
            <a:r>
              <a:rPr lang="pl-PL" dirty="0"/>
              <a:t>Kwalifikowalności wydatków dla Działania 6.10 Infrastruktura kultury </a:t>
            </a:r>
          </a:p>
        </p:txBody>
      </p:sp>
      <p:sp>
        <p:nvSpPr>
          <p:cNvPr id="6" name="Symbol zastępczy zawartości 5">
            <a:extLst>
              <a:ext uri="{FF2B5EF4-FFF2-40B4-BE49-F238E27FC236}">
                <a16:creationId xmlns:a16="http://schemas.microsoft.com/office/drawing/2014/main" id="{2AC9AC38-9DEA-4AE6-A16D-10E49FAEB80E}"/>
              </a:ext>
            </a:extLst>
          </p:cNvPr>
          <p:cNvSpPr>
            <a:spLocks noGrp="1"/>
          </p:cNvSpPr>
          <p:nvPr>
            <p:ph idx="1"/>
          </p:nvPr>
        </p:nvSpPr>
        <p:spPr>
          <a:xfrm>
            <a:off x="1025525" y="2267669"/>
            <a:ext cx="9360941" cy="4317489"/>
          </a:xfrm>
        </p:spPr>
        <p:txBody>
          <a:bodyPr>
            <a:normAutofit/>
          </a:bodyPr>
          <a:lstStyle/>
          <a:p>
            <a:pPr marL="0" indent="0">
              <a:buNone/>
            </a:pPr>
            <a:endParaRPr lang="pl-PL" dirty="0"/>
          </a:p>
          <a:p>
            <a:pPr marL="342900" indent="-342900">
              <a:buClrTx/>
              <a:buFont typeface="+mj-lt"/>
              <a:buAutoNum type="arabicPeriod" startAt="10"/>
            </a:pPr>
            <a:r>
              <a:rPr lang="pl-PL" sz="2100" b="1" dirty="0"/>
              <a:t>koszty działań sprzyjających adaptacji do zmian klimatu poprzez zastosowanie błękitno-zielonej infrastruktury, np. zielone dachy, zielone ściany </a:t>
            </a:r>
            <a:r>
              <a:rPr lang="pl-PL" sz="2100" dirty="0"/>
              <a:t>itp.;</a:t>
            </a:r>
          </a:p>
          <a:p>
            <a:pPr marL="342900" indent="-342900">
              <a:buClrTx/>
              <a:buFont typeface="+mj-lt"/>
              <a:buAutoNum type="arabicPeriod" startAt="10"/>
            </a:pPr>
            <a:r>
              <a:rPr lang="pl-PL" sz="2100" dirty="0"/>
              <a:t>wydatki związane z zagospodarowaniem otoczenia obiektów, w szczególności nasadzenia zieleni i elementy małej architektury;</a:t>
            </a:r>
          </a:p>
          <a:p>
            <a:pPr marL="342900" indent="-342900">
              <a:buClrTx/>
              <a:buFont typeface="+mj-lt"/>
              <a:buAutoNum type="arabicPeriod" startAt="10"/>
            </a:pPr>
            <a:r>
              <a:rPr lang="pl-PL" sz="2100" dirty="0"/>
              <a:t>koszt związany z utworzeniem niezbędnych miejsc parkingowych dla osób z niepełnosprawnościami przy obiektach objętych projektem;</a:t>
            </a:r>
          </a:p>
          <a:p>
            <a:pPr marL="342900" indent="-342900">
              <a:buClrTx/>
              <a:buFont typeface="+mj-lt"/>
              <a:buAutoNum type="arabicPeriod" startAt="10"/>
            </a:pPr>
            <a:r>
              <a:rPr lang="pl-PL" sz="2100" b="1" dirty="0"/>
              <a:t>koszt budowy nowych dróg lub parkingów, poza granicami administracyjnymi miast </a:t>
            </a:r>
            <a:r>
              <a:rPr lang="pl-PL" sz="2100" dirty="0"/>
              <a:t>- </a:t>
            </a:r>
            <a:r>
              <a:rPr lang="pl-PL" sz="2100" b="1" dirty="0"/>
              <a:t>do 15% kosztów kwalifikowalnych projektu</a:t>
            </a:r>
            <a:r>
              <a:rPr lang="pl-PL" sz="2100" dirty="0"/>
              <a:t>;</a:t>
            </a:r>
          </a:p>
          <a:p>
            <a:pPr marL="0" indent="0">
              <a:spcBef>
                <a:spcPts val="1200"/>
              </a:spcBef>
              <a:buClrTx/>
              <a:buNone/>
            </a:pPr>
            <a:endParaRPr lang="pl-PL" dirty="0"/>
          </a:p>
          <a:p>
            <a:pPr marL="0" indent="0">
              <a:buNone/>
            </a:pPr>
            <a:endParaRPr lang="pl-PL" dirty="0"/>
          </a:p>
        </p:txBody>
      </p:sp>
      <p:sp>
        <p:nvSpPr>
          <p:cNvPr id="4" name="Symbol zastępczy daty 3">
            <a:extLst>
              <a:ext uri="{FF2B5EF4-FFF2-40B4-BE49-F238E27FC236}">
                <a16:creationId xmlns:a16="http://schemas.microsoft.com/office/drawing/2014/main" id="{D315552F-3A1D-4DE6-AEF3-01B8E89D2ADE}"/>
              </a:ext>
            </a:extLst>
          </p:cNvPr>
          <p:cNvSpPr>
            <a:spLocks noGrp="1"/>
          </p:cNvSpPr>
          <p:nvPr>
            <p:ph type="dt" sz="half" idx="4294967295"/>
          </p:nvPr>
        </p:nvSpPr>
        <p:spPr>
          <a:xfrm>
            <a:off x="8891588" y="539750"/>
            <a:ext cx="1800225" cy="366713"/>
          </a:xfrm>
          <a:prstGeom prst="rect">
            <a:avLst/>
          </a:prstGeom>
        </p:spPr>
        <p:txBody>
          <a:bodyPr/>
          <a:lstStyle/>
          <a:p>
            <a:r>
              <a:rPr lang="pl-PL" dirty="0"/>
              <a:t>2023-07-28</a:t>
            </a:r>
          </a:p>
          <a:p>
            <a:endParaRPr lang="pl-PL" dirty="0"/>
          </a:p>
        </p:txBody>
      </p:sp>
    </p:spTree>
    <p:extLst>
      <p:ext uri="{BB962C8B-B14F-4D97-AF65-F5344CB8AC3E}">
        <p14:creationId xmlns:p14="http://schemas.microsoft.com/office/powerpoint/2010/main" val="2582700896"/>
      </p:ext>
    </p:extLst>
  </p:cSld>
  <p:clrMapOvr>
    <a:masterClrMapping/>
  </p:clrMapOvr>
</p:sld>
</file>

<file path=ppt/theme/theme1.xml><?xml version="1.0" encoding="utf-8"?>
<a:theme xmlns:a="http://schemas.openxmlformats.org/drawingml/2006/main" name="Motyw pakietu Office">
  <a:themeElements>
    <a:clrScheme name="Niestandardowy 8">
      <a:dk1>
        <a:srgbClr val="000000"/>
      </a:dk1>
      <a:lt1>
        <a:srgbClr val="FFFFFF"/>
      </a:lt1>
      <a:dk2>
        <a:srgbClr val="002073"/>
      </a:dk2>
      <a:lt2>
        <a:srgbClr val="FFFFFF"/>
      </a:lt2>
      <a:accent1>
        <a:srgbClr val="003399"/>
      </a:accent1>
      <a:accent2>
        <a:srgbClr val="A6D3FF"/>
      </a:accent2>
      <a:accent3>
        <a:srgbClr val="FFD618"/>
      </a:accent3>
      <a:accent4>
        <a:srgbClr val="0051B0"/>
      </a:accent4>
      <a:accent5>
        <a:srgbClr val="6BB1E2"/>
      </a:accent5>
      <a:accent6>
        <a:srgbClr val="FFE60B"/>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436F5452-C95B-4D43-A1C6-1CA5BE69C951}" vid="{ABE25C27-1E66-47F3-AA86-B88226738C33}"/>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Prezentacja z numerem strony</Template>
  <TotalTime>1703</TotalTime>
  <Words>2039</Words>
  <Application>Microsoft Office PowerPoint</Application>
  <PresentationFormat>Niestandardowy</PresentationFormat>
  <Paragraphs>197</Paragraphs>
  <Slides>26</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26</vt:i4>
      </vt:variant>
    </vt:vector>
  </HeadingPairs>
  <TitlesOfParts>
    <vt:vector size="30" baseType="lpstr">
      <vt:lpstr>Arial</vt:lpstr>
      <vt:lpstr>Calibri</vt:lpstr>
      <vt:lpstr>Open Sans</vt:lpstr>
      <vt:lpstr>Motyw pakietu Office</vt:lpstr>
      <vt:lpstr>Rozliczanie projektów wspófinansowanych z EFRR Działanie 6.10 </vt:lpstr>
      <vt:lpstr>Zmiany w zakresie kwalifikowalności wydatków</vt:lpstr>
      <vt:lpstr>Zmiany w zakresie kwalifikowalności wydatków</vt:lpstr>
      <vt:lpstr>Zmiany w zakresie kwalifikowalności wydatków</vt:lpstr>
      <vt:lpstr>Zmiany w zakresie kwalifikowalności wydatków</vt:lpstr>
      <vt:lpstr>Kwalifikowalności wydatków dla Działania 6.10 Infrastruktura kultury </vt:lpstr>
      <vt:lpstr>Kwalifikowalności wydatków dla Działania 6.10 Infrastruktura kultury </vt:lpstr>
      <vt:lpstr>Kwalifikowalności wydatków dla Działania 6.10 Infrastruktura kultury </vt:lpstr>
      <vt:lpstr>Kwalifikowalności wydatków dla Działania 6.10 Infrastruktura kultury </vt:lpstr>
      <vt:lpstr>Kwalifikowalności wydatków dla Działania 6.10 Infrastruktura kultury </vt:lpstr>
      <vt:lpstr>Kwalifikowalności wydatków dla Działania 6.10 Infrastruktura kultury </vt:lpstr>
      <vt:lpstr>Kwalifikowalności wydatków dla Działania 6.10 Infrastruktura kultury </vt:lpstr>
      <vt:lpstr>Kwalifikowalności wydatków dla Działania 6.10 Infrastruktura kultury </vt:lpstr>
      <vt:lpstr>Kwalifikowalności wydatków dla Działania 6.10 Infrastruktura kultury </vt:lpstr>
      <vt:lpstr>Kwalifikowalności wydatków dla Działania 6.10 Infrastruktura kultury </vt:lpstr>
      <vt:lpstr>Kwalifikowalności wydatków dla Działania 6.10 Infrastruktura kultury </vt:lpstr>
      <vt:lpstr>Kwalifikowalności wydatków dla Działania 6.10 Infrastruktura kultury </vt:lpstr>
      <vt:lpstr>Kwalifikowalności wydatków dla Działania 6.10 Infrastruktura kultury </vt:lpstr>
      <vt:lpstr>Rozliczanie projektów, których łączny koszt nie przekracza równowartości 200 tys. EUR  </vt:lpstr>
      <vt:lpstr>Rozliczanie projektów, których łączny koszt nie przekracza równowartości 200 tys. EUR  </vt:lpstr>
      <vt:lpstr>Rozliczanie projektów, których łączny koszt nie przekracza równowartości 200 tys. EUR  </vt:lpstr>
      <vt:lpstr>Rozliczanie projektów, których łączny koszt nie przekracza równowartości 200 tys. EUR  </vt:lpstr>
      <vt:lpstr>Rozliczanie projektów, których łączny koszt nie przekracza równowartości 200 tys. EUR  </vt:lpstr>
      <vt:lpstr>Rozliczanie projektów, których łączny koszt nie przekracza równowartości 200 tys. EUR  </vt:lpstr>
      <vt:lpstr>Rozliczanie projektów, których łączny koszt nie przekracza równowartości 200 tys. EUR  </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Sowiński Piotr</dc:creator>
  <cp:lastModifiedBy>Reszka Rafał</cp:lastModifiedBy>
  <cp:revision>103</cp:revision>
  <dcterms:created xsi:type="dcterms:W3CDTF">2022-06-22T09:40:44Z</dcterms:created>
  <dcterms:modified xsi:type="dcterms:W3CDTF">2023-07-26T13:06:41Z</dcterms:modified>
</cp:coreProperties>
</file>