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85" r:id="rId3"/>
    <p:sldId id="274" r:id="rId4"/>
    <p:sldId id="275" r:id="rId5"/>
    <p:sldId id="292" r:id="rId6"/>
    <p:sldId id="286" r:id="rId7"/>
    <p:sldId id="287" r:id="rId8"/>
    <p:sldId id="288" r:id="rId9"/>
    <p:sldId id="289" r:id="rId10"/>
    <p:sldId id="290" r:id="rId11"/>
    <p:sldId id="291" r:id="rId12"/>
    <p:sldId id="276" r:id="rId13"/>
    <p:sldId id="277" r:id="rId14"/>
    <p:sldId id="293" r:id="rId15"/>
    <p:sldId id="278" r:id="rId16"/>
    <p:sldId id="279" r:id="rId17"/>
    <p:sldId id="280" r:id="rId18"/>
    <p:sldId id="283" r:id="rId19"/>
    <p:sldId id="284" r:id="rId20"/>
    <p:sldId id="260" r:id="rId21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Adamska Ewelina" initials="AE" lastIdx="1" clrIdx="1">
    <p:extLst>
      <p:ext uri="{19B8F6BF-5375-455C-9EA6-DF929625EA0E}">
        <p15:presenceInfo xmlns:p15="http://schemas.microsoft.com/office/powerpoint/2012/main" userId="S-1-5-21-352459600-126056257-345019615-18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85146" autoAdjust="0"/>
  </p:normalViewPr>
  <p:slideViewPr>
    <p:cSldViewPr showGuides="1">
      <p:cViewPr varScale="1">
        <p:scale>
          <a:sx n="66" d="100"/>
          <a:sy n="66" d="100"/>
        </p:scale>
        <p:origin x="1637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2023-07-27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925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0283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2023-07-27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2023-07-27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2023-07-27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2023-07-27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strony/o-funduszach/fundusze-na-lata-2021-2027/prawo-i-dokumenty/wytyczne/wytyczne-dotyczace-zagadnien-zwiazanych-z-przygotowaniem-projektow-inwestycyjnych-w-tym-hybrydowych-na-lata-2021-2027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48" y="2700009"/>
            <a:ext cx="7920115" cy="1087764"/>
          </a:xfrm>
        </p:spPr>
        <p:txBody>
          <a:bodyPr>
            <a:normAutofit fontScale="90000"/>
          </a:bodyPr>
          <a:lstStyle/>
          <a:p>
            <a:r>
              <a:rPr lang="pl-PL" sz="2800" dirty="0"/>
              <a:t>Załączniki do formularza wniosku o dofinansowanie projektu dla naboru wniosków o dofinansowanie projektów dla Działania 6.10. Infrastruktura kultury </a:t>
            </a:r>
            <a:br>
              <a:rPr lang="pl-PL" sz="2800" dirty="0"/>
            </a:br>
            <a:r>
              <a:rPr lang="pl-PL" sz="2800" dirty="0"/>
              <a:t>w ramach programu regionalnego Fundusze Europejskie dla Pomorza 2021-2027</a:t>
            </a:r>
            <a:br>
              <a:rPr lang="pl-PL" sz="2800" dirty="0"/>
            </a:b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50331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400" dirty="0">
                <a:latin typeface="+mn-lt"/>
              </a:rPr>
              <a:t>1.3.	Szczegółowy opis przedmiotu projektu</a:t>
            </a:r>
          </a:p>
          <a:p>
            <a:pPr marL="0" indent="0">
              <a:spcBef>
                <a:spcPts val="400"/>
              </a:spcBef>
              <a:buNone/>
            </a:pPr>
            <a:endParaRPr lang="pl-PL" sz="22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W ramach niniejszego podrozdziału należy także wskazać oraz precyzyjnie i szczegółowo uzasadnić, w oparciu o konkretne dane, czy w projekcie występuje lub może wystąpić pomoc publiczna. </a:t>
            </a: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Analiza powinna zostać dokonana w oparciu o następujące przesłanki (pkt 5.5. regulaminu wyboru projektów):</a:t>
            </a:r>
          </a:p>
          <a:p>
            <a:pPr lvl="0"/>
            <a:r>
              <a:rPr lang="pl-PL" sz="2200" dirty="0">
                <a:latin typeface="+mn-lt"/>
              </a:rPr>
              <a:t>wsparcie udzielane jest przedsiębiorstwu przez państwo lub ze źródeł państwowych,</a:t>
            </a:r>
          </a:p>
          <a:p>
            <a:pPr lvl="0"/>
            <a:r>
              <a:rPr lang="pl-PL" sz="2200" dirty="0">
                <a:latin typeface="+mn-lt"/>
              </a:rPr>
              <a:t>wsparcie powoduje uzyskanie przez przedsiębiorstwo przysporzenia na warunkach korzystniejszych od rynkowych,</a:t>
            </a:r>
          </a:p>
          <a:p>
            <a:pPr lvl="0"/>
            <a:r>
              <a:rPr lang="pl-PL" sz="2200" dirty="0">
                <a:latin typeface="+mn-lt"/>
              </a:rPr>
              <a:t>wsparcie ma charakter selektywny (uprzywilejowuje określone przedsiębiorstwa albo produkcję określonych towarów),</a:t>
            </a:r>
          </a:p>
          <a:p>
            <a:pPr lvl="0"/>
            <a:r>
              <a:rPr lang="pl-PL" sz="2200" dirty="0">
                <a:latin typeface="+mn-lt"/>
              </a:rPr>
              <a:t>wsparcie grozi zakłóceniem lub zakłóca konkurencję oraz wpływa na wymianę handlową między państwami członkowskimi Unii Europejskiej.</a:t>
            </a: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W przypadku, gdy </a:t>
            </a:r>
            <a:r>
              <a:rPr lang="pl-PL" sz="2200" b="1" dirty="0">
                <a:latin typeface="+mn-lt"/>
              </a:rPr>
              <a:t>wszystkie powyższe przesłanki są spełnione łącznie</a:t>
            </a:r>
            <a:r>
              <a:rPr lang="pl-PL" sz="2200" dirty="0">
                <a:latin typeface="+mn-lt"/>
              </a:rPr>
              <a:t> </a:t>
            </a:r>
            <a:r>
              <a:rPr lang="pl-PL" sz="2200" b="1" dirty="0">
                <a:latin typeface="+mn-lt"/>
              </a:rPr>
              <a:t>wsparcie stanowi pomoc publiczną.</a:t>
            </a:r>
            <a:r>
              <a:rPr lang="pl-PL" sz="2200" dirty="0">
                <a:latin typeface="+mn-lt"/>
              </a:rPr>
              <a:t> Powyższe oznacza, że niewystępowanie przynajmniej jednej z przesłanek sprawia, że wsparcie nie jest pomocą publiczną.</a:t>
            </a:r>
          </a:p>
          <a:p>
            <a:pPr marL="0" indent="0">
              <a:spcBef>
                <a:spcPts val="400"/>
              </a:spcBef>
              <a:buNone/>
            </a:pPr>
            <a:endParaRPr lang="pl-P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8694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750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40357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endParaRPr lang="pl-PL" sz="22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pl-PL" sz="2400" dirty="0">
                <a:latin typeface="+mn-lt"/>
              </a:rPr>
              <a:t>1.4.	Zgodność projektu z logiką interwencji Programu</a:t>
            </a:r>
          </a:p>
          <a:p>
            <a:pPr marL="0" indent="0">
              <a:spcBef>
                <a:spcPts val="400"/>
              </a:spcBef>
              <a:buNone/>
            </a:pPr>
            <a:endParaRPr lang="pl-PL" sz="2200" dirty="0">
              <a:latin typeface="+mn-lt"/>
            </a:endParaRP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W ramach niniejszego podrozdziału należy odnieść się do następujących kryteriów strategicznych dla Działania 6.10. Infrastruktura kultury.</a:t>
            </a:r>
          </a:p>
          <a:p>
            <a:r>
              <a:rPr lang="pl-PL" sz="2200" dirty="0">
                <a:latin typeface="+mn-lt"/>
              </a:rPr>
              <a:t>1.4.1. Profil projektu</a:t>
            </a:r>
          </a:p>
          <a:p>
            <a:r>
              <a:rPr lang="pl-PL" sz="2200" dirty="0">
                <a:latin typeface="+mn-lt"/>
              </a:rPr>
              <a:t>1.4.2. Wkład w zakładane efekty</a:t>
            </a:r>
          </a:p>
          <a:p>
            <a:r>
              <a:rPr lang="pl-PL" sz="2200" dirty="0">
                <a:latin typeface="+mn-lt"/>
              </a:rPr>
              <a:t>1.4.3. Kompleksowość projektu</a:t>
            </a:r>
          </a:p>
          <a:p>
            <a:r>
              <a:rPr lang="pl-PL" sz="2200" dirty="0">
                <a:latin typeface="+mn-lt"/>
              </a:rPr>
              <a:t>1.4.4. Komplementarność projektu</a:t>
            </a:r>
          </a:p>
          <a:p>
            <a:r>
              <a:rPr lang="pl-PL" sz="2200" dirty="0">
                <a:latin typeface="+mn-lt"/>
              </a:rPr>
              <a:t>1.4.5. Wartość dodana projektu</a:t>
            </a:r>
          </a:p>
          <a:p>
            <a:pPr marL="0" indent="0">
              <a:spcBef>
                <a:spcPts val="400"/>
              </a:spcBef>
              <a:buNone/>
            </a:pPr>
            <a:endParaRPr lang="pl-PL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9569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+mn-lt"/>
              </a:rPr>
              <a:t>Dokumenty dotyczące oddziaływania projektu na środowisko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398" y="2025676"/>
            <a:ext cx="9145015" cy="5053846"/>
          </a:xfrm>
        </p:spPr>
        <p:txBody>
          <a:bodyPr>
            <a:noAutofit/>
          </a:bodyPr>
          <a:lstStyle/>
          <a:p>
            <a:pPr lvl="0">
              <a:lnSpc>
                <a:spcPct val="160000"/>
              </a:lnSpc>
              <a:spcAft>
                <a:spcPts val="1200"/>
              </a:spcAft>
            </a:pPr>
            <a:r>
              <a:rPr lang="pl-PL" sz="2200" dirty="0">
                <a:latin typeface="+mn-lt"/>
              </a:rPr>
              <a:t>Załącznik 2.1  Informacja o wpływie projektu na środowisko</a:t>
            </a:r>
          </a:p>
          <a:p>
            <a:pPr lvl="0">
              <a:lnSpc>
                <a:spcPct val="160000"/>
              </a:lnSpc>
              <a:spcAft>
                <a:spcPts val="1200"/>
              </a:spcAft>
            </a:pPr>
            <a:r>
              <a:rPr lang="pl-PL" sz="2200" dirty="0">
                <a:latin typeface="+mn-lt"/>
              </a:rPr>
              <a:t>Załącznik 2.2. Dokumenty z procedury oceny oddziaływania na środowisko</a:t>
            </a:r>
          </a:p>
          <a:p>
            <a:pPr>
              <a:lnSpc>
                <a:spcPct val="160000"/>
              </a:lnSpc>
              <a:spcAft>
                <a:spcPts val="1200"/>
              </a:spcAft>
            </a:pPr>
            <a:r>
              <a:rPr lang="pl-PL" sz="2200" dirty="0">
                <a:latin typeface="+mn-lt"/>
              </a:rPr>
              <a:t>Załącznik 2.3. Zaświadczenie organu odpowiedzialnego za monitorowanie obszarów Natura 2000</a:t>
            </a:r>
          </a:p>
        </p:txBody>
      </p:sp>
    </p:spTree>
    <p:extLst>
      <p:ext uri="{BB962C8B-B14F-4D97-AF65-F5344CB8AC3E}">
        <p14:creationId xmlns:p14="http://schemas.microsoft.com/office/powerpoint/2010/main" val="4044685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251445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Dokumenty dotyczące zakresu rzeczowego realizacji inwestycji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115541"/>
            <a:ext cx="8640382" cy="4883813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  <a:cs typeface="Calibri" panose="020F0502020204030204" pitchFamily="34" charset="0"/>
              </a:rPr>
              <a:t>Na etapie składania wniosku Wnioskodawca musi posiadać dokumentację projektową;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  <a:cs typeface="Calibri" panose="020F0502020204030204" pitchFamily="34" charset="0"/>
              </a:rPr>
              <a:t> Wykaz posiadanej dokumentacji projektowej należy przedstawić w oświadczeniu, którego wzór stanowi Załącznik nr 7.9 do regulaminu wyboru. 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  <a:cs typeface="Calibri" panose="020F0502020204030204" pitchFamily="34" charset="0"/>
              </a:rPr>
              <a:t>Pozwolenie na budowę lub zgłoszenie zamiaru wykonywania robót budowlanych niewymagających pozwolenia na budowę dla projektu, należy dostarczyć najpóźniej 3 miesiące od daty publikacji informacji o wynikach postępowania w sprawie wyboru projektów do dofinansowania 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  <a:cs typeface="Calibri" panose="020F0502020204030204" pitchFamily="34" charset="0"/>
              </a:rPr>
              <a:t>Jeżeli Wnioskodawca jest w posiadaniu zgód realizacyjnych,  należy je dołączyć na etapie składania wniosku o dofinansowanie (również zgody obejmujące częściowy zakres projektu). 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l-PL" sz="2200" dirty="0"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45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251445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Dokumenty dotyczące zakresu rzeczowego realizacji inwestycji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115541"/>
            <a:ext cx="8640382" cy="4883813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  <a:cs typeface="Calibri" panose="020F0502020204030204" pitchFamily="34" charset="0"/>
              </a:rPr>
              <a:t>Informacja na temat rodzaju zezwolenia realizacyjnego (np. pozwolenie na budowę, zgłoszenie budowy, brak wymogu uzyskania zezwolenia), na podstawie którego realizowany będzie projekt lub poszczególne zadania należy opisać w rozdziale 1.3 Studium wykonalności; 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  <a:cs typeface="Calibri" panose="020F0502020204030204" pitchFamily="34" charset="0"/>
              </a:rPr>
              <a:t>Dodatkowo w rozdziale 1.3 SW należy wskazać numery działek na których realizowana będzie inwestycja oraz wskazać tytułu prawny do dysponowania poszczególnymi nieruchomościami;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  <a:cs typeface="Calibri" panose="020F0502020204030204" pitchFamily="34" charset="0"/>
              </a:rPr>
              <a:t>Uwaga! W ramach naboru dla Działania 6.10. Infrastruktura kultury </a:t>
            </a:r>
            <a:r>
              <a:rPr lang="pl-PL" sz="2200" dirty="0" err="1">
                <a:latin typeface="+mn-lt"/>
                <a:cs typeface="Calibri" panose="020F0502020204030204" pitchFamily="34" charset="0"/>
              </a:rPr>
              <a:t>FEP</a:t>
            </a:r>
            <a:r>
              <a:rPr lang="pl-PL" sz="2200" dirty="0">
                <a:latin typeface="+mn-lt"/>
                <a:cs typeface="Calibri" panose="020F0502020204030204" pitchFamily="34" charset="0"/>
              </a:rPr>
              <a:t> 2021-2027 nie dopuszcza się składania projektów realizowanych w trybie „zaprojektuj i wybuduj”, </a:t>
            </a:r>
            <a:r>
              <a:rPr lang="pl-PL" sz="2200" dirty="0" err="1">
                <a:latin typeface="+mn-lt"/>
                <a:cs typeface="Calibri" panose="020F0502020204030204" pitchFamily="34" charset="0"/>
              </a:rPr>
              <a:t>tj</a:t>
            </a:r>
            <a:r>
              <a:rPr lang="pl-PL" sz="2200" dirty="0">
                <a:latin typeface="+mn-lt"/>
                <a:cs typeface="Calibri" panose="020F0502020204030204" pitchFamily="34" charset="0"/>
              </a:rPr>
              <a:t>, w oparciu o program funkcjonalno-użytkowy sporządzony zgodnie z Rozporządzeniem Ministra Rozwoju Technologii z dnia 20 grudnia 2021 r. w sprawie szczegółowego zakresu i formy dokumentacji projektowej, specyfikacji technicznych wykonania i odbioru robót budowlanych oraz programu funkcjonalno-użytkowego.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l-PL" sz="22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3EF898BB-61C7-4DBF-95A6-28F24CA77D05}"/>
              </a:ext>
            </a:extLst>
          </p:cNvPr>
          <p:cNvSpPr/>
          <p:nvPr/>
        </p:nvSpPr>
        <p:spPr>
          <a:xfrm>
            <a:off x="953418" y="4088971"/>
            <a:ext cx="9000901" cy="3456384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5352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3" y="395461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Dokumenty poświadczające zaangażowanie partnerów w realizację projektu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370" y="1331565"/>
            <a:ext cx="9793088" cy="5477017"/>
          </a:xfrm>
        </p:spPr>
        <p:txBody>
          <a:bodyPr>
            <a:noAutofit/>
          </a:bodyPr>
          <a:lstStyle/>
          <a:p>
            <a:pPr marL="540000" indent="-457200">
              <a:lnSpc>
                <a:spcPct val="150000"/>
              </a:lnSpc>
              <a:spcBef>
                <a:spcPts val="0"/>
              </a:spcBef>
            </a:pP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Partnerem w projekcie może być wyłącznie podmiot wymieniony w Działaniu SZOP</a:t>
            </a:r>
          </a:p>
          <a:p>
            <a:pPr marL="540000" indent="-457200">
              <a:lnSpc>
                <a:spcPct val="150000"/>
              </a:lnSpc>
              <a:spcBef>
                <a:spcPts val="0"/>
              </a:spcBef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Zdefiniowana minimalna zawartość umowy partnerskiej, w szczególności: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przedmiot porozumienia albo umowy;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prawa i obowiązki stron;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zakres i formę udziału poszczególnych Partnerów w projekcie, w tym zakres realizowanych przez nich zadań;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Partner wiodący uprawniony do reprezentowania pozostałych Partnerów projektu;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sposób przekazywania dofinansowania na pokrycie kosztów ponoszonych przez poszczególnych Partnerów projektu, umożliwiający określenie kwoty dofinansowania udzielonego każdemu z Partnerów;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sposób postępowania w przypadku naruszenia lub niewywiązania się stron z porozumienia lub umowy.</a:t>
            </a:r>
          </a:p>
        </p:txBody>
      </p:sp>
    </p:spTree>
    <p:extLst>
      <p:ext uri="{BB962C8B-B14F-4D97-AF65-F5344CB8AC3E}">
        <p14:creationId xmlns:p14="http://schemas.microsoft.com/office/powerpoint/2010/main" val="3370833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+mn-lt"/>
              </a:rPr>
              <a:t>Dokumenty określające status prawny wnioskodawcy i partnerów projektu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370" y="1985323"/>
            <a:ext cx="9721080" cy="475252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Załącznik wymagany jest w celu potwierdzenia statusu prawnego Wnioskodawcy i Partnerów projektu;</a:t>
            </a:r>
          </a:p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Dokument nie jest wymagany, gdy można go uzyskać z ogólnodostępnego rejestru;</a:t>
            </a:r>
          </a:p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Załącznik nie jest wymagany np. dla jednostek samorządu terytorialnego.</a:t>
            </a:r>
          </a:p>
        </p:txBody>
      </p:sp>
    </p:spTree>
    <p:extLst>
      <p:ext uri="{BB962C8B-B14F-4D97-AF65-F5344CB8AC3E}">
        <p14:creationId xmlns:p14="http://schemas.microsoft.com/office/powerpoint/2010/main" val="184857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6" y="403728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Informacje niezbędne do ubiegania się o pomoc </a:t>
            </a:r>
            <a:r>
              <a:rPr lang="pl-PL" i="1" dirty="0">
                <a:latin typeface="+mn-lt"/>
              </a:rPr>
              <a:t>de </a:t>
            </a:r>
            <a:r>
              <a:rPr lang="pl-PL" i="1" dirty="0" err="1">
                <a:latin typeface="+mn-lt"/>
              </a:rPr>
              <a:t>minimis</a:t>
            </a:r>
            <a:r>
              <a:rPr lang="pl-PL" dirty="0">
                <a:latin typeface="+mn-lt"/>
              </a:rPr>
              <a:t> lub pomoc inną niż pomoc </a:t>
            </a:r>
            <a:r>
              <a:rPr lang="pl-PL" i="1" dirty="0">
                <a:latin typeface="+mn-lt"/>
              </a:rPr>
              <a:t>de </a:t>
            </a:r>
            <a:r>
              <a:rPr lang="pl-PL" i="1" dirty="0" err="1">
                <a:latin typeface="+mn-lt"/>
              </a:rPr>
              <a:t>minimis</a:t>
            </a:r>
            <a:endParaRPr lang="pl-PL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370" y="1619597"/>
            <a:ext cx="9577064" cy="5040560"/>
          </a:xfr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6.1a Oświadczenie o uzyskanej pomocy de </a:t>
            </a:r>
            <a:r>
              <a:rPr lang="pl-PL" sz="2000" dirty="0" err="1">
                <a:latin typeface="+mn-lt"/>
              </a:rPr>
              <a:t>minimis</a:t>
            </a:r>
            <a:endParaRPr lang="pl-PL" sz="2000" dirty="0">
              <a:latin typeface="+mn-lt"/>
            </a:endParaRPr>
          </a:p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6.1b Formularz informacji przedstawianych przy ubieganiu się o pomoc de </a:t>
            </a:r>
            <a:r>
              <a:rPr lang="pl-PL" sz="2000" dirty="0" err="1">
                <a:latin typeface="+mn-lt"/>
              </a:rPr>
              <a:t>minimis</a:t>
            </a:r>
            <a:endParaRPr lang="pl-PL" sz="2000" dirty="0">
              <a:latin typeface="+mn-lt"/>
            </a:endParaRPr>
          </a:p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6.1.c Formularz informacji niezbędnych do udzielenia pomocy de </a:t>
            </a:r>
            <a:r>
              <a:rPr lang="pl-PL" sz="2000" dirty="0" err="1">
                <a:latin typeface="+mn-lt"/>
              </a:rPr>
              <a:t>minimis</a:t>
            </a:r>
            <a:r>
              <a:rPr lang="pl-PL" sz="2000" dirty="0">
                <a:latin typeface="+mn-lt"/>
              </a:rPr>
              <a:t> dla przedsiębiorców świadczących usługi w ogólnym interesie gospodarczym </a:t>
            </a:r>
          </a:p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6.2 Formularz informacji przedstawianych przy ubieganiu się o pomoc inną niż pomoc w rolnictwie lub rybołówstwie, pomoc de </a:t>
            </a:r>
            <a:r>
              <a:rPr lang="pl-PL" sz="2000" dirty="0" err="1">
                <a:latin typeface="+mn-lt"/>
              </a:rPr>
              <a:t>minimis</a:t>
            </a:r>
            <a:r>
              <a:rPr lang="pl-PL" sz="2000" dirty="0">
                <a:latin typeface="+mn-lt"/>
              </a:rPr>
              <a:t> lub pomoc de </a:t>
            </a:r>
            <a:r>
              <a:rPr lang="pl-PL" sz="2000" dirty="0" err="1">
                <a:latin typeface="+mn-lt"/>
              </a:rPr>
              <a:t>minimis</a:t>
            </a:r>
            <a:r>
              <a:rPr lang="pl-PL" sz="2000" dirty="0">
                <a:latin typeface="+mn-lt"/>
              </a:rPr>
              <a:t> w rolnictwie lub rybołówstwie</a:t>
            </a:r>
          </a:p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6.3 Oświadczenie wnioskodawcy o statusie MŚP (wraz z trzema załącznikami)</a:t>
            </a:r>
          </a:p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6.4 Oświadczenie wnioskodawcy o niedokonaniu przeniesienia zakładu oraz zobowiązanie do niedokonywania przeniesienia zakładu</a:t>
            </a:r>
          </a:p>
        </p:txBody>
      </p:sp>
    </p:spTree>
    <p:extLst>
      <p:ext uri="{BB962C8B-B14F-4D97-AF65-F5344CB8AC3E}">
        <p14:creationId xmlns:p14="http://schemas.microsoft.com/office/powerpoint/2010/main" val="3586077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39751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Oświadczenia wnioskodawcy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1403573"/>
            <a:ext cx="9721080" cy="5006989"/>
          </a:xfrm>
        </p:spPr>
        <p:txBody>
          <a:bodyPr>
            <a:noAutofit/>
          </a:bodyPr>
          <a:lstStyle/>
          <a:p>
            <a:pPr lvl="0"/>
            <a:r>
              <a:rPr lang="pl-PL" sz="2200" dirty="0">
                <a:latin typeface="+mn-lt"/>
              </a:rPr>
              <a:t>Załącznik nr 7.1 „Oświadczenie o złożeniu wniosku w aplikacji </a:t>
            </a:r>
            <a:r>
              <a:rPr lang="pl-PL" sz="2200" dirty="0" err="1">
                <a:latin typeface="+mn-lt"/>
              </a:rPr>
              <a:t>WOD</a:t>
            </a:r>
            <a:r>
              <a:rPr lang="pl-PL" sz="2200" dirty="0">
                <a:latin typeface="+mn-lt"/>
              </a:rPr>
              <a:t>”</a:t>
            </a:r>
          </a:p>
          <a:p>
            <a:pPr lvl="0"/>
            <a:r>
              <a:rPr lang="pl-PL" sz="2200" dirty="0">
                <a:latin typeface="+mn-lt"/>
              </a:rPr>
              <a:t>Załącznik nr 7.2 „Oświadczenie, iż projekt nie został zakończony w rozumieniu art. 63 ust. 6 rozporządzenia ogólnego”</a:t>
            </a:r>
          </a:p>
          <a:p>
            <a:pPr lvl="0"/>
            <a:r>
              <a:rPr lang="pl-PL" sz="2200" dirty="0">
                <a:latin typeface="+mn-lt"/>
              </a:rPr>
              <a:t>Załącznik nr 7.3 „Oświadczenie o realizacji projektu zgodnie z prawem”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(jeśli dotyczy)</a:t>
            </a:r>
          </a:p>
          <a:p>
            <a:pPr lvl="0"/>
            <a:r>
              <a:rPr lang="pl-PL" sz="2200" dirty="0">
                <a:latin typeface="+mn-lt"/>
              </a:rPr>
              <a:t>Załącznik nr 7.5 „Oświadczenie o udzielaniu informacji na potrzeby ewaluacji”</a:t>
            </a:r>
          </a:p>
          <a:p>
            <a:pPr lvl="0"/>
            <a:r>
              <a:rPr lang="pl-PL" sz="2200" dirty="0">
                <a:latin typeface="+mn-lt"/>
              </a:rPr>
              <a:t>Załącznik nr 7.6 „Oświadczenie o zgodzie na korespondencję elektroniczną”</a:t>
            </a:r>
          </a:p>
          <a:p>
            <a:pPr lvl="0"/>
            <a:r>
              <a:rPr lang="pl-PL" sz="2200" dirty="0">
                <a:latin typeface="+mn-lt"/>
              </a:rPr>
              <a:t>Załącznik nr 7.7 „Oświadczenie o zapoznaniu się z regulaminem wyboru projektów”</a:t>
            </a:r>
          </a:p>
          <a:p>
            <a:pPr lvl="0"/>
            <a:r>
              <a:rPr lang="pl-PL" sz="2200" dirty="0">
                <a:latin typeface="+mn-lt"/>
              </a:rPr>
              <a:t>Załącznik nr 7.8 „Oświadczenie dotyczące przetwarzania danych osobowych (</a:t>
            </a:r>
            <a:r>
              <a:rPr lang="pl-PL" sz="2200" dirty="0" err="1">
                <a:latin typeface="+mn-lt"/>
              </a:rPr>
              <a:t>RODO</a:t>
            </a:r>
            <a:r>
              <a:rPr lang="pl-PL" sz="2200" dirty="0">
                <a:latin typeface="+mn-lt"/>
              </a:rPr>
              <a:t>)”</a:t>
            </a:r>
          </a:p>
          <a:p>
            <a:pPr lvl="0"/>
            <a:r>
              <a:rPr lang="pl-PL" sz="2200" dirty="0">
                <a:latin typeface="+mn-lt"/>
              </a:rPr>
              <a:t>Załącznik nr 7.9 „Oświadczenie o posiadanej dokumentacji projektowej”</a:t>
            </a:r>
          </a:p>
          <a:p>
            <a:pPr marL="108014" indent="0">
              <a:lnSpc>
                <a:spcPct val="200000"/>
              </a:lnSpc>
              <a:spcBef>
                <a:spcPts val="1800"/>
              </a:spcBef>
              <a:spcAft>
                <a:spcPts val="1800"/>
              </a:spcAft>
              <a:buNone/>
            </a:pP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46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487312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Załączniki dodatkowe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013" y="1259557"/>
            <a:ext cx="8640382" cy="539981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pl-PL" sz="2100" dirty="0">
                <a:latin typeface="+mn-lt"/>
                <a:cs typeface="Calibri" panose="020F0502020204030204" pitchFamily="34" charset="0"/>
              </a:rPr>
              <a:t>Załączniki przedstawiające dodatkowe informacje o projekcie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pl-PL" sz="2100" dirty="0">
                <a:latin typeface="+mn-lt"/>
              </a:rPr>
              <a:t>Jeśli załączniki do formularza wniosku o dofinansowanie wymienione wcześniej, mimo spakowania, nie mogą zostać dołączone jako jeden plik w odpowiednim punkcie ze względu na jego rozmiar, należy je dołączyć jako załączniki dodatkowe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pl-PL" sz="2100" dirty="0">
                <a:latin typeface="+mn-lt"/>
              </a:rPr>
              <a:t>Jeżeli z przedłożonych dokumentów nie wynika, że osoba lub osoby, które złożyły podpis na Oświadczeniu o złożeniu wniosku w aplikacji WOD są osobami uprawnionymi do reprezentowania Wnioskodawcy, należy załączyć dodatkowy dokument potwierdzający posiadanie przez te osoby takiego prawa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691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720" y="395461"/>
            <a:ext cx="8640381" cy="647753"/>
          </a:xfrm>
        </p:spPr>
        <p:txBody>
          <a:bodyPr>
            <a:noAutofit/>
          </a:bodyPr>
          <a:lstStyle/>
          <a:p>
            <a:pPr algn="ctr"/>
            <a:r>
              <a:rPr lang="pl-PL" dirty="0">
                <a:latin typeface="+mn-lt"/>
              </a:rPr>
              <a:t>Załączniki do formularza wniosku o dofinansowanie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75274"/>
            <a:ext cx="9865096" cy="5966267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pl-PL" sz="4500" dirty="0">
                <a:latin typeface="+mn-lt"/>
              </a:rPr>
              <a:t>Załącznik nr 1. Studium Wykonalności</a:t>
            </a:r>
          </a:p>
          <a:p>
            <a:pPr lvl="0"/>
            <a:r>
              <a:rPr lang="pl-PL" sz="4500" dirty="0">
                <a:latin typeface="+mn-lt"/>
              </a:rPr>
              <a:t>Załączniki nr 2. Dokumenty dotyczące oddziaływania projektu na środowisko, w tym: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4500" dirty="0">
                <a:latin typeface="+mn-lt"/>
              </a:rPr>
              <a:t>Załącznik nr 2.1 Informacja o wpływie projektu na środowisko,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4500" dirty="0">
                <a:latin typeface="+mn-lt"/>
              </a:rPr>
              <a:t>Załącznik nr 2.2 Dokumenty z procedury oceny oddziaływania na środowisko (jeśli dotyczy),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4500" dirty="0">
                <a:latin typeface="+mn-lt"/>
              </a:rPr>
              <a:t>Załącznik nr 2.3 Zaświadczenie organu odpowiedzialnego za monitorowanie obszarów Natura 2000 (jeśli dotyczy).</a:t>
            </a:r>
          </a:p>
          <a:p>
            <a:pPr lvl="0"/>
            <a:r>
              <a:rPr lang="pl-PL" sz="4500" dirty="0">
                <a:latin typeface="+mn-lt"/>
              </a:rPr>
              <a:t>Załącznik nr 3. Dokumenty dotyczące zakresu rzeczowego inwestycji (jeśli dotyczy)</a:t>
            </a:r>
          </a:p>
          <a:p>
            <a:pPr lvl="0"/>
            <a:r>
              <a:rPr lang="pl-PL" sz="4500" dirty="0">
                <a:latin typeface="+mn-lt"/>
              </a:rPr>
              <a:t>Załącznik nr 4. Dokumenty poświadczające zaangażowanie Partnerów w realizację projektu (jeśli dotyczy)</a:t>
            </a:r>
          </a:p>
          <a:p>
            <a:pPr lvl="0"/>
            <a:r>
              <a:rPr lang="pl-PL" sz="4500" dirty="0">
                <a:latin typeface="+mn-lt"/>
              </a:rPr>
              <a:t>Załącznik nr 5. Dokumenty określające status prawny Wnioskodawcy i Partnerów projektu (jeśli dotyczy)</a:t>
            </a:r>
          </a:p>
          <a:p>
            <a:pPr lvl="0"/>
            <a:r>
              <a:rPr lang="pl-PL" sz="4500" dirty="0">
                <a:latin typeface="+mn-lt"/>
              </a:rPr>
              <a:t>Załącznik nr 6. Informacje niezbędne do ubiegania się o pomoc de </a:t>
            </a:r>
            <a:r>
              <a:rPr lang="pl-PL" sz="4500" dirty="0" err="1">
                <a:latin typeface="+mn-lt"/>
              </a:rPr>
              <a:t>minimis</a:t>
            </a:r>
            <a:r>
              <a:rPr lang="pl-PL" sz="4500" dirty="0">
                <a:latin typeface="+mn-lt"/>
              </a:rPr>
              <a:t> lub pomoc inną niż pomoc de </a:t>
            </a:r>
            <a:r>
              <a:rPr lang="pl-PL" sz="4500" dirty="0" err="1">
                <a:latin typeface="+mn-lt"/>
              </a:rPr>
              <a:t>minimis</a:t>
            </a:r>
            <a:r>
              <a:rPr lang="pl-PL" sz="4500" dirty="0">
                <a:latin typeface="+mn-lt"/>
              </a:rPr>
              <a:t> (jeśli dotyczy)</a:t>
            </a:r>
          </a:p>
          <a:p>
            <a:pPr lvl="0"/>
            <a:r>
              <a:rPr lang="pl-PL" sz="4500" dirty="0">
                <a:latin typeface="+mn-lt"/>
              </a:rPr>
              <a:t>Załączniki nr 7. Oświadczenia Wnioskodawcy</a:t>
            </a:r>
          </a:p>
          <a:p>
            <a:pPr lvl="0"/>
            <a:r>
              <a:rPr lang="pl-PL" sz="4500" dirty="0">
                <a:latin typeface="+mn-lt"/>
              </a:rPr>
              <a:t>Załącznik nr 9. Załączniki dodatkowe (jeśli dotyczy)</a:t>
            </a:r>
          </a:p>
          <a:p>
            <a:pPr marL="0" lv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015052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498" y="2627709"/>
            <a:ext cx="7588818" cy="172305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5">
            <a:extLst>
              <a:ext uri="{FF2B5EF4-FFF2-40B4-BE49-F238E27FC236}">
                <a16:creationId xmlns:a16="http://schemas.microsoft.com/office/drawing/2014/main" id="{E34D2DB4-FDBD-4735-985E-8E125D4440D9}"/>
              </a:ext>
            </a:extLst>
          </p:cNvPr>
          <p:cNvSpPr txBox="1">
            <a:spLocks/>
          </p:cNvSpPr>
          <p:nvPr/>
        </p:nvSpPr>
        <p:spPr>
          <a:xfrm>
            <a:off x="1889522" y="4715941"/>
            <a:ext cx="6912768" cy="1800200"/>
          </a:xfrm>
          <a:prstGeom prst="rect">
            <a:avLst/>
          </a:prstGeo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l-PL" sz="1400" dirty="0"/>
              <a:t>Kinga Dziewiątkowska- Seroka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l-PL" sz="1400" dirty="0"/>
              <a:t>Departament Programów Regionalnych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400" dirty="0"/>
              <a:t>Urząd Marszałkowski Województwa Pomorskiego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400" dirty="0"/>
              <a:t>tel. +48 58 32 68 172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400" dirty="0"/>
              <a:t>k.dziewiatkowska@pomorskie.eu 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endParaRPr lang="pl-PL" sz="800" dirty="0"/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3" y="539477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Sposób składania załączników do wniosku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389" y="1475581"/>
            <a:ext cx="8424647" cy="5328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Załączniki tylko w formie elektronicznej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Wszystkie załączniki wytworzone przez Beneficjenta muszą być podpisane elektronicznie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Dany załącznik do wniosku co do zasady musi stanowić jeden plik o rozmiarze nieprzekraczającym 25MB – w przypadku większej liczby dokumentów składających się na dany załącznik wymagane będzie dostarczenie pliku w formacie ZIP, RAR lub równoważnym, w którym zostaną one spakowane</a:t>
            </a:r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750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40357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1.	Uzasadnienie i opis zakresu rzeczowego projektu</a:t>
            </a: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1.1.	Opis potrzeby realizacji projektu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1.2.	Analiza różnych wariantów realizacji projektu i jego identyfikacja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1.3.	Szczegółowy opis przedmiotu projektu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1.4.	Zgodność projektu z logiką interwencji Programu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2.	Uwarunkowania realizacji projektu</a:t>
            </a: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2.1.	Opis wnioskodawcy i realizatorów projektu	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2.2.	Opis sposobu realizacji i zarządzania projektem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2.4.	Zgodność projektu z zasadami horyzontalnymi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3.	Analiza finansowa projektu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3.1.	Określenie założeń do analizy finansowej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3.2. 	Analiza finansowa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4.	Analiza kosztów i korzyści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5.   	Analiza ryzyka i wrażliwości (dla projektów o wartości powyżej 50 mln zł)</a:t>
            </a:r>
          </a:p>
        </p:txBody>
      </p:sp>
    </p:spTree>
    <p:extLst>
      <p:ext uri="{BB962C8B-B14F-4D97-AF65-F5344CB8AC3E}">
        <p14:creationId xmlns:p14="http://schemas.microsoft.com/office/powerpoint/2010/main" val="178598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750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403573"/>
            <a:ext cx="9721080" cy="5400174"/>
          </a:xfrm>
        </p:spPr>
        <p:txBody>
          <a:bodyPr>
            <a:noAutofit/>
          </a:bodyPr>
          <a:lstStyle/>
          <a:p>
            <a:r>
              <a:rPr lang="pl-PL" sz="2200" dirty="0">
                <a:latin typeface="+mn-lt"/>
              </a:rPr>
              <a:t>Na etapie składania wniosku o dofinansowanie projektu Wnioskodawca będzie musiał dostarczyć dokument składający się z następujących elementów: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200" dirty="0">
                <a:latin typeface="+mn-lt"/>
              </a:rPr>
              <a:t>Studium Wykonalności (w wersji elektronicznej w formacie nie stanowiącym skanu dokumentu),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200" dirty="0">
                <a:latin typeface="+mn-lt"/>
              </a:rPr>
              <a:t>arkusza kalkulacyjnego (w wersji elektronicznej w formacie XLS lub równoważnym), zawierającego tabele oraz wyliczenia do analizy finansowej oraz analizy kosztów i korzyści.</a:t>
            </a:r>
          </a:p>
          <a:p>
            <a:r>
              <a:rPr lang="pl-PL" sz="2200" dirty="0">
                <a:latin typeface="+mn-lt"/>
              </a:rPr>
              <a:t>Przy sporządzaniu Studium Wykonalności, w szczególności w zakresie prowadzonych analiz finansowych i ekonomicznych należy bazować na zapisach </a:t>
            </a:r>
            <a:r>
              <a:rPr lang="pl-PL" sz="2200" u="sng" dirty="0">
                <a:latin typeface="+mn-lt"/>
                <a:hlinkClick r:id="rId2"/>
              </a:rPr>
              <a:t>Wytycznych dotyczących zagadnień związanych z przygotowaniem projektów inwestycyjnych, w tym hybrydowych na lata 2021-2027</a:t>
            </a:r>
            <a:endParaRPr lang="pl-PL" sz="2200" dirty="0">
              <a:latin typeface="+mn-lt"/>
            </a:endParaRPr>
          </a:p>
          <a:p>
            <a:r>
              <a:rPr lang="pl-PL" sz="2200" dirty="0">
                <a:latin typeface="+mn-lt"/>
              </a:rPr>
              <a:t>Dokument dostępny pod adresem: </a:t>
            </a:r>
            <a:r>
              <a:rPr lang="pl-PL" sz="2200" u="sng" dirty="0" err="1">
                <a:latin typeface="+mn-lt"/>
                <a:hlinkClick r:id="rId2"/>
              </a:rPr>
              <a:t>https</a:t>
            </a:r>
            <a:r>
              <a:rPr lang="pl-PL" sz="2200" u="sng" dirty="0">
                <a:latin typeface="+mn-lt"/>
                <a:hlinkClick r:id="rId2"/>
              </a:rPr>
              <a:t>://</a:t>
            </a:r>
            <a:r>
              <a:rPr lang="pl-PL" sz="2200" u="sng" dirty="0" err="1">
                <a:latin typeface="+mn-lt"/>
                <a:hlinkClick r:id="rId2"/>
              </a:rPr>
              <a:t>www.funduszeeuropejskie.gov.pl</a:t>
            </a:r>
            <a:r>
              <a:rPr lang="pl-PL" sz="2200" u="sng" dirty="0">
                <a:latin typeface="+mn-lt"/>
                <a:hlinkClick r:id="rId2"/>
              </a:rPr>
              <a:t>/strony/o-funduszach/fundusze-na-lata-2021-2027/prawo-i-dokumenty/wytyczne/wytyczne-dotyczace-zagadnien-zwiazanych-z-przygotowaniem-projektow-inwestycyjnych-w-tym-hybrydowych-na-lata-2021-2027/</a:t>
            </a:r>
            <a:r>
              <a:rPr lang="pl-PL" sz="2200" dirty="0">
                <a:latin typeface="+mn-lt"/>
              </a:rPr>
              <a:t> </a:t>
            </a:r>
          </a:p>
          <a:p>
            <a:pPr marL="0" indent="0">
              <a:spcBef>
                <a:spcPts val="400"/>
              </a:spcBef>
              <a:buNone/>
            </a:pPr>
            <a:endParaRPr lang="pl-PL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125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750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40357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400" b="1" dirty="0">
                <a:latin typeface="+mn-lt"/>
              </a:rPr>
              <a:t>1.1.	Opis potrzeby realizacji projektu</a:t>
            </a: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endParaRPr lang="pl-PL" sz="2200" dirty="0">
              <a:latin typeface="+mn-lt"/>
            </a:endParaRPr>
          </a:p>
          <a:p>
            <a:pPr marL="0" indent="0" algn="just">
              <a:lnSpc>
                <a:spcPct val="150000"/>
              </a:lnSpc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Należy opisać, w jaki sposób realizacja projektu będzie stanowiła odpowiedź na zdiagnozowane potrzeby, wskazując przy tym, jaka jest pilność proponowanych działań. W szczególności należy odnieść się do potrzeby i pilności odnośnie zdiagnozowanych </a:t>
            </a:r>
            <a:r>
              <a:rPr lang="pl-PL" sz="2200" b="1" dirty="0">
                <a:latin typeface="+mn-lt"/>
              </a:rPr>
              <a:t>braków w ofercie kulturalnej (kwestia dominująca), jak i braków infrastrukturalnych. Biorąc pod uwagę analizę potrzeb należy również uwzględnić posiadane zasoby (obiekty, instytucje) oraz dostępność do infrastruktury i oferty kulturalnej na obszarach sąsiadujących. </a:t>
            </a:r>
          </a:p>
        </p:txBody>
      </p:sp>
    </p:spTree>
    <p:extLst>
      <p:ext uri="{BB962C8B-B14F-4D97-AF65-F5344CB8AC3E}">
        <p14:creationId xmlns:p14="http://schemas.microsoft.com/office/powerpoint/2010/main" val="748240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750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40357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400" b="1" dirty="0">
                <a:latin typeface="+mn-lt"/>
              </a:rPr>
              <a:t>1.2.	Analiza różnych wariantów realizacji projektu i jego identyfikacja	</a:t>
            </a: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Po przeprowadzeniu analizy wariantów należy dokonać wyboru rozwiązania realizacyjnego i odpowiednio go uzasadnić, mając na uwadze w szczególności, że wariant wybrany do realizacji powinien:</a:t>
            </a:r>
          </a:p>
          <a:p>
            <a:pPr lvl="0"/>
            <a:r>
              <a:rPr lang="pl-PL" sz="2200" dirty="0">
                <a:latin typeface="+mn-lt"/>
              </a:rPr>
              <a:t>zostać poprzedzony analizą popytu i oceną potrzeb w celu ograniczenia ryzyka nieefektywności;</a:t>
            </a:r>
          </a:p>
          <a:p>
            <a:pPr lvl="0"/>
            <a:r>
              <a:rPr lang="pl-PL" sz="2200" dirty="0">
                <a:latin typeface="+mn-lt"/>
              </a:rPr>
              <a:t>brać pod uwagę inne projekty realizowane na sąsiadujących obszarach w celu uniknięcia nakładania się i konkurencji</a:t>
            </a:r>
          </a:p>
          <a:p>
            <a:pPr lvl="0"/>
            <a:r>
              <a:rPr lang="pl-PL" sz="2200" dirty="0">
                <a:latin typeface="+mn-lt"/>
              </a:rPr>
              <a:t>w przypadku, gdy projekt dotyczy budowy nowej infrastruktury kultury – zostać poprzedzony analizą potrzeb, która potwierdziła, iż zapewnienie infrastruktury stanowiącej przedmiot projektu nie będzie możliwe w inny sposób. </a:t>
            </a:r>
          </a:p>
          <a:p>
            <a:pPr marL="0" indent="0">
              <a:spcBef>
                <a:spcPts val="400"/>
              </a:spcBef>
              <a:buNone/>
            </a:pPr>
            <a:endParaRPr lang="pl-PL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5889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827190"/>
            <a:ext cx="9721080" cy="5400174"/>
          </a:xfrm>
          <a:ln>
            <a:noFill/>
          </a:ln>
          <a:effectLst>
            <a:softEdge rad="0"/>
          </a:effectLst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400" b="1" dirty="0">
                <a:latin typeface="+mn-lt"/>
              </a:rPr>
              <a:t>1.3.</a:t>
            </a:r>
            <a:r>
              <a:rPr lang="pl-PL" sz="2400" dirty="0">
                <a:latin typeface="+mn-lt"/>
              </a:rPr>
              <a:t>	</a:t>
            </a:r>
            <a:r>
              <a:rPr lang="pl-PL" sz="2400" b="1" dirty="0">
                <a:latin typeface="+mn-lt"/>
              </a:rPr>
              <a:t>Szczegółowy opis przedmiotu projektu</a:t>
            </a:r>
          </a:p>
          <a:p>
            <a:pPr marL="0" indent="0">
              <a:spcBef>
                <a:spcPts val="400"/>
              </a:spcBef>
              <a:buNone/>
            </a:pPr>
            <a:endParaRPr lang="pl-PL" sz="24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pl-PL" sz="24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Treść rozdziału 1.3. Szczegółowy opis przedmiotu projektu będzie stanowić załącznik do umowy o dofinansowanie.</a:t>
            </a:r>
          </a:p>
          <a:p>
            <a:pPr marL="0" indent="0">
              <a:spcBef>
                <a:spcPts val="400"/>
              </a:spcBef>
              <a:buNone/>
            </a:pPr>
            <a:endParaRPr lang="pl-PL" sz="2400" dirty="0">
              <a:latin typeface="+mn-lt"/>
            </a:endParaRPr>
          </a:p>
          <a:p>
            <a:pPr lvl="0"/>
            <a:r>
              <a:rPr lang="pl-PL" sz="2200" dirty="0">
                <a:latin typeface="+mn-lt"/>
              </a:rPr>
              <a:t>opisać wszystkie planowane w ramach projektu zadania (w tym działania uzupełniające, np. tworzenie treści cyfrowych, działania sprzyjające adaptacji do zmian klimatu) z uwzględnieniem zastosowanych rozwiązań techniczno-technologicznych wskazując przede wszystkim ich zakres, skalę, a także najważniejsze parametry techniczne i kosztowe, wskazując przy tym:</a:t>
            </a:r>
          </a:p>
          <a:p>
            <a:pPr lvl="0"/>
            <a:r>
              <a:rPr lang="pl-PL" sz="2200" dirty="0">
                <a:latin typeface="+mn-lt"/>
              </a:rPr>
              <a:t>podział na wydatki kwalifikowane i niekwalifikowalne do dofinansowania;</a:t>
            </a:r>
          </a:p>
          <a:p>
            <a:pPr lvl="0"/>
            <a:r>
              <a:rPr lang="pl-PL" sz="2200" dirty="0">
                <a:latin typeface="+mn-lt"/>
              </a:rPr>
              <a:t>przyporządkowanie im rodzaju zezwolenia realizacyjnego (np. pozwolenie na budowę, zgłoszenie budowy, brak wymogu uzyskania zezwolenia);</a:t>
            </a:r>
          </a:p>
          <a:p>
            <a:pPr lvl="0"/>
            <a:r>
              <a:rPr lang="pl-PL" sz="2200" dirty="0">
                <a:latin typeface="+mn-lt"/>
              </a:rPr>
              <a:t>podział na wydatki objęte i nie objęte zasadami pomocy publicznej lub pomocy de </a:t>
            </a:r>
            <a:r>
              <a:rPr lang="pl-PL" sz="2200" dirty="0" err="1">
                <a:latin typeface="+mn-lt"/>
              </a:rPr>
              <a:t>minimis</a:t>
            </a:r>
            <a:r>
              <a:rPr lang="pl-PL" sz="2200" dirty="0">
                <a:latin typeface="+mn-lt"/>
              </a:rPr>
              <a:t>, wraz z przypisaniem im konkretnych schematów pomocy publicznej w ramach których zostaną one poniesione;</a:t>
            </a:r>
          </a:p>
          <a:p>
            <a:pPr marL="0" indent="0">
              <a:spcBef>
                <a:spcPts val="400"/>
              </a:spcBef>
              <a:buNone/>
            </a:pPr>
            <a:endParaRPr lang="pl-PL" sz="16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pl-PL" sz="1600" dirty="0">
                <a:latin typeface="+mn-lt"/>
              </a:rPr>
              <a:t>	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52EA53A-FF4C-4B4D-97E8-E2F2F193F923}"/>
              </a:ext>
            </a:extLst>
          </p:cNvPr>
          <p:cNvSpPr/>
          <p:nvPr/>
        </p:nvSpPr>
        <p:spPr>
          <a:xfrm>
            <a:off x="521370" y="1763613"/>
            <a:ext cx="9577064" cy="792088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AEF9CA0-77D4-44E0-A146-7AB35DC08D3A}"/>
              </a:ext>
            </a:extLst>
          </p:cNvPr>
          <p:cNvSpPr/>
          <p:nvPr/>
        </p:nvSpPr>
        <p:spPr>
          <a:xfrm>
            <a:off x="593379" y="1763613"/>
            <a:ext cx="9433047" cy="792088"/>
          </a:xfrm>
          <a:prstGeom prst="rect">
            <a:avLst/>
          </a:prstGeom>
          <a:noFill/>
          <a:ln w="38100" cmpd="dbl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2652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68349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400" dirty="0">
                <a:latin typeface="+mn-lt"/>
              </a:rPr>
              <a:t>1.3.	Szczegółowy opis przedmiotu projektu</a:t>
            </a:r>
          </a:p>
          <a:p>
            <a:pPr marL="0" indent="0">
              <a:spcBef>
                <a:spcPts val="400"/>
              </a:spcBef>
              <a:buNone/>
            </a:pPr>
            <a:endParaRPr lang="pl-PL" sz="2400" dirty="0">
              <a:latin typeface="+mn-lt"/>
            </a:endParaRPr>
          </a:p>
          <a:p>
            <a:pPr lvl="0"/>
            <a:r>
              <a:rPr lang="pl-PL" sz="2200" dirty="0">
                <a:latin typeface="+mn-lt"/>
              </a:rPr>
              <a:t>rodzaj i zakres planowanych wydatków w ramach finansowania krzyżowego (jeśli dotyczy);</a:t>
            </a:r>
          </a:p>
          <a:p>
            <a:pPr lvl="0"/>
            <a:r>
              <a:rPr lang="pl-PL" sz="2200" dirty="0">
                <a:latin typeface="+mn-lt"/>
              </a:rPr>
              <a:t>rodzaj i zakres planowanych wydatków w ramach promocji projektu, z uwzględnieniem minimalnych wymagań dotyczących działań promocyjnych;</a:t>
            </a:r>
          </a:p>
          <a:p>
            <a:pPr lvl="0"/>
            <a:r>
              <a:rPr lang="pl-PL" sz="2200" dirty="0">
                <a:latin typeface="+mn-lt"/>
              </a:rPr>
              <a:t>rodzaj i zakres wydatków planowanych do rozliczenia przy zastosowaniu metod uproszczonych (jeśli dotyczy);</a:t>
            </a:r>
          </a:p>
          <a:p>
            <a:pPr lvl="0"/>
            <a:r>
              <a:rPr lang="pl-PL" sz="2200" dirty="0">
                <a:latin typeface="+mn-lt"/>
              </a:rPr>
              <a:t>jasno przedstawić jego lokalizację (w razie potrzeby dołączając niezbędne mapki, szkice sytuacyjne, które w sposób przejrzysty i czytelny obrazują miejsce realizacji projektu) wraz z podaniem numerów działek na których realizowana będzie inwestycja oraz wskazaniem tytułu prawnego do dysponowania poszczególnymi nieruchomościami;</a:t>
            </a:r>
          </a:p>
          <a:p>
            <a:pPr lvl="0"/>
            <a:r>
              <a:rPr lang="pl-PL" sz="2200" dirty="0">
                <a:latin typeface="+mn-lt"/>
              </a:rPr>
              <a:t>uwzględnić w nim szczegółowe uwarunkowania określone dla Działania 6.10. Infrastruktura kultury w SZOP oraz umożliwić ocenę projektu w ramach kryterium wykonalności rzeczowej </a:t>
            </a:r>
            <a:r>
              <a:rPr lang="pl-PL" sz="2200" b="1" dirty="0">
                <a:latin typeface="+mn-lt"/>
              </a:rPr>
              <a:t>Zakres rzeczowy projektu.</a:t>
            </a:r>
            <a:endParaRPr lang="pl-PL" sz="22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endParaRPr lang="pl-PL" sz="22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pl-PL" sz="1600" dirty="0">
                <a:latin typeface="+mn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030082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1249</TotalTime>
  <Words>1889</Words>
  <Application>Microsoft Office PowerPoint</Application>
  <PresentationFormat>Niestandardowy</PresentationFormat>
  <Paragraphs>146</Paragraphs>
  <Slides>20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Arial</vt:lpstr>
      <vt:lpstr>Calibri</vt:lpstr>
      <vt:lpstr>Open Sans</vt:lpstr>
      <vt:lpstr>Wingdings</vt:lpstr>
      <vt:lpstr>Motyw pakietu Office</vt:lpstr>
      <vt:lpstr>Załączniki do formularza wniosku o dofinansowanie projektu dla naboru wniosków o dofinansowanie projektów dla Działania 6.10. Infrastruktura kultury  w ramach programu regionalnego Fundusze Europejskie dla Pomorza 2021-2027 </vt:lpstr>
      <vt:lpstr>Załączniki do formularza wniosku o dofinansowanie</vt:lpstr>
      <vt:lpstr>Sposób składania załączników do wniosku</vt:lpstr>
      <vt:lpstr>Studium Wykonalności</vt:lpstr>
      <vt:lpstr>Studium Wykonalności</vt:lpstr>
      <vt:lpstr>Studium Wykonalności</vt:lpstr>
      <vt:lpstr>Studium Wykonalności</vt:lpstr>
      <vt:lpstr>Studium Wykonalności</vt:lpstr>
      <vt:lpstr>Studium Wykonalności</vt:lpstr>
      <vt:lpstr>Studium Wykonalności</vt:lpstr>
      <vt:lpstr>Studium Wykonalności</vt:lpstr>
      <vt:lpstr>Dokumenty dotyczące oddziaływania projektu na środowisko</vt:lpstr>
      <vt:lpstr>Dokumenty dotyczące zakresu rzeczowego realizacji inwestycji</vt:lpstr>
      <vt:lpstr>Dokumenty dotyczące zakresu rzeczowego realizacji inwestycji</vt:lpstr>
      <vt:lpstr>Dokumenty poświadczające zaangażowanie partnerów w realizację projektu</vt:lpstr>
      <vt:lpstr>Dokumenty określające status prawny wnioskodawcy i partnerów projektu</vt:lpstr>
      <vt:lpstr>Informacje niezbędne do ubiegania się o pomoc de minimis lub pomoc inną niż pomoc de minimis</vt:lpstr>
      <vt:lpstr>Oświadczenia wnioskodawcy</vt:lpstr>
      <vt:lpstr>Załączniki dodatkowe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UMWP</cp:lastModifiedBy>
  <cp:revision>243</cp:revision>
  <cp:lastPrinted>2023-05-17T08:13:55Z</cp:lastPrinted>
  <dcterms:created xsi:type="dcterms:W3CDTF">2022-06-22T09:40:44Z</dcterms:created>
  <dcterms:modified xsi:type="dcterms:W3CDTF">2023-07-27T13:22:03Z</dcterms:modified>
</cp:coreProperties>
</file>