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256" r:id="rId2"/>
    <p:sldId id="275" r:id="rId3"/>
    <p:sldId id="340" r:id="rId4"/>
    <p:sldId id="428" r:id="rId5"/>
    <p:sldId id="350" r:id="rId6"/>
    <p:sldId id="315" r:id="rId7"/>
    <p:sldId id="437" r:id="rId8"/>
    <p:sldId id="435" r:id="rId9"/>
    <p:sldId id="320" r:id="rId10"/>
    <p:sldId id="438" r:id="rId11"/>
    <p:sldId id="476" r:id="rId12"/>
    <p:sldId id="294" r:id="rId13"/>
    <p:sldId id="498" r:id="rId14"/>
    <p:sldId id="420" r:id="rId15"/>
    <p:sldId id="276" r:id="rId16"/>
    <p:sldId id="479" r:id="rId17"/>
    <p:sldId id="478" r:id="rId18"/>
    <p:sldId id="285" r:id="rId19"/>
    <p:sldId id="441" r:id="rId20"/>
    <p:sldId id="470" r:id="rId21"/>
    <p:sldId id="473" r:id="rId22"/>
    <p:sldId id="469" r:id="rId23"/>
    <p:sldId id="492" r:id="rId24"/>
    <p:sldId id="490" r:id="rId25"/>
    <p:sldId id="491" r:id="rId26"/>
    <p:sldId id="286" r:id="rId27"/>
    <p:sldId id="287" r:id="rId28"/>
    <p:sldId id="292" r:id="rId29"/>
    <p:sldId id="291" r:id="rId30"/>
    <p:sldId id="471" r:id="rId31"/>
    <p:sldId id="296" r:id="rId32"/>
    <p:sldId id="472" r:id="rId33"/>
    <p:sldId id="295" r:id="rId34"/>
    <p:sldId id="333" r:id="rId35"/>
    <p:sldId id="484" r:id="rId36"/>
    <p:sldId id="485" r:id="rId37"/>
    <p:sldId id="486" r:id="rId38"/>
    <p:sldId id="483" r:id="rId39"/>
    <p:sldId id="493" r:id="rId40"/>
    <p:sldId id="495" r:id="rId41"/>
    <p:sldId id="331" r:id="rId42"/>
    <p:sldId id="497" r:id="rId43"/>
    <p:sldId id="496" r:id="rId44"/>
    <p:sldId id="436" r:id="rId45"/>
    <p:sldId id="474" r:id="rId46"/>
    <p:sldId id="487" r:id="rId47"/>
    <p:sldId id="332" r:id="rId48"/>
    <p:sldId id="260" r:id="rId4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340"/>
            <p14:sldId id="428"/>
            <p14:sldId id="350"/>
            <p14:sldId id="315"/>
            <p14:sldId id="437"/>
            <p14:sldId id="435"/>
            <p14:sldId id="320"/>
            <p14:sldId id="438"/>
            <p14:sldId id="476"/>
            <p14:sldId id="294"/>
            <p14:sldId id="498"/>
            <p14:sldId id="420"/>
            <p14:sldId id="276"/>
            <p14:sldId id="479"/>
            <p14:sldId id="478"/>
            <p14:sldId id="285"/>
            <p14:sldId id="441"/>
            <p14:sldId id="470"/>
            <p14:sldId id="473"/>
            <p14:sldId id="469"/>
            <p14:sldId id="492"/>
            <p14:sldId id="490"/>
            <p14:sldId id="491"/>
            <p14:sldId id="286"/>
            <p14:sldId id="287"/>
            <p14:sldId id="292"/>
            <p14:sldId id="291"/>
            <p14:sldId id="471"/>
            <p14:sldId id="296"/>
            <p14:sldId id="472"/>
            <p14:sldId id="295"/>
            <p14:sldId id="333"/>
            <p14:sldId id="484"/>
            <p14:sldId id="485"/>
            <p14:sldId id="486"/>
            <p14:sldId id="483"/>
            <p14:sldId id="493"/>
            <p14:sldId id="495"/>
            <p14:sldId id="331"/>
            <p14:sldId id="497"/>
            <p14:sldId id="496"/>
            <p14:sldId id="436"/>
            <p14:sldId id="474"/>
            <p14:sldId id="487"/>
            <p14:sldId id="332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0" autoAdjust="0"/>
  </p:normalViewPr>
  <p:slideViewPr>
    <p:cSldViewPr showGuides="1">
      <p:cViewPr varScale="1">
        <p:scale>
          <a:sx n="40" d="100"/>
          <a:sy n="40" d="100"/>
        </p:scale>
        <p:origin x="547" y="29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532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28.07.2023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28.07.2023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8026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42" y="251445"/>
            <a:ext cx="5291869" cy="3788339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2339677"/>
            <a:ext cx="4140000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1475581"/>
            <a:ext cx="3671887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1458889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626267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5786" y="1259557"/>
            <a:ext cx="5904656" cy="561662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346" y="1907629"/>
            <a:ext cx="3528391" cy="4464345"/>
          </a:xfrm>
        </p:spPr>
        <p:txBody>
          <a:bodyPr>
            <a:noAutofit/>
          </a:bodyPr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4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400">
                <a:latin typeface="+mn-lt"/>
                <a:cs typeface="Arial" panose="020B0604020202020204" pitchFamily="34" charset="0"/>
              </a:defRPr>
            </a:lvl4pPr>
            <a:lvl5pPr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151619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2" r:id="rId7"/>
    <p:sldLayoutId id="2147483726" r:id="rId8"/>
    <p:sldLayoutId id="2147483740" r:id="rId9"/>
    <p:sldLayoutId id="2147483723" r:id="rId10"/>
    <p:sldLayoutId id="2147483728" r:id="rId11"/>
    <p:sldLayoutId id="2147483741" r:id="rId12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6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duszeeuropejskie.gov.pl/media/119716/StandarddostepnosciPOZ.pdf" TargetMode="External"/><Relationship Id="rId3" Type="http://schemas.openxmlformats.org/officeDocument/2006/relationships/hyperlink" Target="https://www.funduszeeuropejskie.gov.pl/media/108944/Material_Rekomendacje.pdf" TargetMode="External"/><Relationship Id="rId7" Type="http://schemas.openxmlformats.org/officeDocument/2006/relationships/hyperlink" Target="https://www.dostepnaszkola.info/model-info/" TargetMode="External"/><Relationship Id="rId2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media/100067/standardy_dokumenty_elektroniczne.pdf" TargetMode="External"/><Relationship Id="rId11" Type="http://schemas.openxmlformats.org/officeDocument/2006/relationships/hyperlink" Target="https://archiwum.ncbr.gov.pl/fileadmin/POWER/03.05...PUN_19/zalacznik_nr_13_-_Modele_projektowania_uniwersalnego.pdfStandard%20przekazywania%20ps%C3%B3w%20przewodnik%C3%B3w%20-%20http:/www.covid.pfron.org.pl/fileadmin/Projekty_UE/Pies_przewodnik/Dokumenty/Standard_przekazywania_psow_przewodnikow.pdf" TargetMode="External"/><Relationship Id="rId5" Type="http://schemas.openxmlformats.org/officeDocument/2006/relationships/hyperlink" Target="https://www.funduszeeuropejskie.gov.pl/media/100066/informacja-dla-wszystkich.pdf" TargetMode="External"/><Relationship Id="rId10" Type="http://schemas.openxmlformats.org/officeDocument/2006/relationships/hyperlink" Target="https://efs.mein.gov.pl/wp-content/uploads/2020/01/Zalacznik_nr_10_Asystent-DzieckaUcznia-ze-Specjalnymi-Potrzebami-Edukacyjnymi-ASPE-%E2%80%93-standard-pracy-i-profil-kompetencyjny.pdf" TargetMode="External"/><Relationship Id="rId4" Type="http://schemas.openxmlformats.org/officeDocument/2006/relationships/hyperlink" Target="https://budowlaneabc.gov.pl/standardy-projektowania-budynkow-dla-osob-niepelnosprawnych/" TargetMode="External"/><Relationship Id="rId9" Type="http://schemas.openxmlformats.org/officeDocument/2006/relationships/hyperlink" Target="https://archiwum.ncbr.gov.pl/programy/fundusze-europejskie/power/aktualnosci/aktualnosci/aktualnosci-szczegoly/news/modele-wsparcia-uczelni-w-celu-zwiekszenia-ich-dostepnosci-dla-osob-z-niepelnosprawnosciami-54679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2" Type="http://schemas.openxmlformats.org/officeDocument/2006/relationships/hyperlink" Target="https://www.gov.pl/web/kultura/projekt-kultura-bez-barier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unduszeeuropejskie.gov.pl/media/106502/Poradnik_dla_kultury.pdf" TargetMode="External"/><Relationship Id="rId4" Type="http://schemas.openxmlformats.org/officeDocument/2006/relationships/hyperlink" Target="https://kultura-bez-barier.pfron.org.pl/model-zapewniania-dostepnosci-oferty-instytucji-kultury-dla-osob-ze-szczegolnymi-potrzebami/informacja-po-spotkaniach-konsultacyjnych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26" y="3070227"/>
            <a:ext cx="8640959" cy="2221778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+mn-lt"/>
              </a:rPr>
              <a:t>Polityki horyzontalne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projektach dofinansowanych z programu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Fundusze Europejskie dla Pomorza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5436021"/>
            <a:ext cx="7920037" cy="52217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Gdańsk, 28 lipca 2023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69" y="579874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 (1)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6" y="1375152"/>
            <a:ext cx="9828200" cy="478094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lphaLcParenR"/>
            </a:pPr>
            <a:r>
              <a:rPr lang="pl-PL" dirty="0"/>
              <a:t>czy przeprowadzono wystarczającą analizę zgodności projektu z zasadą równości kobiet i mężczyzn?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LcParenR"/>
            </a:pPr>
            <a:r>
              <a:rPr lang="pl-PL" dirty="0"/>
              <a:t>w przypadku, gdy w analizie zdiagnozowano nierówności w zakresie dostępu kobiet i mężczyzn do produktów i usług projektu: czy w projekcie zaplanowano działania, które wpłyną na wyrównywanie szans danej płci będącej w gorszym położeniu?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LcParenR"/>
            </a:pPr>
            <a:r>
              <a:rPr lang="pl-PL" dirty="0"/>
              <a:t>czy w projekcie przewidziano mechanizmy zapewniające, aby na żadnym etapie wdrażania projektu nie dochodziło do dyskryminacji i wykluczenia </a:t>
            </a:r>
            <a:br>
              <a:rPr lang="pl-PL" dirty="0"/>
            </a:br>
            <a:r>
              <a:rPr lang="pl-PL" dirty="0"/>
              <a:t>ze względu na płeć?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9758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765" y="701347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6" y="1894257"/>
            <a:ext cx="9828200" cy="424847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lphaLcParenR" startAt="4"/>
            </a:pPr>
            <a:r>
              <a:rPr lang="pl-PL" dirty="0"/>
              <a:t>w przypadku, gdy we wniosku o dofinansowanie stwierdzono neutralny charakter projektu względem zasady równości kobiet </a:t>
            </a:r>
            <a:br>
              <a:rPr lang="pl-PL" dirty="0"/>
            </a:br>
            <a:r>
              <a:rPr lang="pl-PL" dirty="0"/>
              <a:t>i mężczyzn: czy neutralny charakter projektu względem zasady równości kobiet i mężczyzn został uzasadniony w sposób adekwatny </a:t>
            </a:r>
            <a:br>
              <a:rPr lang="pl-PL" dirty="0"/>
            </a:br>
            <a:r>
              <a:rPr lang="pl-PL" dirty="0"/>
              <a:t>i wystarczający?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LcParenR" startAt="4"/>
            </a:pPr>
            <a:r>
              <a:rPr lang="pl-PL" dirty="0"/>
              <a:t>czy projekt jest zgodny z warunkami w zakresie równości kobiet i mężczyzn zamieszczonymi w opisie działań na rzecz zapewnienia równości, włączenia społecznego i niedyskryminacji dla celu szczegółowego 4 (vi) FEP 2021-2027?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31612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Równość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763613"/>
            <a:ext cx="9163018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Przykłady do wykorzystania: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plany zarządzania różnorodnością,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strategie antydyskryminacyjne,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elastyczny czas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godzenie życia zawodowego z życiem prywatnym.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Projektowanie i gwarantowanie szerokiego i </a:t>
            </a:r>
            <a:r>
              <a:rPr lang="pl-PL" b="1" dirty="0"/>
              <a:t>reprezentatywnego zespołu w procesie </a:t>
            </a:r>
            <a:r>
              <a:rPr lang="pl-PL" dirty="0"/>
              <a:t>tworzenia, wdrażania i ewaluacji projektu podnosi jego wartość w wymiarze społecznym.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72821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32C794-3CB3-4F3D-B938-1088BDAF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Tak było wczoraj, tak jest dzisiaj, a jak może być jutro?</a:t>
            </a:r>
          </a:p>
        </p:txBody>
      </p:sp>
      <p:pic>
        <p:nvPicPr>
          <p:cNvPr id="6" name="Symbol zastępczy zawartości 5" descr="3 kobiety czekają w kolejce do wc">
            <a:extLst>
              <a:ext uri="{FF2B5EF4-FFF2-40B4-BE49-F238E27FC236}">
                <a16:creationId xmlns:a16="http://schemas.microsoft.com/office/drawing/2014/main" id="{C091122B-CB5F-4007-85A3-7F61694CD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30" y="1285106"/>
            <a:ext cx="7416824" cy="5824731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5F7AE8-9C49-4D9D-B88D-62E2377D6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27334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364013"/>
            <a:ext cx="6133117" cy="648546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Konwencja ONZ o prawach </a:t>
            </a:r>
            <a:br>
              <a:rPr lang="pl-PL" dirty="0"/>
            </a:br>
            <a:r>
              <a:rPr lang="pl-PL" dirty="0"/>
              <a:t>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0" y="0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251445"/>
            <a:ext cx="9433047" cy="1800200"/>
          </a:xfrm>
        </p:spPr>
        <p:txBody>
          <a:bodyPr>
            <a:normAutofit/>
          </a:bodyPr>
          <a:lstStyle/>
          <a:p>
            <a:pPr marL="622300" indent="-622300" algn="ctr">
              <a:lnSpc>
                <a:spcPct val="114000"/>
              </a:lnSpc>
            </a:pPr>
            <a:r>
              <a:rPr lang="pl-PL" dirty="0"/>
              <a:t>Fundusze Europejskie dla Pomorza na lata 2021-2027</a:t>
            </a:r>
            <a:br>
              <a:rPr lang="pl-PL" dirty="0"/>
            </a:br>
            <a:r>
              <a:rPr lang="pl-PL" sz="2400" dirty="0"/>
              <a:t>Program równych szans i niedyskryminacji oraz </a:t>
            </a:r>
            <a:br>
              <a:rPr lang="pl-PL" sz="2400" dirty="0"/>
            </a:br>
            <a:r>
              <a:rPr lang="pl-PL" sz="2400" dirty="0"/>
              <a:t>dostępności dla osób z niepełnosprawnościami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51645"/>
            <a:ext cx="10009112" cy="5148192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AutoNum type="arabicPeriod"/>
            </a:pPr>
            <a:r>
              <a:rPr lang="pl-PL" dirty="0"/>
              <a:t>Strategia programu: </a:t>
            </a:r>
            <a:br>
              <a:rPr lang="pl-PL" dirty="0"/>
            </a:br>
            <a:r>
              <a:rPr lang="pl-PL" dirty="0"/>
              <a:t>główne wyzwania w zakresie rozwoju i rozwiązania polityczne (str. 4)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W każdym z 5 Celów Polityki „wszystkie inwestycje w infrastrukturę i usługi edukacyjne, społeczne i zdrowotne </a:t>
            </a:r>
            <a:r>
              <a:rPr lang="pl-PL" b="1" spc="200" dirty="0">
                <a:solidFill>
                  <a:srgbClr val="C00000"/>
                </a:solidFill>
              </a:rPr>
              <a:t>będą musiały być zgodne </a:t>
            </a:r>
            <a:r>
              <a:rPr lang="pl-PL" dirty="0"/>
              <a:t>z zapisami </a:t>
            </a:r>
            <a:br>
              <a:rPr lang="pl-PL" dirty="0"/>
            </a:br>
            <a:r>
              <a:rPr lang="pl-PL" dirty="0"/>
              <a:t>art. 9 rozporządzenia ogólnego 1060/2021, wymogami Konwencji ONZ </a:t>
            </a:r>
            <a:br>
              <a:rPr lang="pl-PL" dirty="0"/>
            </a:br>
            <a:r>
              <a:rPr lang="pl-PL" dirty="0"/>
              <a:t>o prawach osób niepełnosprawnych (w szczególności art. 19), w tym Komentarzami Ogólnymi 4 i 5 oraz uwagami końcowymi dla Polski Komitetu ONZ ds. Praw Osób Niepełnosprawnych, z należytym poszanowaniem zasad równości, wolności wyboru, prawa do niezależnego życia, dostępności i zakazu wszelkich form segregacji (…)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Zostanie to odpowiednio odzwierciedlone w kryteriach wyboru projektów.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696774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DA6C5-2228-44A6-B92D-E0072896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7" y="359838"/>
            <a:ext cx="9970910" cy="1429610"/>
          </a:xfrm>
        </p:spPr>
        <p:txBody>
          <a:bodyPr>
            <a:normAutofit/>
          </a:bodyPr>
          <a:lstStyle/>
          <a:p>
            <a:r>
              <a:rPr lang="pl-PL" dirty="0"/>
              <a:t>Konwencja – Artykuł 30 </a:t>
            </a:r>
            <a:br>
              <a:rPr lang="pl-PL" dirty="0"/>
            </a:br>
            <a:r>
              <a:rPr lang="pl-PL" dirty="0"/>
              <a:t>Udział w życiu kulturalnym, rekreacji, wypoczynku i sporcie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16CF04-6CAD-4FE7-B87B-5E8295DF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56" y="1789448"/>
            <a:ext cx="9793088" cy="525626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Państwa Strony uznają prawo osób niepełnosprawnych do udziału, </a:t>
            </a:r>
            <a:br>
              <a:rPr lang="pl-PL" dirty="0"/>
            </a:br>
            <a:r>
              <a:rPr lang="pl-PL" dirty="0"/>
              <a:t>na zasadzie równości z innymi osobami, w życiu kulturalnym i podejmą wszelkie odpowiednie środki w celu zapewnienia, że osoby niepełnosprawne będą miały dostęp do: </a:t>
            </a:r>
          </a:p>
          <a:p>
            <a:pPr marL="961171" lvl="1" indent="-457200">
              <a:buFont typeface="+mj-lt"/>
              <a:buAutoNum type="alphaLcParenR"/>
            </a:pPr>
            <a:r>
              <a:rPr lang="pl-PL" b="1" dirty="0"/>
              <a:t>materiałów</a:t>
            </a:r>
            <a:r>
              <a:rPr lang="pl-PL" dirty="0"/>
              <a:t> w dziedzinie kultury </a:t>
            </a:r>
            <a:r>
              <a:rPr lang="pl-PL" b="1" dirty="0"/>
              <a:t>w dostępnych dla nich formach</a:t>
            </a:r>
            <a:r>
              <a:rPr lang="pl-PL" dirty="0"/>
              <a:t>,</a:t>
            </a:r>
          </a:p>
          <a:p>
            <a:pPr marL="961171" lvl="1" indent="-457200">
              <a:buFont typeface="+mj-lt"/>
              <a:buAutoNum type="alphaLcParenR"/>
            </a:pPr>
            <a:r>
              <a:rPr lang="pl-PL" dirty="0"/>
              <a:t>programów telewizyjnych, filmów, teatru i innego rodzaju działalności kulturalnej, w dostępnych dla nich formach,</a:t>
            </a:r>
          </a:p>
          <a:p>
            <a:pPr marL="961171" lvl="1" indent="-457200">
              <a:buFont typeface="+mj-lt"/>
              <a:buAutoNum type="alphaLcParenR"/>
            </a:pPr>
            <a:r>
              <a:rPr lang="pl-PL" b="1" dirty="0"/>
              <a:t>miejsc działalności kulturalnej lub usług z nią związanych</a:t>
            </a:r>
            <a:r>
              <a:rPr lang="pl-PL" dirty="0"/>
              <a:t>, takich jak teatry, muzea, kina, biblioteki i usługi turystyczne oraz, w miarę możliwości, będą miały dostęp do zabytków i miejsc ważnych </a:t>
            </a:r>
            <a:br>
              <a:rPr lang="pl-PL" dirty="0"/>
            </a:br>
            <a:r>
              <a:rPr lang="pl-PL" dirty="0"/>
              <a:t>dla kultury narodowej.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1C3784-4CBC-4F29-8EE0-8A18642C2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5241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6D33F-D7E7-4544-A976-8E054932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Konwencja – dyskryminacja – kultura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B90CAE-037B-4CED-81EC-399E07D4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15641"/>
            <a:ext cx="9793088" cy="3528392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„Dyskryminacja ze względu na niepełnosprawność” </a:t>
            </a:r>
            <a:r>
              <a:rPr lang="pl-PL" dirty="0"/>
              <a:t>oznacza jakiekolwiek różnicowanie, wykluczanie lub ograniczanie ze względu na niepełnosprawność, którego celem lub skutkiem jest naruszenie lub zniweczenie uznania, korzystania z lub wykonywania wszelkich </a:t>
            </a:r>
            <a:r>
              <a:rPr lang="pl-PL" b="1" dirty="0"/>
              <a:t>praw człowieka </a:t>
            </a:r>
            <a:r>
              <a:rPr lang="pl-PL" dirty="0"/>
              <a:t>i podstawowych wolności w dziedzinie polityki, gospodarki, społecznej, </a:t>
            </a:r>
            <a:r>
              <a:rPr lang="pl-PL" sz="2800" b="1" spc="300" dirty="0">
                <a:solidFill>
                  <a:srgbClr val="C00000"/>
                </a:solidFill>
              </a:rPr>
              <a:t>kulturalnej, </a:t>
            </a:r>
            <a:r>
              <a:rPr lang="pl-PL" dirty="0"/>
              <a:t>obywatelskiej lub w jakiejkolwiek innej, na zasadzie równości z innymi osobami. Obejmuje to wszelkie przejawy dyskryminacji, w tym odmowę racjonalnego usprawnienia.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15A2050-DDD9-47B1-A238-4AC12BC59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325492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837"/>
            <a:ext cx="8640381" cy="648072"/>
          </a:xfrm>
        </p:spPr>
        <p:txBody>
          <a:bodyPr>
            <a:normAutofit/>
          </a:bodyPr>
          <a:lstStyle/>
          <a:p>
            <a:r>
              <a:rPr lang="pl-PL" dirty="0"/>
              <a:t>Model społeczny, model medyczny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367569"/>
            <a:ext cx="9937104" cy="482453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Osoby z niepełnosprawnościami i ich otoczenie domagają się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C00000"/>
                </a:solidFill>
              </a:rPr>
              <a:t>równych szans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dirty="0"/>
              <a:t>i </a:t>
            </a:r>
            <a:r>
              <a:rPr lang="pl-PL" b="1" dirty="0">
                <a:solidFill>
                  <a:srgbClr val="C00000"/>
                </a:solidFill>
              </a:rPr>
              <a:t>dostępu </a:t>
            </a:r>
            <a:r>
              <a:rPr lang="pl-PL" dirty="0"/>
              <a:t>do wszystkich społecznych zasobów, np.: włączająca edukacja, nowe technologie, służby medyczne i socjalne, aktywności sportowe i rekreacyjne, instytucje publiczne i… wspólny mianownik to </a:t>
            </a:r>
            <a:r>
              <a:rPr lang="pl-PL" b="1" spc="160" dirty="0"/>
              <a:t>towary, produkty i usługi</a:t>
            </a:r>
            <a:r>
              <a:rPr lang="pl-PL" dirty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Mówimy o </a:t>
            </a:r>
            <a:r>
              <a:rPr lang="pl-PL" b="1" dirty="0">
                <a:solidFill>
                  <a:srgbClr val="C00000"/>
                </a:solidFill>
              </a:rPr>
              <a:t>potrzebie długofalowych równych szans</a:t>
            </a:r>
            <a:r>
              <a:rPr lang="pl-PL" dirty="0"/>
              <a:t>, a nie sekundowej litości.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Odchodzi w zapomnienie model medyczny – rehabilitowanie jednostki, </a:t>
            </a:r>
            <a:br>
              <a:rPr lang="pl-PL" dirty="0"/>
            </a:br>
            <a:r>
              <a:rPr lang="pl-PL" dirty="0"/>
              <a:t>by "pasowała" ona do społeczeństwa.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Jesteśmy w procesie wdrażania </a:t>
            </a:r>
            <a:r>
              <a:rPr lang="pl-PL" b="1" dirty="0">
                <a:solidFill>
                  <a:srgbClr val="C00000"/>
                </a:solidFill>
              </a:rPr>
              <a:t>modelu społecznego </a:t>
            </a:r>
            <a:r>
              <a:rPr lang="pl-PL" dirty="0"/>
              <a:t>– realizujemy działania, które mają na celu </a:t>
            </a:r>
            <a:r>
              <a:rPr lang="pl-PL" b="1" spc="160" dirty="0">
                <a:solidFill>
                  <a:srgbClr val="C00000"/>
                </a:solidFill>
              </a:rPr>
              <a:t>likwidowanie barier i przystosowanie przestrzeni </a:t>
            </a:r>
            <a:br>
              <a:rPr lang="pl-PL" b="1" spc="160" dirty="0">
                <a:solidFill>
                  <a:srgbClr val="C00000"/>
                </a:solidFill>
              </a:rPr>
            </a:br>
            <a:r>
              <a:rPr lang="pl-PL" dirty="0"/>
              <a:t>do potrzeb wszystkich ludzi, w tym i osób z niepełnosprawnościami.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951994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0" y="539834"/>
            <a:ext cx="10441160" cy="1007755"/>
          </a:xfrm>
        </p:spPr>
        <p:txBody>
          <a:bodyPr>
            <a:normAutofit/>
          </a:bodyPr>
          <a:lstStyle/>
          <a:p>
            <a:r>
              <a:rPr lang="pl-PL" dirty="0"/>
              <a:t>Kryterium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90" y="1547589"/>
            <a:ext cx="9289031" cy="446449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Ocenie podlega zgodność projektu z Konwencją o Prawach Osób Niepełnosprawnych, sporządzoną w Nowym Jorku dnia 13 grudnia 2006 r.26, tj.: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b="1" dirty="0"/>
              <a:t>czy zapisy wniosku </a:t>
            </a:r>
            <a:r>
              <a:rPr lang="pl-PL" dirty="0"/>
              <a:t>o dofinansowanie dotyczące zakresu i sposobu realizacji projektu oraz wnioskodawcy nie stoją w sprzeczności </a:t>
            </a:r>
            <a:br>
              <a:rPr lang="pl-PL" dirty="0"/>
            </a:br>
            <a:r>
              <a:rPr lang="pl-PL" dirty="0"/>
              <a:t>z wymogami Konwencji o Prawach Osób Niepełnosprawnych?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w przypadku, gdy we wniosku o dofinansowanie stwierdzono neutralny charakter wymogów Konwencji o Prawach Osób Niepełnosprawnych względem zakresu i sposobu realizacji projektu oraz wnioskodawcy: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9235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79637"/>
            <a:ext cx="9397044" cy="340224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Karta Praw Podstawowych Unii Europejskiej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Zasada równości kobiet i mężczyzn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Konwencja o Prawach Osób Niepełnosprawnych</a:t>
            </a:r>
          </a:p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równości szans i niedyskryminacji, w tym dostępności </a:t>
            </a:r>
            <a:br>
              <a:rPr lang="pl-PL" dirty="0"/>
            </a:br>
            <a:r>
              <a:rPr lang="pl-PL" dirty="0"/>
              <a:t>dla osób z niepełnosprawnościami.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8639774" cy="9357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7474" y="5003973"/>
            <a:ext cx="7776864" cy="18577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Narzędzie, które w centrum stawia </a:t>
            </a:r>
            <a:br>
              <a:rPr lang="pl-PL" sz="2400" dirty="0"/>
            </a:br>
            <a:r>
              <a:rPr lang="pl-PL" sz="2400" b="1" dirty="0"/>
              <a:t>użytkownika i usuwanie ewentualnych barier </a:t>
            </a:r>
            <a:br>
              <a:rPr lang="pl-PL" sz="2400" dirty="0"/>
            </a:br>
            <a:r>
              <a:rPr lang="pl-PL" sz="2400" dirty="0"/>
              <a:t>już na etapie projektu.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Symbol zastępczy zawartości 8" descr="symbol dostępności i uniwersalnego projektowania - postać człowiek a wpisana w koło na wzór Człowieka witruwiańskiego">
            <a:extLst>
              <a:ext uri="{FF2B5EF4-FFF2-40B4-BE49-F238E27FC236}">
                <a16:creationId xmlns:a16="http://schemas.microsoft.com/office/drawing/2014/main" id="{AEEE73D9-F673-4AFE-836C-9D697AB80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028357"/>
            <a:ext cx="3791479" cy="3639058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550051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definicja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987" y="2267669"/>
            <a:ext cx="9215838" cy="259228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Oznacza projektowanie produktów, środowiska, programów i usług </a:t>
            </a:r>
            <a:br>
              <a:rPr lang="pl-PL" dirty="0"/>
            </a:br>
            <a:r>
              <a:rPr lang="pl-PL" dirty="0"/>
              <a:t>w taki sposób, by były użyteczne dla wszystkich, w możliwie największym stopniu, bez potrzeby adaptacji lub specjalistycznego projektowania.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„</a:t>
            </a:r>
            <a:r>
              <a:rPr lang="pl-PL" b="1" dirty="0"/>
              <a:t>Uniwersalne projektowanie</a:t>
            </a:r>
            <a:r>
              <a:rPr lang="pl-PL" dirty="0"/>
              <a:t>” </a:t>
            </a:r>
            <a:r>
              <a:rPr lang="pl-PL" b="1" dirty="0"/>
              <a:t>nie wyklucza </a:t>
            </a:r>
            <a:r>
              <a:rPr lang="pl-PL" dirty="0"/>
              <a:t>pomocy technicznych </a:t>
            </a:r>
            <a:br>
              <a:rPr lang="pl-PL" dirty="0"/>
            </a:br>
            <a:r>
              <a:rPr lang="pl-PL" dirty="0"/>
              <a:t>dla szczególnych grup osób niepełnosprawnych, jeżeli jest to potrzebne.</a:t>
            </a:r>
            <a:endParaRPr lang="pl-PL" alt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59055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22131"/>
            <a:ext cx="5040561" cy="881442"/>
          </a:xfrm>
        </p:spPr>
        <p:txBody>
          <a:bodyPr>
            <a:normAutofit/>
          </a:bodyPr>
          <a:lstStyle/>
          <a:p>
            <a:r>
              <a:rPr lang="pl-PL" dirty="0"/>
              <a:t>Racjonalne usprawnienia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42" y="2123653"/>
            <a:ext cx="8856984" cy="27363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Racjonalne usprawnienie </a:t>
            </a:r>
            <a:r>
              <a:rPr lang="pl-PL" dirty="0"/>
              <a:t>oznacza konieczne i odpowiednie zmiany </a:t>
            </a:r>
            <a:br>
              <a:rPr lang="pl-PL" dirty="0"/>
            </a:br>
            <a:r>
              <a:rPr lang="pl-PL" dirty="0"/>
              <a:t>i dostosowania, nie nakładające nieproporcjonalnego lub nadmiernego obciążenia, </a:t>
            </a:r>
            <a:r>
              <a:rPr lang="pl-PL" b="1" dirty="0"/>
              <a:t>jeśli jest to potrzebne w konkretnym przypadku</a:t>
            </a:r>
            <a:r>
              <a:rPr lang="pl-PL" dirty="0"/>
              <a:t>, w celu zapewnienia osobom niepełnosprawnym możliwości korzystania </a:t>
            </a:r>
            <a:br>
              <a:rPr lang="pl-PL" dirty="0"/>
            </a:br>
            <a:r>
              <a:rPr lang="pl-PL" dirty="0"/>
              <a:t>z wszelkich praw człowieka i podstawowych wolności oraz ich wykonywania na zasadzie równości z innymi osobami.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760924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670E31-876C-42B9-B88E-E71F195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83" y="179437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Akropol – różne nawierzchnie tras zwiedzania</a:t>
            </a:r>
          </a:p>
        </p:txBody>
      </p:sp>
      <p:pic>
        <p:nvPicPr>
          <p:cNvPr id="15" name="Symbol zastępczy zawartości 14" descr="nawierzchnia ciągów pieszych w drodze na Akropol Grecja - bruk">
            <a:extLst>
              <a:ext uri="{FF2B5EF4-FFF2-40B4-BE49-F238E27FC236}">
                <a16:creationId xmlns:a16="http://schemas.microsoft.com/office/drawing/2014/main" id="{C7D10354-36EE-48A8-ABCE-76610964D5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475581"/>
            <a:ext cx="4984898" cy="3744416"/>
          </a:xfrm>
        </p:spPr>
      </p:pic>
      <p:pic>
        <p:nvPicPr>
          <p:cNvPr id="10" name="Symbol zastępczy zawartości 9" descr="nawierzchnia ciągów pieszych w drodze na Akropol Grecja - utwardzona ścieżka przyjazna dla osób ze szczególnymi potrzebami">
            <a:extLst>
              <a:ext uri="{FF2B5EF4-FFF2-40B4-BE49-F238E27FC236}">
                <a16:creationId xmlns:a16="http://schemas.microsoft.com/office/drawing/2014/main" id="{2A44BF58-CC76-4020-AF6E-5760CA75DB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74" y="2766796"/>
            <a:ext cx="4984898" cy="3744416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B42FA5F-5E60-4F20-8FC7-1B67CD26E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446427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Akropol platforma</a:t>
            </a:r>
            <a:endParaRPr lang="pl-PL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8" name="Symbol zastępczy zawartości 7" descr="platforma przyschodowa na Akropol, Grecja">
            <a:extLst>
              <a:ext uri="{FF2B5EF4-FFF2-40B4-BE49-F238E27FC236}">
                <a16:creationId xmlns:a16="http://schemas.microsoft.com/office/drawing/2014/main" id="{53CEFA26-F06E-4868-9BBC-F0A8EBEAF5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6" y="359838"/>
            <a:ext cx="8639774" cy="6474796"/>
          </a:xfrm>
        </p:spPr>
      </p:pic>
    </p:spTree>
    <p:extLst>
      <p:ext uri="{BB962C8B-B14F-4D97-AF65-F5344CB8AC3E}">
        <p14:creationId xmlns:p14="http://schemas.microsoft.com/office/powerpoint/2010/main" val="75752747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Akropol dla </a:t>
            </a:r>
            <a:r>
              <a:rPr lang="pl-PL" sz="3200" dirty="0" err="1">
                <a:latin typeface="+mn-lt"/>
              </a:rPr>
              <a:t>OzN</a:t>
            </a:r>
            <a:r>
              <a:rPr lang="pl-PL" sz="3200" dirty="0">
                <a:latin typeface="+mn-lt"/>
              </a:rPr>
              <a:t> </a:t>
            </a:r>
            <a:endParaRPr lang="pl-PL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pic>
        <p:nvPicPr>
          <p:cNvPr id="7" name="Symbol zastępczy zawartości 6" descr="gładka nawierzchnia ścieżki na Akropolu, Grecja">
            <a:extLst>
              <a:ext uri="{FF2B5EF4-FFF2-40B4-BE49-F238E27FC236}">
                <a16:creationId xmlns:a16="http://schemas.microsoft.com/office/drawing/2014/main" id="{7ACF16A7-F44B-453E-8C1E-EE328EB92A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6" y="251445"/>
            <a:ext cx="8639774" cy="6482729"/>
          </a:xfrm>
        </p:spPr>
      </p:pic>
    </p:spTree>
    <p:extLst>
      <p:ext uri="{BB962C8B-B14F-4D97-AF65-F5344CB8AC3E}">
        <p14:creationId xmlns:p14="http://schemas.microsoft.com/office/powerpoint/2010/main" val="254085026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75059"/>
            <a:ext cx="8640381" cy="720003"/>
          </a:xfrm>
        </p:spPr>
        <p:txBody>
          <a:bodyPr/>
          <a:lstStyle/>
          <a:p>
            <a:r>
              <a:rPr lang="pl-PL" dirty="0"/>
              <a:t>Bariery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115541"/>
            <a:ext cx="9397044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Przeszkody lub ograniczenia </a:t>
            </a:r>
            <a:r>
              <a:rPr lang="pl-PL" b="1" dirty="0"/>
              <a:t>cyfrowe, informacyjno-komunikacyjne lub  architektoniczne,</a:t>
            </a:r>
            <a:r>
              <a:rPr lang="pl-PL" dirty="0"/>
              <a:t> które uniemożliwiają lub utrudniają osobom </a:t>
            </a:r>
            <a:br>
              <a:rPr lang="pl-PL" dirty="0"/>
            </a:br>
            <a:r>
              <a:rPr lang="pl-PL" dirty="0"/>
              <a:t>ze szczególnymi potrzebami udział w różnych sferach życia na zasadzie równości z innymi osobami.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Bariery prowadzą do dyskryminacji i społecznego wyłączania.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Osoby z niepełnosprawnościami – </a:t>
            </a:r>
            <a:r>
              <a:rPr lang="pl-PL" b="1" dirty="0">
                <a:solidFill>
                  <a:srgbClr val="FF0000"/>
                </a:solidFill>
              </a:rPr>
              <a:t>niewidzialni obywatele</a:t>
            </a:r>
            <a:r>
              <a:rPr lang="pl-PL" dirty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Przyczyną dyskryminacji osób niepełnosprawnych są często uprzedzenia, częściej jednak wynika ona stąd, iż na ogół zapomina się o nich lub ignoruje - co tworzy i wzmaga </a:t>
            </a:r>
            <a:r>
              <a:rPr lang="pl-PL" b="1" dirty="0">
                <a:solidFill>
                  <a:srgbClr val="FF0000"/>
                </a:solidFill>
              </a:rPr>
              <a:t>bariery środowiskowe </a:t>
            </a:r>
            <a:r>
              <a:rPr lang="pl-PL" dirty="0"/>
              <a:t>i </a:t>
            </a:r>
            <a:r>
              <a:rPr lang="pl-PL" b="1" dirty="0">
                <a:solidFill>
                  <a:srgbClr val="FF0000"/>
                </a:solidFill>
              </a:rPr>
              <a:t>bariery w postawach społecznych</a:t>
            </a:r>
            <a:r>
              <a:rPr lang="pl-PL" dirty="0"/>
              <a:t>, uniemożliwiające tym osobom uczestniczenie w życiu społecznym.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39625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Osoba ze szczególnymi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42" y="1619597"/>
            <a:ext cx="9109012" cy="46805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06482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53" y="359838"/>
            <a:ext cx="8640381" cy="1043735"/>
          </a:xfrm>
        </p:spPr>
        <p:txBody>
          <a:bodyPr>
            <a:normAutofit/>
          </a:bodyPr>
          <a:lstStyle/>
          <a:p>
            <a:r>
              <a:rPr lang="pl-PL" dirty="0"/>
              <a:t>Osoby ze szczególnymi potrzebami,</a:t>
            </a:r>
            <a:br>
              <a:rPr lang="pl-PL" dirty="0"/>
            </a:br>
            <a:r>
              <a:rPr lang="pl-PL" dirty="0"/>
              <a:t>w tym osoby z niepełnosprawnościami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691605"/>
            <a:ext cx="9361040" cy="489654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pl-PL" dirty="0"/>
              <a:t>Niepełnosprawność – oznacza trwałą lub okresową niezdolność </a:t>
            </a:r>
            <a:br>
              <a:rPr lang="pl-PL" dirty="0"/>
            </a:br>
            <a:r>
              <a:rPr lang="pl-PL" dirty="0"/>
              <a:t>do wypełniania ról społecznych z powodu stałego lub długotrwałego naruszenia sprawności organizmu, w szczególności powodującą niezdolność do pracy.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pl-PL" dirty="0"/>
              <a:t>Do osób niepełnosprawnych zalicza się te osoby, które mają długotrwale naruszoną sprawność fizyczną, umysłową, intelektualną lub w zakresie zmysłów co może, </a:t>
            </a:r>
            <a:r>
              <a:rPr lang="pl-PL" b="1" spc="150" dirty="0"/>
              <a:t>w oddziaływaniu z różnymi barierami</a:t>
            </a:r>
            <a:r>
              <a:rPr lang="pl-PL" dirty="0"/>
              <a:t>, utrudniać im pełny i skuteczny udział w życiu społecznym, na zasadzie równości </a:t>
            </a:r>
            <a:br>
              <a:rPr lang="pl-PL" dirty="0"/>
            </a:br>
            <a:r>
              <a:rPr lang="pl-PL" dirty="0"/>
              <a:t>z innymi osobami.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(Ustawa o rehabilitacji zawodowej i społecznej oraz zatrudnianiu osób niepełnosprawnych, Dz. U. 2021, poz. 573)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34126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Osoba ze szczególnymi potrzebami – przykłady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837"/>
            <a:ext cx="9649072" cy="5940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dirty="0"/>
              <a:t>Przykłady osób ze szczególnymi potrzebami </a:t>
            </a:r>
            <a:r>
              <a:rPr lang="pl-PL" sz="2400" b="1" dirty="0"/>
              <a:t>to m.in. </a:t>
            </a:r>
            <a:r>
              <a:rPr lang="pl-PL" sz="2400" dirty="0"/>
              <a:t>osoby: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na wózkach inwalidzkich, poruszające się o kulach, o ograniczonej możliwości poruszania się,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/>
              <a:t>niewidome i niedowidzące,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/>
              <a:t>głuche i słabosłyszące,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/>
              <a:t>głuchoniewidome,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z niepełnosprawnością intelektualną i doświadczające choroby psychicznej,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starsze i osłabione chorobami,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kobiety w ciąży, opiekunowie z małymi dziećmi, w tym z wózkami dziecięcymi, (z zakupami, z psem na smyczy),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o nietypowym wzroście (w tym również dzieci),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z ciężkim lub nieporęcznym bagażem, towarem…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93367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obrazu 6" descr="Otwarta książka na tle flagi Unii Europejskiej ">
            <a:extLst>
              <a:ext uri="{FF2B5EF4-FFF2-40B4-BE49-F238E27FC236}">
                <a16:creationId xmlns:a16="http://schemas.microsoft.com/office/drawing/2014/main" id="{1DCF9426-1DC4-4D03-B242-C860C0C83F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886"/>
          <a:stretch>
            <a:fillRect/>
          </a:stretch>
        </p:blipFill>
        <p:spPr>
          <a:xfrm>
            <a:off x="1169442" y="1013388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213793947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913502-683D-42D7-BEFF-0E2686430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514" y="4859339"/>
            <a:ext cx="7123904" cy="165680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dirty="0"/>
              <a:t>Zasada równości szans i niedyskryminacji,  </a:t>
            </a:r>
            <a:br>
              <a:rPr lang="pl-PL" dirty="0"/>
            </a:br>
            <a:r>
              <a:rPr lang="pl-PL" dirty="0"/>
              <a:t>w tym dostępność </a:t>
            </a:r>
            <a:br>
              <a:rPr lang="pl-PL" dirty="0"/>
            </a:br>
            <a:r>
              <a:rPr lang="pl-PL" dirty="0"/>
              <a:t>dla osób z niepełnosprawnościami</a:t>
            </a:r>
          </a:p>
        </p:txBody>
      </p:sp>
      <p:pic>
        <p:nvPicPr>
          <p:cNvPr id="31" name="Symbol zastępczy obrazu 30" descr="Postać Shreka z filmu o tym samym tytule, połówka cebuli oraz napis - Wszyscy mają warstwy.">
            <a:extLst>
              <a:ext uri="{FF2B5EF4-FFF2-40B4-BE49-F238E27FC236}">
                <a16:creationId xmlns:a16="http://schemas.microsoft.com/office/drawing/2014/main" id="{71D3C9BB-36D2-4417-B588-57C0730257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>
            <a:fillRect/>
          </a:stretch>
        </p:blipFill>
        <p:spPr>
          <a:xfrm>
            <a:off x="953418" y="272487"/>
            <a:ext cx="5903912" cy="4608513"/>
          </a:xfrm>
        </p:spPr>
      </p:pic>
    </p:spTree>
    <p:extLst>
      <p:ext uri="{BB962C8B-B14F-4D97-AF65-F5344CB8AC3E}">
        <p14:creationId xmlns:p14="http://schemas.microsoft.com/office/powerpoint/2010/main" val="46797780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7" y="351036"/>
            <a:ext cx="9181019" cy="1151771"/>
          </a:xfrm>
        </p:spPr>
        <p:txBody>
          <a:bodyPr>
            <a:normAutofit/>
          </a:bodyPr>
          <a:lstStyle/>
          <a:p>
            <a:r>
              <a:rPr lang="pl-PL" dirty="0"/>
              <a:t>Ocena kryterium zgodności projektu </a:t>
            </a:r>
            <a:br>
              <a:rPr lang="pl-PL" dirty="0"/>
            </a:br>
            <a:r>
              <a:rPr lang="pl-PL" dirty="0"/>
              <a:t>z zasadą równości szans i niedyskryminacji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1" y="1331565"/>
            <a:ext cx="9902285" cy="568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Ocenie podlega, czy projekt jest zgodny z zasadą równości szans </a:t>
            </a:r>
            <a:br>
              <a:rPr lang="pl-PL" dirty="0"/>
            </a:br>
            <a:r>
              <a:rPr lang="pl-PL" dirty="0"/>
              <a:t>i niedyskryminacji, w tym dostępności dla osób z niepełnosprawnościami </a:t>
            </a:r>
            <a:br>
              <a:rPr lang="pl-PL" dirty="0"/>
            </a:br>
            <a:r>
              <a:rPr lang="pl-PL" dirty="0"/>
              <a:t>i wpływa pozytywnie na jej realizację, tj.:  czy </a:t>
            </a:r>
            <a:r>
              <a:rPr lang="pl-PL" b="1" dirty="0"/>
              <a:t>wszystkie elementy (produkty </a:t>
            </a:r>
            <a:br>
              <a:rPr lang="pl-PL" b="1" dirty="0"/>
            </a:br>
            <a:r>
              <a:rPr lang="pl-PL" b="1" dirty="0"/>
              <a:t>i usługi) </a:t>
            </a:r>
            <a:r>
              <a:rPr lang="pl-PL" dirty="0"/>
              <a:t>składające się na przedmiot projektu, które nie zostały uznane </a:t>
            </a:r>
            <a:br>
              <a:rPr lang="pl-PL" dirty="0"/>
            </a:br>
            <a:r>
              <a:rPr lang="pl-PL" dirty="0"/>
              <a:t>za neutralne, </a:t>
            </a:r>
            <a:r>
              <a:rPr lang="pl-PL" b="1" dirty="0"/>
              <a:t>są dostępne dla wszystkich ich użytkowniczek oraz użytkowników </a:t>
            </a:r>
            <a:r>
              <a:rPr lang="pl-PL" dirty="0"/>
              <a:t>i spełniają: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standardy: architektoniczny, cyfrowy, szkoleniowy oraz transportowy </a:t>
            </a:r>
            <a:br>
              <a:rPr lang="pl-PL" dirty="0"/>
            </a:br>
            <a:r>
              <a:rPr lang="pl-PL" dirty="0"/>
              <a:t>w zakresie elementów towarzyszących infrastrukturze transportowej  (Załącznik nr 2 do Wytycznych równościowych),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standardy dostępności określone w Poradniku dla sektora kultury w zakresie zapewniania dostępności 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Inne standardy wskazane przez wnioskodawcę, dokumencie właściwym dla danego typu inwestycji wymienionym na stronie internetowej Programu Dostępność Plus?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74744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87549"/>
            <a:ext cx="10009112" cy="5832288"/>
          </a:xfrm>
        </p:spPr>
        <p:txBody>
          <a:bodyPr>
            <a:normAutofit fontScale="92500" lnSpcReduction="20000"/>
          </a:bodyPr>
          <a:lstStyle/>
          <a:p>
            <a:pPr marL="536575" lvl="1" indent="-2682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600" dirty="0"/>
              <a:t>zamieszczone na </a:t>
            </a:r>
            <a:r>
              <a:rPr lang="pl-PL" sz="2600" u="sng" dirty="0">
                <a:hlinkClick r:id="rId2"/>
              </a:rPr>
              <a:t>stronie internetowej Programu Dostępność Plus</a:t>
            </a:r>
            <a:r>
              <a:rPr lang="pl-PL" sz="2600" u="sng" dirty="0"/>
              <a:t>, np.: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3" tooltip="Rekomendacje dla jakości szkoleń"/>
              </a:rPr>
              <a:t>Rekomendacje dla jakości szkoleń </a:t>
            </a:r>
            <a:r>
              <a:rPr lang="pl-PL" sz="2600" dirty="0"/>
              <a:t> (PDF 136 KB),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4" tooltip="przekierowanie do strony zewnętrznej - link otwiera się w nowej karcie"/>
              </a:rPr>
              <a:t>Standardy projektowania uniwersalnego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5" tooltip="Standardy przygotowania łatwego tekstu - plik w PDF"/>
              </a:rPr>
              <a:t>Europejskie standardy przygotowania tekstu łatwego do czytania i zrozumienia</a:t>
            </a:r>
            <a:r>
              <a:rPr lang="pl-PL" sz="2600" dirty="0"/>
              <a:t> (PDF 2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6" tooltip="Dostępność w dokumentach elektronicznych - plik w formacie PDF"/>
              </a:rPr>
              <a:t>Standardy dostępności dla dokumentów elektronicznych</a:t>
            </a:r>
            <a:r>
              <a:rPr lang="pl-PL" sz="2600" dirty="0"/>
              <a:t> (PDF 6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7" tooltip="przekierowanie do strony zewnętrznej - link otwiera się w nowej karcie"/>
              </a:rPr>
              <a:t>Model Dostępnej Szkoły</a:t>
            </a:r>
            <a:r>
              <a:rPr lang="pl-PL" sz="2600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8" tooltip="Standard dostępności POZ"/>
              </a:rPr>
              <a:t>Standard dostępności POZ</a:t>
            </a:r>
            <a:r>
              <a:rPr lang="pl-PL" sz="2600" dirty="0"/>
              <a:t> (PDF 12 MB),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9" tooltip="przekierowanie do stron zewnętrznych - link otwiera się w nowej karcie"/>
              </a:rPr>
              <a:t>Modele wsparcia uczelni w celu zwiększenia ich dostępności dla osób </a:t>
            </a:r>
            <a:br>
              <a:rPr lang="pl-PL" sz="2600" u="sng" dirty="0">
                <a:hlinkClick r:id="rId9" tooltip="przekierowanie do stron zewnętrznych - link otwiera się w nowej karcie"/>
              </a:rPr>
            </a:br>
            <a:r>
              <a:rPr lang="pl-PL" sz="2600" u="sng" dirty="0">
                <a:hlinkClick r:id="rId9" tooltip="przekierowanie do stron zewnętrznych - link otwiera się w nowej karcie"/>
              </a:rPr>
              <a:t>z niepełnosprawnościami</a:t>
            </a:r>
            <a:r>
              <a:rPr lang="pl-PL" sz="2600" dirty="0"/>
              <a:t>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10" tooltip="plik w formacie PDF otwiera się w nowej karcie"/>
              </a:rPr>
              <a:t>Asystent Dziecka Ucznia ze Specjalnymi Potrzebami Edukacyjnymi (ASPE) – standard pracy i profil kompetencyjny (PDF)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dirty="0">
                <a:hlinkClick r:id="rId11" tooltip="Plik w formacie PDF otwiera się w nowej karcie"/>
              </a:rPr>
              <a:t>Moduły zajęć projektowania uniwersalnego w ramach wybranych obszarów kształcenia (PDF)</a:t>
            </a:r>
            <a:endParaRPr lang="pl-PL" sz="2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00514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16674"/>
            <a:ext cx="10009112" cy="590465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sz="2400" b="1" spc="200" dirty="0">
                <a:solidFill>
                  <a:srgbClr val="C00000"/>
                </a:solidFill>
              </a:rPr>
              <a:t>Wszystkie</a:t>
            </a:r>
            <a:r>
              <a:rPr lang="pl-PL" dirty="0"/>
              <a:t> elementy </a:t>
            </a:r>
            <a:r>
              <a:rPr lang="pl-PL" b="1" spc="200" dirty="0">
                <a:solidFill>
                  <a:srgbClr val="C00000"/>
                </a:solidFill>
              </a:rPr>
              <a:t>(produkty i usługi) </a:t>
            </a:r>
            <a:r>
              <a:rPr lang="pl-PL" b="1" dirty="0"/>
              <a:t>składające się na przedmiot projektu</a:t>
            </a:r>
            <a:r>
              <a:rPr lang="pl-PL" dirty="0"/>
              <a:t>, które nie zostaną uznane za neutralne, są dostępne dla wszystkich ich użytkowniczek oraz użytkowników i </a:t>
            </a:r>
            <a:r>
              <a:rPr lang="pl-PL" b="1" spc="200" dirty="0">
                <a:solidFill>
                  <a:srgbClr val="C00000"/>
                </a:solidFill>
              </a:rPr>
              <a:t>spełniają standardy</a:t>
            </a:r>
            <a:r>
              <a:rPr lang="pl-PL" dirty="0"/>
              <a:t>: </a:t>
            </a:r>
          </a:p>
          <a:p>
            <a:pPr marL="536575" lvl="1" indent="-268288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określone w Załączniku nr 2 (Standardy dostępności dla polityki spójności </a:t>
            </a:r>
            <a:br>
              <a:rPr lang="pl-PL" dirty="0"/>
            </a:br>
            <a:r>
              <a:rPr lang="pl-PL" dirty="0"/>
              <a:t>na lata 2021-2027) do </a:t>
            </a:r>
            <a:r>
              <a:rPr lang="pl-PL" dirty="0">
                <a:hlinkClick r:id="rId2"/>
              </a:rPr>
              <a:t>Wytycznych dotyczących realizacji zasad równościowych w ramach funduszy unijnych na lata 2021-2027</a:t>
            </a:r>
            <a:endParaRPr lang="pl-PL" dirty="0"/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b="1" dirty="0"/>
              <a:t>informacyjno-promocyjny,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b="1" dirty="0"/>
              <a:t>cyfrowy (WCAG 2.1),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b="1" dirty="0"/>
              <a:t>architektoniczny, 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b="1" dirty="0"/>
              <a:t>szkoleniowy (szkolenia, kursy, warsztaty</a:t>
            </a:r>
            <a:r>
              <a:rPr lang="pl-PL" sz="3200" b="1" dirty="0"/>
              <a:t>, </a:t>
            </a:r>
            <a:r>
              <a:rPr lang="pl-PL" b="1" dirty="0"/>
              <a:t>doradztwo</a:t>
            </a:r>
            <a:r>
              <a:rPr lang="pl-PL" sz="3200" b="1" dirty="0"/>
              <a:t>),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b="1" spc="300" dirty="0"/>
              <a:t>transportowy.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pl-PL" dirty="0"/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45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5B335B-1F4B-4392-A059-D4129D05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Dostępny projekt,</a:t>
            </a:r>
            <a:br>
              <a:rPr lang="pl-PL" dirty="0"/>
            </a:br>
            <a:r>
              <a:rPr lang="pl-PL" dirty="0"/>
              <a:t>neutralny charakter produktów i usług</a:t>
            </a:r>
          </a:p>
        </p:txBody>
      </p:sp>
      <p:pic>
        <p:nvPicPr>
          <p:cNvPr id="8" name="Symbol zastępczy zawartości 7" descr="Przykładowy schemat projektu - trzy zadania projektowe w których zaplanowane są produktu dostępne i neutralne oraz usługi dostępne i neutralne. ">
            <a:extLst>
              <a:ext uri="{FF2B5EF4-FFF2-40B4-BE49-F238E27FC236}">
                <a16:creationId xmlns:a16="http://schemas.microsoft.com/office/drawing/2014/main" id="{95056680-71B7-474F-AB90-1A0D073E5C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0363" y="2237335"/>
            <a:ext cx="8424837" cy="3768502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0D2A0E-8636-4988-97E7-8654C40DE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1006" y="1635431"/>
            <a:ext cx="4968006" cy="864096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Projekt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DF53DA-4010-463C-89B1-C341B4D608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598248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3C0C44-2FF1-4DA5-BEA3-A80EDD7A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785583" cy="1130324"/>
          </a:xfrm>
        </p:spPr>
        <p:txBody>
          <a:bodyPr>
            <a:normAutofit/>
          </a:bodyPr>
          <a:lstStyle/>
          <a:p>
            <a:r>
              <a:rPr lang="pl-PL" dirty="0"/>
              <a:t>Typy projektów w ramach Działania FEPM.06.10 Infrastruktura kultury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6759F-60A9-4AF5-B8DA-04C375AD9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2917" y="1907629"/>
            <a:ext cx="5112568" cy="3168352"/>
          </a:xfrm>
          <a:ln>
            <a:solidFill>
              <a:schemeClr val="tx1"/>
            </a:solidFill>
          </a:ln>
        </p:spPr>
        <p:txBody>
          <a:bodyPr/>
          <a:lstStyle/>
          <a:p>
            <a:pPr marL="182563" indent="0">
              <a:lnSpc>
                <a:spcPct val="114000"/>
              </a:lnSpc>
              <a:buNone/>
            </a:pPr>
            <a:r>
              <a:rPr lang="pl-PL" dirty="0"/>
              <a:t>Standardy, które należy uwzględnić </a:t>
            </a:r>
            <a:br>
              <a:rPr lang="pl-PL" dirty="0"/>
            </a:br>
            <a:r>
              <a:rPr lang="pl-PL" dirty="0"/>
              <a:t>w trakcie realizacji zadań:</a:t>
            </a:r>
          </a:p>
          <a:p>
            <a:pPr marL="622300" indent="-250825">
              <a:buFont typeface="Wingdings" panose="05000000000000000000" pitchFamily="2" charset="2"/>
              <a:buChar char="§"/>
            </a:pPr>
            <a:r>
              <a:rPr lang="pl-PL" dirty="0"/>
              <a:t>architektoniczny,</a:t>
            </a:r>
          </a:p>
          <a:p>
            <a:pPr marL="622300" indent="-250825">
              <a:buFont typeface="Wingdings" panose="05000000000000000000" pitchFamily="2" charset="2"/>
              <a:buChar char="§"/>
            </a:pPr>
            <a:r>
              <a:rPr lang="pl-PL" dirty="0"/>
              <a:t>szkoleniowy, </a:t>
            </a:r>
          </a:p>
          <a:p>
            <a:pPr marL="622300" indent="-250825">
              <a:buFont typeface="Wingdings" panose="05000000000000000000" pitchFamily="2" charset="2"/>
              <a:buChar char="§"/>
            </a:pPr>
            <a:r>
              <a:rPr lang="pl-PL" dirty="0"/>
              <a:t>cyfrowy, </a:t>
            </a:r>
          </a:p>
          <a:p>
            <a:pPr marL="622300" indent="-250825">
              <a:buFont typeface="Wingdings" panose="05000000000000000000" pitchFamily="2" charset="2"/>
              <a:buChar char="§"/>
            </a:pPr>
            <a:r>
              <a:rPr lang="pl-PL" dirty="0"/>
              <a:t>informacyjno-promocyjny,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90BF02-F881-42EE-A12B-197D902C2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328" y="1763613"/>
            <a:ext cx="3816424" cy="432048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Budowa </a:t>
            </a:r>
            <a:br>
              <a:rPr lang="pl-PL" dirty="0"/>
            </a:br>
            <a:r>
              <a:rPr lang="pl-PL" dirty="0"/>
              <a:t>(wyłącznie w wyjątkowych </a:t>
            </a:r>
            <a:br>
              <a:rPr lang="pl-PL" dirty="0"/>
            </a:br>
            <a:r>
              <a:rPr lang="pl-PL" dirty="0"/>
              <a:t>i uzasadnionych przypadkach), </a:t>
            </a:r>
            <a:r>
              <a:rPr lang="pl-PL" b="1" dirty="0"/>
              <a:t>przebudowa, rozbudowa lub remont </a:t>
            </a:r>
            <a:r>
              <a:rPr lang="pl-PL" dirty="0"/>
              <a:t>infrastruktury kultury służącej prowadzeniu działalności kulturalnej wraz </a:t>
            </a:r>
            <a:br>
              <a:rPr lang="pl-PL" dirty="0"/>
            </a:br>
            <a:r>
              <a:rPr lang="pl-PL" dirty="0"/>
              <a:t>z obowiązkowymi </a:t>
            </a:r>
            <a:r>
              <a:rPr lang="pl-PL" b="1" dirty="0"/>
              <a:t>działaniami w zakresie edukacji kulturalnej.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BA16BE-896B-4052-870B-00D162041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85266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3C0C44-2FF1-4DA5-BEA3-A80EDD7A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785583" cy="1130324"/>
          </a:xfrm>
        </p:spPr>
        <p:txBody>
          <a:bodyPr>
            <a:normAutofit/>
          </a:bodyPr>
          <a:lstStyle/>
          <a:p>
            <a:r>
              <a:rPr lang="pl-PL" dirty="0"/>
              <a:t>Typy projektów w ramach Działania FEPM.06.10 Infrastruktura kultury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6759F-60A9-4AF5-B8DA-04C375AD9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2917" y="1907629"/>
            <a:ext cx="5112568" cy="3168352"/>
          </a:xfrm>
          <a:ln>
            <a:solidFill>
              <a:schemeClr val="tx1"/>
            </a:solidFill>
          </a:ln>
        </p:spPr>
        <p:txBody>
          <a:bodyPr/>
          <a:lstStyle/>
          <a:p>
            <a:pPr marL="182563" indent="0">
              <a:lnSpc>
                <a:spcPct val="114000"/>
              </a:lnSpc>
              <a:buNone/>
            </a:pPr>
            <a:r>
              <a:rPr lang="pl-PL" dirty="0"/>
              <a:t>Standardy, które należy uwzględnić </a:t>
            </a:r>
            <a:br>
              <a:rPr lang="pl-PL" dirty="0"/>
            </a:br>
            <a:r>
              <a:rPr lang="pl-PL" dirty="0"/>
              <a:t>w trakcie realizacji zadań:</a:t>
            </a:r>
          </a:p>
          <a:p>
            <a:pPr marL="622300" indent="-250825">
              <a:buFont typeface="Wingdings" panose="05000000000000000000" pitchFamily="2" charset="2"/>
              <a:buChar char="§"/>
            </a:pPr>
            <a:r>
              <a:rPr lang="pl-PL" dirty="0"/>
              <a:t>architektoniczny,</a:t>
            </a:r>
          </a:p>
          <a:p>
            <a:pPr marL="622300" indent="-250825">
              <a:buFont typeface="Wingdings" panose="05000000000000000000" pitchFamily="2" charset="2"/>
              <a:buChar char="§"/>
            </a:pPr>
            <a:r>
              <a:rPr lang="pl-PL" dirty="0"/>
              <a:t>cyfrowy, </a:t>
            </a:r>
          </a:p>
          <a:p>
            <a:pPr marL="622300" indent="-250825">
              <a:buFont typeface="Wingdings" panose="05000000000000000000" pitchFamily="2" charset="2"/>
              <a:buChar char="§"/>
            </a:pPr>
            <a:r>
              <a:rPr lang="pl-PL" dirty="0"/>
              <a:t>informacyjno-promocyjny,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90BF02-F881-42EE-A12B-197D902C2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346" y="1763613"/>
            <a:ext cx="4320480" cy="432048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Prace budowlane</a:t>
            </a:r>
            <a:r>
              <a:rPr lang="pl-PL" dirty="0"/>
              <a:t>, restauratorskie, konserwatorskie lub </a:t>
            </a:r>
            <a:r>
              <a:rPr lang="pl-PL" b="1" dirty="0"/>
              <a:t>adaptacja obiektów </a:t>
            </a:r>
            <a:r>
              <a:rPr lang="pl-PL" dirty="0"/>
              <a:t>i zespołów zabytkowych wpisanych do rejestru zabytków oraz nadanie im nowych funkcji lub rozwój funkcji dotychczasowych służących celom społecznym, kulturalnym oraz – uzupełniająco – turystycznym </a:t>
            </a:r>
            <a:br>
              <a:rPr lang="pl-PL" dirty="0"/>
            </a:br>
            <a:r>
              <a:rPr lang="pl-PL" dirty="0"/>
              <a:t>i gospodarczym.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BA16BE-896B-4052-870B-00D162041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040017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3C0C44-2FF1-4DA5-BEA3-A80EDD7A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785583" cy="1130324"/>
          </a:xfrm>
        </p:spPr>
        <p:txBody>
          <a:bodyPr>
            <a:normAutofit/>
          </a:bodyPr>
          <a:lstStyle/>
          <a:p>
            <a:r>
              <a:rPr lang="pl-PL" dirty="0"/>
              <a:t>Typy projektów w ramach Działania FEPM.06.10 Infrastruktura kultury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6759F-60A9-4AF5-B8DA-04C375AD9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105" y="4151686"/>
            <a:ext cx="9073007" cy="694268"/>
          </a:xfrm>
          <a:ln>
            <a:solidFill>
              <a:schemeClr val="tx1"/>
            </a:solidFill>
          </a:ln>
        </p:spPr>
        <p:txBody>
          <a:bodyPr/>
          <a:lstStyle/>
          <a:p>
            <a:pPr marL="182563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pl-PL" dirty="0"/>
              <a:t>W trakcie realizacji zadań należy uwzględnić standard architektoniczny.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90BF02-F881-42EE-A12B-197D902C2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106" y="1691605"/>
            <a:ext cx="9073008" cy="2016224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Kompleksowe </a:t>
            </a:r>
            <a:r>
              <a:rPr lang="pl-PL" b="1" dirty="0"/>
              <a:t>zagospodarowanie obszarów zabytkowych i przestrzeni publicznych </a:t>
            </a:r>
            <a:r>
              <a:rPr lang="pl-PL" dirty="0"/>
              <a:t>służących integracji społeczności lokalnej </a:t>
            </a:r>
            <a:r>
              <a:rPr lang="pl-PL" b="1" dirty="0"/>
              <a:t>wraz z małą architekturą i infrastrukturą towarzyszącą </a:t>
            </a:r>
            <a:r>
              <a:rPr lang="pl-PL" dirty="0"/>
              <a:t>w ramach układów urbanistycznych i ruralistycznych wpisanych do rejestru zabytków.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BA16BE-896B-4052-870B-00D162041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088977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319F71-2A5D-4BF9-A1DE-3DB46197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Skoro w ramach wszystkich 3 typów projektów m.in.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BEB6C4-0B09-47A6-88F3-37B5D09B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7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Możliwe będzie: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/>
              <a:t> tworzenie treści cyfrowych prowadzących do upowszechnienia zasobów kultury, w tym działania dotyczące digitalizacji zasobów, zwiedzanie on-line, itp. – to </a:t>
            </a:r>
            <a:r>
              <a:rPr lang="pl-PL" b="1" dirty="0"/>
              <a:t>pamiętajmy o standardzie cyfrowym</a:t>
            </a:r>
            <a:r>
              <a:rPr lang="pl-PL" dirty="0"/>
              <a:t>,</a:t>
            </a:r>
          </a:p>
          <a:p>
            <a:pPr>
              <a:spcAft>
                <a:spcPts val="1200"/>
              </a:spcAft>
            </a:pPr>
            <a:r>
              <a:rPr lang="pl-PL" dirty="0"/>
              <a:t>likwidowanie barier architektonicznych, w szczególności w oparciu o projektowanie uniwersalne lub zastosowanie racjonalnego usprawnienia oraz uwzględniające potrzeby osób z niepełnosprawnościami: ruchową, wzrokową, intelektualną, a także kobiet, seniorów, opiekunów osób zależnych – to </a:t>
            </a:r>
            <a:r>
              <a:rPr lang="pl-PL" b="1" dirty="0"/>
              <a:t>pamiętajmy o standardzie architektonicznym</a:t>
            </a:r>
            <a:r>
              <a:rPr lang="pl-PL" dirty="0"/>
              <a:t>;</a:t>
            </a:r>
          </a:p>
          <a:p>
            <a:pPr>
              <a:spcAft>
                <a:spcPts val="1200"/>
              </a:spcAft>
            </a:pPr>
            <a:r>
              <a:rPr lang="pl-PL" dirty="0"/>
              <a:t>realizowanie działań: na rzecz rozwijania aktywności, wzmacniania włączenia społecznego i rozwoju gospodarczego lub integracji społeczności lokalnej,  (…) w zakresie budowania kompetencji kadr kultury – to </a:t>
            </a:r>
            <a:r>
              <a:rPr lang="pl-PL" b="1" dirty="0"/>
              <a:t>pamiętajmy o standardzie szkoleniowym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2A2B47-53F1-442C-BA51-5BBF58B6D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241962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319F71-2A5D-4BF9-A1DE-3DB46197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Standard </a:t>
            </a:r>
            <a:r>
              <a:rPr lang="pl-PL" sz="3100" dirty="0"/>
              <a:t>architektoniczny</a:t>
            </a:r>
            <a:r>
              <a:rPr lang="pl-PL" dirty="0"/>
              <a:t> w obiektach zabytkowych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BEB6C4-0B09-47A6-88F3-37B5D09B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619597"/>
            <a:ext cx="9793088" cy="397403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Obiekty zabytkowe to budynki o specjalnym charakterze</a:t>
            </a:r>
            <a:r>
              <a:rPr lang="pl-PL" dirty="0"/>
              <a:t>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Każda przestrzeń zabytkowa jest strukturą unikatową i wymaga opracowania </a:t>
            </a:r>
            <a:r>
              <a:rPr lang="pl-PL" b="1" dirty="0"/>
              <a:t>indywidualnych rozwiązań architektonicznych i infrastrukturalnych </a:t>
            </a:r>
            <a:r>
              <a:rPr lang="pl-PL" dirty="0"/>
              <a:t>dostosowującą ją do potrzeb osób z niepełnosprawnościami.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Ocena możliwości zastosowania poszczególnych rozwiązań </a:t>
            </a:r>
            <a:r>
              <a:rPr lang="pl-PL" b="1" dirty="0"/>
              <a:t>należy każdorazowo do wojewódzkiego konserwatora zabytków.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2A2B47-53F1-442C-BA51-5BBF58B6D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51615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9144437" cy="1296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Fundusze Europejskie dla Pomorza na lata 2021-2027 a prawa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2074842"/>
            <a:ext cx="10225136" cy="4348064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None/>
            </a:pPr>
            <a:r>
              <a:rPr lang="pl-PL" dirty="0"/>
              <a:t>1 	Strategia programu: główne wyzwania w zakresie rozwoju i rozwiązania polityczne oby ze szczególnymi potrzebami.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Inwestycje będą musiały wykazać zgodność z (…) odpowiednią polityką UE </a:t>
            </a:r>
            <a:br>
              <a:rPr lang="pl-PL" dirty="0"/>
            </a:br>
            <a:r>
              <a:rPr lang="pl-PL" dirty="0"/>
              <a:t>i ramami prawnymi odnośnie przestrzegania zobowiązań </a:t>
            </a:r>
            <a:r>
              <a:rPr lang="pl-PL" b="1" dirty="0"/>
              <a:t>w zakresie praw człowieka, a mianowicie </a:t>
            </a:r>
            <a:r>
              <a:rPr lang="pl-PL" sz="2400" b="1" spc="300" dirty="0">
                <a:solidFill>
                  <a:srgbClr val="C00000"/>
                </a:solidFill>
              </a:rPr>
              <a:t>Kartą Praw Podstawowych UE </a:t>
            </a:r>
            <a:r>
              <a:rPr lang="pl-PL" dirty="0"/>
              <a:t>(KPP UE), Europejskim Filarem Praw Społecznych, Strategią na rzecz praw osób niepełnosprawnych 2021-2030 oraz Konwencją ONZ o Prawach Dziecka </a:t>
            </a:r>
            <a:br>
              <a:rPr lang="pl-PL" dirty="0"/>
            </a:br>
            <a:r>
              <a:rPr lang="pl-PL" dirty="0"/>
              <a:t>(w szczególności art. 20 i 21).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Zostanie to odpowiednio odzwierciedlone w kryteriach wyboru projektów.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9891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19E38-31A9-46D3-8134-2D8B1921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Dostępność budynków zabytkowych</a:t>
            </a:r>
          </a:p>
        </p:txBody>
      </p:sp>
      <p:pic>
        <p:nvPicPr>
          <p:cNvPr id="7" name="Symbol zastępczy zawartości 6" descr="dostępną platforma schodowa z funkcją chowania w pdłogę ">
            <a:extLst>
              <a:ext uri="{FF2B5EF4-FFF2-40B4-BE49-F238E27FC236}">
                <a16:creationId xmlns:a16="http://schemas.microsoft.com/office/drawing/2014/main" id="{595242AE-649D-4F37-8C60-D599DA6769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95" y="1454871"/>
            <a:ext cx="6696720" cy="507092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7D694F-7FC8-4E8A-A55D-2ADE72D31A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4032448" cy="554425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Dostępność w budynku zabytkowym musi</a:t>
            </a:r>
            <a:br>
              <a:rPr lang="pl-PL" sz="2400" dirty="0"/>
            </a:br>
            <a:r>
              <a:rPr lang="pl-PL" sz="2400" dirty="0"/>
              <a:t> opierać się na łączeniu zmian architektonicznych </a:t>
            </a:r>
            <a:br>
              <a:rPr lang="pl-PL" sz="2400" dirty="0"/>
            </a:br>
            <a:r>
              <a:rPr lang="pl-PL" sz="2400" dirty="0"/>
              <a:t>z wykorzystaniem nowoczesnych </a:t>
            </a:r>
            <a:br>
              <a:rPr lang="pl-PL" sz="2400" dirty="0"/>
            </a:br>
            <a:r>
              <a:rPr lang="pl-PL" sz="2400" dirty="0"/>
              <a:t>rozwiązań </a:t>
            </a:r>
            <a:br>
              <a:rPr lang="pl-PL" sz="2400" dirty="0"/>
            </a:br>
            <a:r>
              <a:rPr lang="pl-PL" sz="2400" dirty="0"/>
              <a:t>technologicznych oraz odpowiednich procedur obsługi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FA5D3DC-0243-411E-993D-24FC89C8D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0957272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4622CE-0186-42BC-9C66-0E41AB51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Dostępność i konserwator zabytków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9404EB-DF4A-49C0-9CA6-B57C4F21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05" y="1943453"/>
            <a:ext cx="9001000" cy="4176664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Ocena, czy zaproponowany sposób lepszej adaptacji danego budynku zabytkowego dla potrzeb użytkowych zgodny jest z zasadą dostępności dla osób z niepełnosprawnościami – należeć będzie każdorazowo do oceny wojewódzkiego konserwatora zabytków.</a:t>
            </a:r>
          </a:p>
          <a:p>
            <a:pPr marL="0" indent="0">
              <a:buNone/>
            </a:pPr>
            <a:r>
              <a:rPr lang="pl-PL" dirty="0"/>
              <a:t>Istota problemu sprowadza się bowiem do zapewnienia równowagi pomiędzy dobrem społecznym, jakim jest zachowanie istniejących wartości zabytkowych budynku, a koniecznością eliminowania barier architektonicznych dla osób z niepełnosprawnościami. Oba interesy społeczne są prawnie równorzędne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B877F0-21A5-4B43-A3D3-45ED543C8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7008077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ACD2B9-15AD-47A2-8A17-CDC5589C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Dostępność kompleksowa – czy to jest możliwe?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2D2C62-B92B-4236-B31B-0640243E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725" y="1431333"/>
            <a:ext cx="9793088" cy="5256266"/>
          </a:xfrm>
        </p:spPr>
        <p:txBody>
          <a:bodyPr/>
          <a:lstStyle/>
          <a:p>
            <a:r>
              <a:rPr lang="pl-PL" dirty="0"/>
              <a:t>Audyt otwarcia – jak dziś zapewniam dostępność, i dla kogo?</a:t>
            </a:r>
          </a:p>
          <a:p>
            <a:r>
              <a:rPr lang="pl-PL" dirty="0"/>
              <a:t>Kto może się tym zająć? Zakres koniecznych zmian?</a:t>
            </a:r>
          </a:p>
          <a:p>
            <a:r>
              <a:rPr lang="pl-PL" dirty="0"/>
              <a:t>Wybór grupy, dla której będą likwidowane bariery.</a:t>
            </a:r>
          </a:p>
          <a:p>
            <a:r>
              <a:rPr lang="pl-PL" dirty="0"/>
              <a:t>Zapytaj odbiorców, o sposób i metody udostępniania oferty.</a:t>
            </a:r>
          </a:p>
          <a:p>
            <a:r>
              <a:rPr lang="pl-PL" dirty="0"/>
              <a:t>Analiza kosztów.</a:t>
            </a:r>
          </a:p>
          <a:p>
            <a:r>
              <a:rPr lang="pl-PL" dirty="0"/>
              <a:t>Nawiązanie współpracy z konserwatorem zabytków.</a:t>
            </a:r>
          </a:p>
          <a:p>
            <a:r>
              <a:rPr lang="pl-PL" dirty="0"/>
              <a:t>Realizacja zapewnienia dostępności, w tym działania podnoszące kompetencje pracowników i współpracowników instytucji kultury. </a:t>
            </a:r>
          </a:p>
          <a:p>
            <a:r>
              <a:rPr lang="pl-PL" dirty="0"/>
              <a:t>Informacja i promocja różnymi, ale dostępnymi kanałami informacji (deklaracja dostępności na stronach www)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7E1E23-9E74-48BF-A937-2F1D77BFA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2635742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4622CE-0186-42BC-9C66-0E41AB51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istotą każdego projektu?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9404EB-DF4A-49C0-9CA6-B57C4F21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06" y="1403573"/>
            <a:ext cx="9001000" cy="51125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pl-PL" dirty="0"/>
              <a:t>W każdym projekcie, który otrzyma dofinansowanie </a:t>
            </a:r>
            <a:br>
              <a:rPr lang="pl-PL" dirty="0"/>
            </a:br>
            <a:r>
              <a:rPr lang="pl-PL" dirty="0"/>
              <a:t>ze środków Funduszy Europejskich, </a:t>
            </a:r>
            <a:br>
              <a:rPr lang="pl-PL" dirty="0"/>
            </a:br>
            <a:r>
              <a:rPr lang="pl-PL" dirty="0"/>
              <a:t>niezależnie od tego, </a:t>
            </a:r>
            <a:br>
              <a:rPr lang="pl-PL" dirty="0"/>
            </a:br>
            <a:r>
              <a:rPr lang="pl-PL" dirty="0"/>
              <a:t>czy jest to Europejski Fundusz Społeczny Plus </a:t>
            </a:r>
            <a:br>
              <a:rPr lang="pl-PL" dirty="0"/>
            </a:br>
            <a:r>
              <a:rPr lang="pl-PL" dirty="0"/>
              <a:t>czy Europejski Fundusz Rozwoju Regionalnego</a:t>
            </a:r>
            <a:br>
              <a:rPr lang="pl-PL" dirty="0"/>
            </a:br>
            <a:r>
              <a:rPr lang="pl-PL" dirty="0"/>
              <a:t>lub jakikolwiek inny, </a:t>
            </a:r>
            <a:br>
              <a:rPr lang="pl-PL" dirty="0"/>
            </a:br>
            <a:r>
              <a:rPr lang="pl-PL" dirty="0"/>
              <a:t>najważniejszy jest </a:t>
            </a:r>
            <a:br>
              <a:rPr lang="pl-PL" dirty="0"/>
            </a:br>
            <a:r>
              <a:rPr lang="pl-PL" b="1" dirty="0"/>
              <a:t>Człowiek.  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B877F0-21A5-4B43-A3D3-45ED543C8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3832302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59838"/>
            <a:ext cx="9577063" cy="755703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3" y="1187549"/>
            <a:ext cx="9937104" cy="590465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200" dirty="0">
                <a:hlinkClick r:id="rId2"/>
              </a:rPr>
              <a:t>Wytyczne </a:t>
            </a:r>
            <a:r>
              <a:rPr lang="pl-PL" sz="4400" dirty="0">
                <a:hlinkClick r:id="rId2"/>
              </a:rPr>
              <a:t>dotyczące realizacji zasad równościowych w ramach funduszy unijnych na lata 2021-2027</a:t>
            </a:r>
            <a:endParaRPr lang="pl-PL" sz="4400" dirty="0"/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400" dirty="0"/>
              <a:t>Załączniki do wytycznych:</a:t>
            </a:r>
          </a:p>
          <a:p>
            <a:pPr marL="536575" indent="-354013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obowiązujące:</a:t>
            </a:r>
          </a:p>
          <a:p>
            <a:pPr marL="987425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 minimum;</a:t>
            </a:r>
          </a:p>
          <a:p>
            <a:pPr marL="987425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b="1" spc="150" dirty="0">
                <a:solidFill>
                  <a:srgbClr val="C00000"/>
                </a:solidFill>
              </a:rPr>
              <a:t>Standardy dostępności dla polityk horyzontalnych na lata 2021-2027</a:t>
            </a:r>
            <a:r>
              <a:rPr lang="pl-PL" sz="4400" dirty="0"/>
              <a:t>;  </a:t>
            </a:r>
          </a:p>
          <a:p>
            <a:pPr marL="536575" indent="-354013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nieaktywne</a:t>
            </a:r>
            <a:r>
              <a:rPr lang="pl-PL" sz="4400" dirty="0"/>
              <a:t> – Procedura służąca do włączania zapisów Konwencji </a:t>
            </a:r>
            <a:br>
              <a:rPr lang="pl-PL" sz="4400" dirty="0"/>
            </a:br>
            <a:r>
              <a:rPr lang="pl-PL" sz="4400" dirty="0"/>
              <a:t>o prawach </a:t>
            </a:r>
            <a:r>
              <a:rPr lang="pl-PL" sz="4200" dirty="0"/>
              <a:t>osób niepełnosprawnych (KPON) do praktyki wdrażania programów.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wspierające wyrównywanie szans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124161"/>
            <a:ext cx="9793088" cy="237626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pl-PL" dirty="0"/>
              <a:t>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(t.j. Dz.U. z 2022 r. poz. 2240)</a:t>
            </a:r>
          </a:p>
          <a:p>
            <a:pPr>
              <a:spcAft>
                <a:spcPts val="2400"/>
              </a:spcAft>
            </a:pPr>
            <a:r>
              <a:rPr lang="pl-PL" dirty="0"/>
              <a:t>Ustawa z dnia 4 kwietnia 2019 r. o dostępności cyfrowej stron internetowych i aplikacji mobilnych podmiotów publicznych (t.j. Dz.U. z 2023 r. poz. 82)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311760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Model, standard, poradnik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75581"/>
            <a:ext cx="10009112" cy="5256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4000"/>
              </a:lnSpc>
              <a:spcAft>
                <a:spcPts val="1200"/>
              </a:spcAft>
            </a:pPr>
            <a:r>
              <a:rPr lang="pl-PL" dirty="0">
                <a:hlinkClick r:id="rId2"/>
              </a:rPr>
              <a:t>(</a:t>
            </a:r>
            <a:r>
              <a:rPr lang="pl-PL" sz="2600" dirty="0">
                <a:hlinkClick r:id="rId2"/>
              </a:rPr>
              <a:t>Projekt) Model zapewniania dostępności oferty instytucji kultury dla osób ze szczególnymi potrzebami (Projekt – Kultura bez barier)</a:t>
            </a:r>
            <a:r>
              <a:rPr lang="pl-PL" sz="2600" dirty="0"/>
              <a:t>  https://www.gov.pl/web/kultura/projekt-kultura-bez-barier  Model zapewniania dostępności oferty instytucji kultury dla osób ze szczególnymi potrzebami (Projekt – Kultura bez barier)</a:t>
            </a:r>
          </a:p>
          <a:p>
            <a:pPr>
              <a:lnSpc>
                <a:spcPct val="124000"/>
              </a:lnSpc>
              <a:spcAft>
                <a:spcPts val="1200"/>
              </a:spcAft>
            </a:pPr>
            <a:r>
              <a:rPr lang="pl-PL" sz="2600" dirty="0">
                <a:hlinkClick r:id="rId3"/>
              </a:rPr>
              <a:t>Standardy </a:t>
            </a:r>
            <a:r>
              <a:rPr lang="pl-PL" sz="2600" dirty="0" err="1">
                <a:hlinkClick r:id="rId3"/>
              </a:rPr>
              <a:t>dostepności</a:t>
            </a:r>
            <a:r>
              <a:rPr lang="pl-PL" sz="2600" dirty="0">
                <a:hlinkClick r:id="rId3"/>
              </a:rPr>
              <a:t> na Portalu Funduszy Europejskich</a:t>
            </a:r>
            <a:r>
              <a:rPr lang="pl-PL" sz="2600" dirty="0"/>
              <a:t> [https://www.funduszeeuropejskie.gov.pl/strony/o-funduszach/fundusze-europejskie-bez-barier/dostepnosc-plus/poradniki-standardy-wskazowki/standardy/ ]</a:t>
            </a:r>
          </a:p>
          <a:p>
            <a:pPr>
              <a:lnSpc>
                <a:spcPct val="124000"/>
              </a:lnSpc>
              <a:spcAft>
                <a:spcPts val="1200"/>
              </a:spcAft>
            </a:pPr>
            <a:r>
              <a:rPr lang="pl-PL" sz="2600" dirty="0">
                <a:hlinkClick r:id="rId4"/>
              </a:rPr>
              <a:t> </a:t>
            </a:r>
            <a:r>
              <a:rPr lang="pl-PL" sz="2600" dirty="0">
                <a:hlinkClick r:id="rId5"/>
              </a:rPr>
              <a:t>Poradnik dla sektora kultury w zakresie zapewniania dostępności </a:t>
            </a:r>
            <a:r>
              <a:rPr lang="pl-PL" sz="2600" dirty="0"/>
              <a:t> </a:t>
            </a:r>
            <a:br>
              <a:rPr lang="pl-PL" sz="2600" dirty="0"/>
            </a:br>
            <a:r>
              <a:rPr lang="pl-PL" sz="2600" dirty="0"/>
              <a:t>[ https://</a:t>
            </a:r>
            <a:r>
              <a:rPr lang="pl-PL" dirty="0"/>
              <a:t>www.funduszeeuropejskie.gov.pl/media/106502/Poradnik_dla_kultury.pdf ] </a:t>
            </a:r>
          </a:p>
          <a:p>
            <a:pPr marL="0" indent="0">
              <a:spcAft>
                <a:spcPts val="2400"/>
              </a:spcAft>
              <a:buNone/>
            </a:pPr>
            <a:br>
              <a:rPr lang="pl-PL" dirty="0"/>
            </a:b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1037070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4622CE-0186-42BC-9C66-0E41AB51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pyta, nie błądzi.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9404EB-DF4A-49C0-9CA6-B57C4F21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043533"/>
            <a:ext cx="9217024" cy="597630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Jeśli jest jakakolwiek wątpliwość</a:t>
            </a:r>
            <a:r>
              <a:rPr lang="pl-PL" dirty="0"/>
              <a:t>, czy każda osoba, bez względu na swoje cechy zewnętrzne lub wewnętrzne, albo ze względu na okoliczności, </a:t>
            </a:r>
            <a:br>
              <a:rPr lang="pl-PL" dirty="0"/>
            </a:br>
            <a:r>
              <a:rPr lang="pl-PL" dirty="0"/>
              <a:t>w których się znajduje, będzie mogła skorzystać z produktów, towarów lub usług w ramach projektu, </a:t>
            </a:r>
            <a:r>
              <a:rPr lang="pl-PL" b="1" dirty="0"/>
              <a:t>sprawdź to.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Zapytaj o opinię </a:t>
            </a:r>
            <a:r>
              <a:rPr lang="pl-PL" dirty="0"/>
              <a:t>osoby zainteresowane, które będą w przyszłości korzystać z efektów Twojego projektu.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Zawsze dobrym pomysłem będzie </a:t>
            </a:r>
            <a:r>
              <a:rPr lang="pl-PL" b="1" dirty="0"/>
              <a:t>audyt, np. dostępności </a:t>
            </a:r>
            <a:r>
              <a:rPr lang="pl-PL" dirty="0"/>
              <a:t>– na każdym etapie: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koncepcja, pomysł,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realizacja zadań,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ostateczna weryfikacja przed zamknięciem projektu.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B877F0-21A5-4B43-A3D3-45ED543C8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0080575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68" y="3491805"/>
            <a:ext cx="7559675" cy="1080120"/>
          </a:xfrm>
        </p:spPr>
        <p:txBody>
          <a:bodyPr/>
          <a:lstStyle/>
          <a:p>
            <a:r>
              <a:rPr lang="pl-PL" dirty="0"/>
              <a:t>Wszystkiego dostępnego!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539834"/>
            <a:ext cx="9217023" cy="1079763"/>
          </a:xfrm>
        </p:spPr>
        <p:txBody>
          <a:bodyPr>
            <a:normAutofit/>
          </a:bodyPr>
          <a:lstStyle/>
          <a:p>
            <a:r>
              <a:rPr lang="pl-PL" dirty="0"/>
              <a:t>Struktura i zawartość Karty, </a:t>
            </a:r>
            <a:br>
              <a:rPr lang="pl-PL" dirty="0"/>
            </a:br>
            <a:r>
              <a:rPr lang="pl-PL" dirty="0"/>
              <a:t>która ma moc równą Traktatom Unijnym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458" y="1763613"/>
            <a:ext cx="6552728" cy="4824536"/>
          </a:xfrm>
        </p:spPr>
        <p:txBody>
          <a:bodyPr>
            <a:noAutofit/>
          </a:bodyPr>
          <a:lstStyle/>
          <a:p>
            <a:pPr marL="268288" indent="-268288">
              <a:lnSpc>
                <a:spcPct val="150000"/>
              </a:lnSpc>
            </a:pPr>
            <a:r>
              <a:rPr lang="pl-PL" dirty="0"/>
              <a:t>Godność człowieka (art. 1–5),</a:t>
            </a:r>
          </a:p>
          <a:p>
            <a:pPr>
              <a:lnSpc>
                <a:spcPct val="150000"/>
              </a:lnSpc>
            </a:pPr>
            <a:r>
              <a:rPr lang="pl-PL" spc="300" dirty="0"/>
              <a:t>Wolność (art 6–19) </a:t>
            </a:r>
          </a:p>
          <a:p>
            <a:pPr>
              <a:lnSpc>
                <a:spcPct val="150000"/>
              </a:lnSpc>
            </a:pPr>
            <a:r>
              <a:rPr lang="pl-PL" sz="2800" b="1" spc="300" dirty="0"/>
              <a:t>Równość (art. 20–26),</a:t>
            </a:r>
          </a:p>
          <a:p>
            <a:pPr>
              <a:lnSpc>
                <a:spcPct val="150000"/>
              </a:lnSpc>
            </a:pPr>
            <a:r>
              <a:rPr lang="pl-PL" dirty="0"/>
              <a:t>Solidarność (art. 27–38),</a:t>
            </a:r>
          </a:p>
          <a:p>
            <a:pPr>
              <a:lnSpc>
                <a:spcPct val="150000"/>
              </a:lnSpc>
            </a:pPr>
            <a:r>
              <a:rPr lang="pl-PL" dirty="0"/>
              <a:t>Prawa obywatelskie (art. 39–46),</a:t>
            </a:r>
          </a:p>
          <a:p>
            <a:pPr>
              <a:lnSpc>
                <a:spcPct val="150000"/>
              </a:lnSpc>
            </a:pPr>
            <a:r>
              <a:rPr lang="pl-PL" dirty="0"/>
              <a:t>Wymiar sprawiedliwości (art. 47–50),</a:t>
            </a:r>
          </a:p>
          <a:p>
            <a:pPr>
              <a:lnSpc>
                <a:spcPct val="150000"/>
              </a:lnSpc>
            </a:pPr>
            <a:r>
              <a:rPr lang="pl-PL" dirty="0"/>
              <a:t>Postanowienia ogólne (art. 51–54).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048733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39834"/>
            <a:ext cx="9253027" cy="720003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– artykuł 22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2843733"/>
            <a:ext cx="8784976" cy="1656183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b="1" dirty="0"/>
              <a:t>Różnorodność kulturowa, religijna i językowa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dirty="0"/>
              <a:t>	Unia szanuje różnorodność kulturową, religijną i językową.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1612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237873"/>
            <a:ext cx="9793088" cy="427826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Ocenie podlega zgodność projektu z Kartą Praw Podstawowych UE, tj.: </a:t>
            </a:r>
          </a:p>
          <a:p>
            <a:pPr marL="719138" indent="-457200">
              <a:spcAft>
                <a:spcPts val="1800"/>
              </a:spcAft>
              <a:buFont typeface="+mj-lt"/>
              <a:buAutoNum type="alphaLcParenR"/>
            </a:pPr>
            <a:r>
              <a:rPr lang="pl-PL" dirty="0"/>
              <a:t>czy zapisy wniosku o dofinansowanie dotyczące zakresu oraz sposobu realizacji projektu </a:t>
            </a:r>
            <a:r>
              <a:rPr lang="pl-PL" b="1" dirty="0"/>
              <a:t>nie stoją w sprzeczności z wymogami Karty </a:t>
            </a:r>
            <a:r>
              <a:rPr lang="pl-PL" dirty="0"/>
              <a:t>Praw Podstawowych Unii Europejskiej?</a:t>
            </a:r>
          </a:p>
          <a:p>
            <a:pPr marL="719138" indent="-457200">
              <a:spcAft>
                <a:spcPts val="1800"/>
              </a:spcAft>
              <a:buFont typeface="+mj-lt"/>
              <a:buAutoNum type="alphaLcParenR"/>
            </a:pPr>
            <a:r>
              <a:rPr lang="pl-PL" dirty="0"/>
              <a:t>w przypadku, gdy we wniosku o dofinansowanie stwierdzono neutralny charakter wymogów Karty Praw Podstawowych Unii Europejskiej względem zakresu i sposobu realizacji projektu: </a:t>
            </a:r>
            <a:r>
              <a:rPr lang="pl-PL" b="1" dirty="0"/>
              <a:t>czy neutralny charakter wymogów został zidentyfikowany prawidłowo</a:t>
            </a:r>
            <a:r>
              <a:rPr lang="pl-PL" dirty="0"/>
              <a:t>?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6228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ówność płci - na równoważni na równym poziomie postać mężczyzny i kobiety">
            <a:extLst>
              <a:ext uri="{FF2B5EF4-FFF2-40B4-BE49-F238E27FC236}">
                <a16:creationId xmlns:a16="http://schemas.microsoft.com/office/drawing/2014/main" id="{77FCC4F5-FF5F-4114-B064-26CB42C67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10436"/>
          <a:stretch>
            <a:fillRect/>
          </a:stretch>
        </p:blipFill>
        <p:spPr>
          <a:xfrm>
            <a:off x="665386" y="179437"/>
            <a:ext cx="6835775" cy="468619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21185A7-CA40-4BC6-8793-CFD8A552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Równość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1897202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539838"/>
            <a:ext cx="9935918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63" y="2080907"/>
            <a:ext cx="9252732" cy="3355113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dirty="0"/>
              <a:t>Przez zgodność z tą zasadą należy rozumieć (…) zaplanowanie takich działań w projekcie, które </a:t>
            </a:r>
            <a:r>
              <a:rPr lang="pl-PL" b="1" spc="300" dirty="0">
                <a:solidFill>
                  <a:srgbClr val="C00000"/>
                </a:solidFill>
              </a:rPr>
              <a:t>wpłyną na wyrównywanie szans danej płci </a:t>
            </a:r>
            <a:r>
              <a:rPr lang="pl-PL" dirty="0"/>
              <a:t>będącej w gorszym położeniu (o ile takie nierówności zostały zdiagnozowane w projekcie), stworzenie takich mechanizmów, aby </a:t>
            </a:r>
            <a:br>
              <a:rPr lang="pl-PL" dirty="0"/>
            </a:br>
            <a:r>
              <a:rPr lang="pl-PL" b="1" dirty="0"/>
              <a:t>na żadnym etapie wdrażania projektu </a:t>
            </a:r>
            <a:r>
              <a:rPr lang="pl-PL" dirty="0"/>
              <a:t>nie dochodziło do dyskryminacji </a:t>
            </a:r>
            <a:br>
              <a:rPr lang="pl-PL" dirty="0"/>
            </a:br>
            <a:r>
              <a:rPr lang="pl-PL" dirty="0"/>
              <a:t>i wykluczenia ze względu na płeć</a:t>
            </a:r>
            <a:r>
              <a:rPr lang="pl-PL" sz="2600" dirty="0"/>
              <a:t>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88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7355</TotalTime>
  <Words>3016</Words>
  <Application>Microsoft Office PowerPoint</Application>
  <PresentationFormat>Niestandardowy</PresentationFormat>
  <Paragraphs>237</Paragraphs>
  <Slides>48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3" baseType="lpstr">
      <vt:lpstr>Arial</vt:lpstr>
      <vt:lpstr>Calibri</vt:lpstr>
      <vt:lpstr>Open Sans</vt:lpstr>
      <vt:lpstr>Wingdings</vt:lpstr>
      <vt:lpstr>Motyw pakietu Office</vt:lpstr>
      <vt:lpstr>Polityki horyzontalne  w projektach dofinansowanych z programu  Fundusze Europejskie dla Pomorza  na lata 2021-2027</vt:lpstr>
      <vt:lpstr>Kryteria zgodności z zasadami horyzontalnymi</vt:lpstr>
      <vt:lpstr>Karta praw podstawowych  Unii Europejskiej </vt:lpstr>
      <vt:lpstr>Fundusze Europejskie dla Pomorza na lata 2021-2027 a prawa człowieka</vt:lpstr>
      <vt:lpstr>Struktura i zawartość Karty,  która ma moc równą Traktatom Unijnym</vt:lpstr>
      <vt:lpstr>Karta Praw Podstawowych UE – artykuł 22</vt:lpstr>
      <vt:lpstr>Ocena kryterium – Karta Praw Podstawowych UE</vt:lpstr>
      <vt:lpstr>Równość kobiet i mężczyzn</vt:lpstr>
      <vt:lpstr>Równości kobiet i mężczyzn w Wytycznych równościowych</vt:lpstr>
      <vt:lpstr>Ocena zasady równości kobiet i mężczyzn (1) </vt:lpstr>
      <vt:lpstr>Ocena zasady równości kobiet i mężczyzn (2)</vt:lpstr>
      <vt:lpstr>Równość płci</vt:lpstr>
      <vt:lpstr>Tak było wczoraj, tak jest dzisiaj, a jak może być jutro?</vt:lpstr>
      <vt:lpstr>Konwencja ONZ o prawach  osób z niepełnosprawnościami </vt:lpstr>
      <vt:lpstr>Fundusze Europejskie dla Pomorza na lata 2021-2027 Program równych szans i niedyskryminacji oraz  dostępności dla osób z niepełnosprawnościami</vt:lpstr>
      <vt:lpstr>Konwencja – Artykuł 30  Udział w życiu kulturalnym, rekreacji, wypoczynku i sporcie</vt:lpstr>
      <vt:lpstr>Konwencja – dyskryminacja – kultura</vt:lpstr>
      <vt:lpstr>Model społeczny, model medyczny</vt:lpstr>
      <vt:lpstr>Kryterium – Konwencja o Prawach Osób Niepełnosprawnych</vt:lpstr>
      <vt:lpstr>Uniwersalne projektowanie </vt:lpstr>
      <vt:lpstr>Uniwersalne projektowanie – definicja </vt:lpstr>
      <vt:lpstr>Racjonalne usprawnienia</vt:lpstr>
      <vt:lpstr>Akropol – różne nawierzchnie tras zwiedzania</vt:lpstr>
      <vt:lpstr>Uniwersalne projektowanie – Akropol platforma</vt:lpstr>
      <vt:lpstr>Uniwersalne projektowanie – Akropol dla OzN </vt:lpstr>
      <vt:lpstr>Bariery</vt:lpstr>
      <vt:lpstr>Osoba ze szczególnymi potrzebami</vt:lpstr>
      <vt:lpstr>Osoby ze szczególnymi potrzebami, w tym osoby z niepełnosprawnościami </vt:lpstr>
      <vt:lpstr>Osoba ze szczególnymi potrzebami – przykłady </vt:lpstr>
      <vt:lpstr>Zasada równości szans i niedyskryminacji,   w tym dostępność  dla osób z niepełnosprawnościami</vt:lpstr>
      <vt:lpstr>Ocena kryterium zgodności projektu  z zasadą równości szans i niedyskryminacji (1)</vt:lpstr>
      <vt:lpstr>Standardy dostępności (2 z 2)</vt:lpstr>
      <vt:lpstr>Standardy dostępności (1 z 2)</vt:lpstr>
      <vt:lpstr>Dostępny projekt, neutralny charakter produktów i usług</vt:lpstr>
      <vt:lpstr>Typy projektów w ramach Działania FEPM.06.10 Infrastruktura kultury (1)</vt:lpstr>
      <vt:lpstr>Typy projektów w ramach Działania FEPM.06.10 Infrastruktura kultury (2)</vt:lpstr>
      <vt:lpstr>Typy projektów w ramach Działania FEPM.06.10 Infrastruktura kultury (3)</vt:lpstr>
      <vt:lpstr>Skoro w ramach wszystkich 3 typów projektów m.in. …</vt:lpstr>
      <vt:lpstr>Standard architektoniczny w obiektach zabytkowych</vt:lpstr>
      <vt:lpstr>Dostępność budynków zabytkowych</vt:lpstr>
      <vt:lpstr>Dostępność i konserwator zabytków</vt:lpstr>
      <vt:lpstr>Dostępność kompleksowa – czy to jest możliwe?</vt:lpstr>
      <vt:lpstr>Co jest istotą każdego projektu?</vt:lpstr>
      <vt:lpstr>Wytyczne dotyczące zasad równościowych – były i są</vt:lpstr>
      <vt:lpstr>Ustawy wspierające wyrównywanie szans</vt:lpstr>
      <vt:lpstr>Model, standard, poradnik</vt:lpstr>
      <vt:lpstr>Kto pyta, nie błądzi.</vt:lpstr>
      <vt:lpstr>Wszystkiego dostępnego!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Anna Bizub-Jechna</cp:lastModifiedBy>
  <cp:revision>182</cp:revision>
  <dcterms:created xsi:type="dcterms:W3CDTF">2022-06-22T09:40:44Z</dcterms:created>
  <dcterms:modified xsi:type="dcterms:W3CDTF">2023-07-28T09:23:46Z</dcterms:modified>
</cp:coreProperties>
</file>