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56" r:id="rId2"/>
    <p:sldId id="291" r:id="rId3"/>
    <p:sldId id="300" r:id="rId4"/>
    <p:sldId id="301" r:id="rId5"/>
    <p:sldId id="294" r:id="rId6"/>
    <p:sldId id="295" r:id="rId7"/>
    <p:sldId id="302" r:id="rId8"/>
    <p:sldId id="296" r:id="rId9"/>
    <p:sldId id="297" r:id="rId10"/>
    <p:sldId id="298" r:id="rId11"/>
    <p:sldId id="299" r:id="rId12"/>
    <p:sldId id="292" r:id="rId13"/>
    <p:sldId id="303" r:id="rId14"/>
    <p:sldId id="293" r:id="rId15"/>
    <p:sldId id="306" r:id="rId16"/>
    <p:sldId id="274" r:id="rId17"/>
    <p:sldId id="285" r:id="rId18"/>
    <p:sldId id="287" r:id="rId19"/>
    <p:sldId id="304" r:id="rId20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27508E06-4C2E-4484-8D0B-D4E84B91BBDC}">
          <p14:sldIdLst>
            <p14:sldId id="256"/>
            <p14:sldId id="291"/>
            <p14:sldId id="300"/>
            <p14:sldId id="301"/>
            <p14:sldId id="294"/>
            <p14:sldId id="295"/>
            <p14:sldId id="302"/>
            <p14:sldId id="296"/>
            <p14:sldId id="297"/>
            <p14:sldId id="298"/>
            <p14:sldId id="299"/>
          </p14:sldIdLst>
        </p14:section>
        <p14:section name="Sekcja bez tytułu" id="{FA737B76-B83C-4D7B-8695-92944F5D562A}">
          <p14:sldIdLst>
            <p14:sldId id="292"/>
            <p14:sldId id="303"/>
            <p14:sldId id="293"/>
            <p14:sldId id="306"/>
            <p14:sldId id="274"/>
            <p14:sldId id="285"/>
            <p14:sldId id="287"/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 autoAdjust="0"/>
    <p:restoredTop sz="94704" autoAdjust="0"/>
  </p:normalViewPr>
  <p:slideViewPr>
    <p:cSldViewPr showGuides="1">
      <p:cViewPr varScale="1">
        <p:scale>
          <a:sx n="73" d="100"/>
          <a:sy n="73" d="100"/>
        </p:scale>
        <p:origin x="1426" y="77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2023-07-27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2023-07-27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r>
              <a:rPr lang="pl-PL" dirty="0"/>
              <a:t>Dziękuję za uwagę.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08A69D8-E434-4799-8832-9915F4EB34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2023-07-27</a:t>
            </a:fld>
            <a:endParaRPr lang="pl-PL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2023-07-27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2023-07-27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2293786"/>
          </a:xfrm>
        </p:spPr>
        <p:txBody>
          <a:bodyPr/>
          <a:lstStyle/>
          <a:p>
            <a:pPr algn="ctr"/>
            <a:br>
              <a:rPr lang="pl-PL" dirty="0"/>
            </a:br>
            <a:r>
              <a:rPr lang="pl-PL" dirty="0"/>
              <a:t>Umowa o dofinansowanie projektu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906463"/>
            <a:ext cx="8640381" cy="1073174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Umowa o dofinansowanie dla projektów których łączny koszt </a:t>
            </a:r>
            <a:r>
              <a:rPr lang="pl-PL" u="sng" dirty="0"/>
              <a:t>nie przekracza </a:t>
            </a:r>
            <a:r>
              <a:rPr lang="pl-PL" dirty="0"/>
              <a:t>równowartości 200 tys. EUR (5)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2627709"/>
            <a:ext cx="9577064" cy="47455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000" dirty="0"/>
              <a:t>Artykuł 10 [warunki udzielenia zaliczki]</a:t>
            </a:r>
          </a:p>
          <a:p>
            <a:pPr marL="342900" indent="-342900">
              <a:buClrTx/>
              <a:buFont typeface="+mj-lt"/>
              <a:buAutoNum type="arabicPeriod" startAt="9"/>
            </a:pPr>
            <a:r>
              <a:rPr lang="pl-PL" sz="2000" dirty="0"/>
              <a:t>Rozliczenie zaliczki następuje:</a:t>
            </a:r>
          </a:p>
          <a:p>
            <a:pPr marL="342900" indent="-342900">
              <a:buClrTx/>
              <a:buFont typeface="+mj-lt"/>
              <a:buAutoNum type="arabicParenR"/>
            </a:pPr>
            <a:r>
              <a:rPr lang="pl-PL" sz="2000" dirty="0"/>
              <a:t>w terminie </a:t>
            </a:r>
            <a:r>
              <a:rPr lang="pl-PL" sz="2000" b="1" dirty="0"/>
              <a:t>do 30 dni od dnia zakończenia realizacji zadania na które została udzielona zaliczka, </a:t>
            </a:r>
            <a:r>
              <a:rPr lang="pl-PL" sz="2000" dirty="0"/>
              <a:t>chyba że w trakcie weryfikacji ostatniego Wniosku o płatność zostanie wyznaczony inny termin;</a:t>
            </a:r>
          </a:p>
          <a:p>
            <a:pPr marL="342900" indent="-342900">
              <a:buClrTx/>
              <a:buFont typeface="+mj-lt"/>
              <a:buAutoNum type="arabicParenR"/>
            </a:pPr>
            <a:r>
              <a:rPr lang="pl-PL" sz="2000" dirty="0"/>
              <a:t>w terminie </a:t>
            </a:r>
            <a:r>
              <a:rPr lang="pl-PL" sz="2000" b="1" dirty="0"/>
              <a:t>do 30 dni od dnia zakończenia realizacji Projektu  </a:t>
            </a:r>
            <a:r>
              <a:rPr lang="pl-PL" sz="2000" dirty="0"/>
              <a:t>w przypadku</a:t>
            </a:r>
            <a:r>
              <a:rPr lang="pl-PL" sz="2000" b="1" dirty="0"/>
              <a:t>, gdy zaliczka została udzielona w wysokości 90% dofinansowania z </a:t>
            </a:r>
            <a:r>
              <a:rPr lang="pl-PL" sz="2000" b="1" dirty="0" err="1"/>
              <a:t>EFRR</a:t>
            </a:r>
            <a:r>
              <a:rPr lang="pl-PL" sz="2000" b="1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186386"/>
            <a:ext cx="1800225" cy="720078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2023-07-28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3238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906463"/>
            <a:ext cx="8640381" cy="1073174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Umowa o dofinansowanie dla projektów których łączny koszt </a:t>
            </a:r>
            <a:r>
              <a:rPr lang="pl-PL" u="sng" dirty="0"/>
              <a:t>nie przekracza </a:t>
            </a:r>
            <a:r>
              <a:rPr lang="pl-PL" dirty="0"/>
              <a:t>równowartości 200 tys. EUR (6)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2987749"/>
            <a:ext cx="9577064" cy="43855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000" dirty="0"/>
              <a:t>Artykuł 11 [Wnioski o płatność i rozliczanie Projektu]</a:t>
            </a:r>
          </a:p>
          <a:p>
            <a:pPr marL="0" indent="0">
              <a:buClrTx/>
              <a:buNone/>
            </a:pPr>
            <a:r>
              <a:rPr lang="pl-PL" sz="2000" b="1" dirty="0"/>
              <a:t> </a:t>
            </a:r>
          </a:p>
          <a:p>
            <a:pPr marL="342900" indent="-342900">
              <a:buClrTx/>
              <a:buFont typeface="+mj-lt"/>
              <a:buAutoNum type="arabicPeriod" startAt="2"/>
            </a:pPr>
            <a:r>
              <a:rPr lang="pl-PL" sz="2000" b="1" dirty="0"/>
              <a:t>Beneficjent zobowiązuje się rozliczyć kwotę ryczałtową</a:t>
            </a:r>
            <a:r>
              <a:rPr lang="pl-PL" sz="2000" dirty="0"/>
              <a:t>, o której mowa w § 6 ust. 1 Umowy, </a:t>
            </a:r>
            <a:r>
              <a:rPr lang="pl-PL" sz="2000" b="1" dirty="0"/>
              <a:t>we Wniosku o płatność składanym za okres, w którym zadanie objęte kwotą ryczałtową zostanie zrealizowane.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186386"/>
            <a:ext cx="1800225" cy="720078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2023-07-28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5438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1187551"/>
            <a:ext cx="8640381" cy="720078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Umowa o dofinansowanie - zmiany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2555701"/>
            <a:ext cx="9577064" cy="48175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000" dirty="0"/>
              <a:t>Artykuł 10 [warunki udzielenia zaliczki]	</a:t>
            </a:r>
          </a:p>
          <a:p>
            <a:pPr marL="342900" indent="-342900">
              <a:buClrTx/>
              <a:buFont typeface="+mj-lt"/>
              <a:buAutoNum type="arabicPeriod" startAt="8"/>
            </a:pPr>
            <a:r>
              <a:rPr lang="pl-PL" sz="2000" dirty="0"/>
              <a:t>W przypadku, </a:t>
            </a:r>
            <a:r>
              <a:rPr lang="pl-PL" sz="2000" b="1" dirty="0"/>
              <a:t>gdy dla weryfikowanego Wniosku o płatność Beneficjent nie złoży żądanych wyjaśnień</a:t>
            </a:r>
            <a:r>
              <a:rPr lang="pl-PL" sz="2000" dirty="0"/>
              <a:t> lub </a:t>
            </a:r>
            <a:r>
              <a:rPr lang="pl-PL" sz="2000" b="1" dirty="0"/>
              <a:t>nie usunie braków formalno-rachunkowych oraz merytorycznych</a:t>
            </a:r>
            <a:r>
              <a:rPr lang="pl-PL" sz="2000" dirty="0"/>
              <a:t>, pomimo dwukrotnego wezwania, </a:t>
            </a:r>
            <a:r>
              <a:rPr lang="pl-PL" sz="2000" b="1" dirty="0"/>
              <a:t>Instytucja Zarządzająca może podjąć decyzję o wstrzymaniu wypłaty kolejnej zaliczki </a:t>
            </a:r>
            <a:r>
              <a:rPr lang="pl-PL" sz="2000" dirty="0"/>
              <a:t>do czasu złożenia przez Beneficjenta stosownych wyjaśnień oraz spełniającego wymogi formalno- rachunkowe i merytoryczne Wniosku o płatność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186386"/>
            <a:ext cx="1800225" cy="720078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2023-07-28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2477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1187551"/>
            <a:ext cx="8640381" cy="720078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Umowa o dofinansowanie- zmiany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2267669"/>
            <a:ext cx="9577064" cy="51056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000" dirty="0"/>
              <a:t>Artykuł 11 [Wnioski o płatność i rozliczanie Projektu]</a:t>
            </a:r>
          </a:p>
          <a:p>
            <a:pPr marL="342900" indent="-342900">
              <a:buClrTx/>
              <a:buFont typeface="+mj-lt"/>
              <a:buAutoNum type="arabicPeriod" startAt="2"/>
            </a:pPr>
            <a:r>
              <a:rPr lang="pl-PL" sz="2000" b="1" dirty="0"/>
              <a:t>Pierwszy Wniosek o płatność </a:t>
            </a:r>
            <a:r>
              <a:rPr lang="pl-PL" sz="2000" dirty="0"/>
              <a:t>Beneficjent złoży </a:t>
            </a:r>
            <a:r>
              <a:rPr lang="pl-PL" sz="2000" b="1" dirty="0"/>
              <a:t>w terminie do 3 miesięcy </a:t>
            </a:r>
            <a:r>
              <a:rPr lang="pl-PL" sz="2000" dirty="0"/>
              <a:t>licząc </a:t>
            </a:r>
            <a:r>
              <a:rPr lang="pl-PL" sz="2000" b="1" dirty="0"/>
              <a:t>od daty rozpoczęcia realizacji Projektu </a:t>
            </a:r>
            <a:r>
              <a:rPr lang="pl-PL" sz="2000" dirty="0"/>
              <a:t>wskazanej we Wniosku o dofinansowanie Projektu </a:t>
            </a:r>
            <a:r>
              <a:rPr lang="pl-PL" sz="2000" b="1" dirty="0"/>
              <a:t>lub zawarcia Umowy, w zależności od tego, która data jest późniejsza.</a:t>
            </a:r>
            <a:r>
              <a:rPr lang="pl-PL" sz="2000" dirty="0"/>
              <a:t> </a:t>
            </a:r>
          </a:p>
          <a:p>
            <a:pPr marL="342900" indent="-342900">
              <a:buClrTx/>
              <a:buFont typeface="+mj-lt"/>
              <a:buAutoNum type="arabicPeriod" startAt="3"/>
            </a:pPr>
            <a:endParaRPr lang="pl-PL" sz="2000" b="1" dirty="0"/>
          </a:p>
          <a:p>
            <a:pPr marL="342900" indent="-342900">
              <a:buClrTx/>
              <a:buFont typeface="+mj-lt"/>
              <a:buAutoNum type="arabicPeriod" startAt="3"/>
            </a:pPr>
            <a:r>
              <a:rPr lang="pl-PL" sz="2000" b="1" dirty="0"/>
              <a:t>/ 4. W przypadku złożenia więcej niż jednego Wniosku o płatność w okresie 3 miesięcy</a:t>
            </a:r>
            <a:r>
              <a:rPr lang="pl-PL" sz="2000" dirty="0"/>
              <a:t>, licząc od daty złożenia poprzedniego Wniosku o płatność, </a:t>
            </a:r>
            <a:r>
              <a:rPr lang="pl-PL" sz="2000" b="1" dirty="0"/>
              <a:t>Instytucja Zarządzająca ma prawo zażądać ujęcia wydatków</a:t>
            </a:r>
            <a:r>
              <a:rPr lang="pl-PL" sz="2000" dirty="0"/>
              <a:t> przedstawionych w poszczególnych Wnioskach o płatność </a:t>
            </a:r>
            <a:r>
              <a:rPr lang="pl-PL" sz="2000" b="1" dirty="0"/>
              <a:t>w jednym Wniosku o  płatność</a:t>
            </a:r>
            <a:r>
              <a:rPr lang="pl-PL" sz="2000" dirty="0"/>
              <a:t>.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186386"/>
            <a:ext cx="1800225" cy="720078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2023-07-28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8774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1115541"/>
            <a:ext cx="8640381" cy="648072"/>
          </a:xfrm>
        </p:spPr>
        <p:txBody>
          <a:bodyPr/>
          <a:lstStyle/>
          <a:p>
            <a:pPr algn="ctr"/>
            <a:r>
              <a:rPr lang="pl-PL" dirty="0"/>
              <a:t>Rozliczanie projektu - zmiany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2267669"/>
            <a:ext cx="9577064" cy="51056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000" dirty="0"/>
              <a:t>Artykuł 11 [Wnioski o płatność i rozliczanie Projektu]</a:t>
            </a:r>
          </a:p>
          <a:p>
            <a:pPr marL="342900" indent="-342900">
              <a:buClrTx/>
              <a:buFont typeface="+mj-lt"/>
              <a:buAutoNum type="arabicPeriod" startAt="8"/>
            </a:pPr>
            <a:r>
              <a:rPr lang="pl-PL" sz="2000" dirty="0"/>
              <a:t>Beneficjent jest zobowiązany do wykazania i opisania we Wniosku o płatność, które z działań zaplanowanych we Wniosku o dofinansowanie zostały już zrealizowane oraz w jaki sposób ich realizacja wpłynęła na sytuację osób z niepełnosprawnościami, a także na równość kobiet i mężczyzn lub innych grup wskazanych we Wniosku o dofinansowanie Projektu. Obowiązek opisania tych działań powstaje wówczas, gdy opisywany we Wniosku o dofinansowanie postęp rzeczowy i rozliczane w nim wydatki dotyczą działań, przy realizacji których powinny być stosowane ww. zasady – zgodnie z Wnioskiem o dofinansowanie.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186386"/>
            <a:ext cx="1800225" cy="720078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2023-07-28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9411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1115541"/>
            <a:ext cx="8640381" cy="648072"/>
          </a:xfrm>
        </p:spPr>
        <p:txBody>
          <a:bodyPr/>
          <a:lstStyle/>
          <a:p>
            <a:pPr algn="ctr"/>
            <a:r>
              <a:rPr lang="pl-PL" dirty="0"/>
              <a:t>Umowa o dofinansowanie – CST2021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1835621"/>
            <a:ext cx="9577064" cy="5105620"/>
          </a:xfrm>
        </p:spPr>
        <p:txBody>
          <a:bodyPr>
            <a:normAutofit lnSpcReduction="10000"/>
          </a:bodyPr>
          <a:lstStyle/>
          <a:p>
            <a:pPr marL="0" lvl="0" indent="0" algn="just">
              <a:lnSpc>
                <a:spcPct val="115000"/>
              </a:lnSpc>
              <a:spcAft>
                <a:spcPts val="200"/>
              </a:spcAft>
              <a:buNone/>
            </a:pPr>
            <a:r>
              <a:rPr lang="pl-PL" spc="-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Wykorzystywanie CST2021 w realizacji Projektu. </a:t>
            </a:r>
            <a:endParaRPr lang="pl-PL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200"/>
              </a:spcAft>
              <a:buFont typeface="+mj-lt"/>
              <a:buAutoNum type="arabicPeriod"/>
            </a:pPr>
            <a:r>
              <a:rPr lang="pl-PL" spc="-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Wykorzystanie CST2021, o której mowa obejmuje:</a:t>
            </a:r>
            <a:endParaRPr lang="pl-PL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200"/>
              </a:spcAft>
              <a:buFont typeface="+mj-lt"/>
              <a:buAutoNum type="arabicParenR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składanie i rozliczanie Wniosków o płatność, o których mowa w art. 11;</a:t>
            </a:r>
            <a:endParaRPr lang="pl-PL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200"/>
              </a:spcAft>
              <a:buFont typeface="+mj-lt"/>
              <a:buAutoNum type="arabicParenR"/>
            </a:pPr>
            <a:r>
              <a:rPr lang="pl-PL" spc="-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składanie harmonogramów płatności, o których mowa w Artykule 3 ust. 1 pkt 7;</a:t>
            </a:r>
            <a:endParaRPr lang="pl-PL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200"/>
              </a:spcAft>
              <a:buFont typeface="+mj-lt"/>
              <a:buAutoNum type="arabicParenR"/>
            </a:pP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przesyłanie danych dotyczących Zamówień oraz zawartych w ramach tych Zamówień umów z wykonawcami i podwykonawcami, w szczególności w zakresie wynikającym z Artykułu 9 i 16;</a:t>
            </a:r>
            <a:endParaRPr lang="pl-PL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200"/>
              </a:spcAft>
              <a:buFont typeface="+mj-lt"/>
              <a:buAutoNum type="arabicParenR"/>
            </a:pPr>
            <a:r>
              <a:rPr lang="pl-PL" spc="-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przesyłanie innych dokumentów i informacji związanych z realizacją Projektu – na wezwanie Instytucji Zarządzającej;</a:t>
            </a:r>
            <a:endParaRPr lang="pl-PL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" indent="0" algn="just">
              <a:lnSpc>
                <a:spcPct val="115000"/>
              </a:lnSpc>
              <a:spcAft>
                <a:spcPts val="200"/>
              </a:spcAft>
              <a:buNone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przy czym Beneficjent zobowiązuje się do wprowadzania danych do CST2021 z należytą starannością i zgodnie z dokumentami źródłowymi.</a:t>
            </a:r>
            <a:endParaRPr lang="pl-PL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200"/>
              </a:spcAft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200"/>
              </a:spcAft>
              <a:buNone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Przekazanie dokumentów drogą elektroniczną nie zdejmuje z Beneficjenta obowiązku przechowywania oryginałów dokumentów i ich udostępniania podczas kontroli i audytów.</a:t>
            </a:r>
            <a:endParaRPr lang="pl-PL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186386"/>
            <a:ext cx="1800225" cy="720078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2023-07-28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2299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Umowa o dofinansowanie - zamówienia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19597"/>
            <a:ext cx="8640382" cy="5040242"/>
          </a:xfrm>
        </p:spPr>
        <p:txBody>
          <a:bodyPr/>
          <a:lstStyle/>
          <a:p>
            <a:pPr marL="0" lvl="0" indent="0">
              <a:buNone/>
            </a:pPr>
            <a:r>
              <a:rPr lang="pl-PL" dirty="0"/>
              <a:t>Udzielanie Zamówień w ramach Projektu przez Beneficjenta następować będzie </a:t>
            </a:r>
            <a:br>
              <a:rPr lang="pl-PL" dirty="0"/>
            </a:br>
            <a:r>
              <a:rPr lang="pl-PL" dirty="0"/>
              <a:t>w przypadku Zamówień o wartości netto (bez podatku od towarów i usług – VAT):</a:t>
            </a:r>
          </a:p>
          <a:p>
            <a:pPr marL="0" lvl="0" indent="0">
              <a:buNone/>
            </a:pPr>
            <a:endParaRPr lang="pl-PL" sz="2000" dirty="0"/>
          </a:p>
          <a:p>
            <a:pPr lvl="1"/>
            <a:r>
              <a:rPr lang="pl-PL" dirty="0"/>
              <a:t>powyżej progów właściwych do zastosowania Ustawy PZP (w brzmieniu obowiązującym w dniu wszczęcia postępowania) dla danego Zamówienia – stosując właściwe przepisy i tryby postępowania przewidziane w Ustawie PZP;</a:t>
            </a:r>
            <a:endParaRPr lang="pl-PL" sz="2000" dirty="0"/>
          </a:p>
          <a:p>
            <a:pPr lvl="1"/>
            <a:r>
              <a:rPr lang="pl-PL" dirty="0"/>
              <a:t>powyżej </a:t>
            </a:r>
            <a:r>
              <a:rPr lang="pl-PL" b="1" dirty="0"/>
              <a:t>50 000 złotych </a:t>
            </a:r>
            <a:r>
              <a:rPr lang="pl-PL" dirty="0"/>
              <a:t>netto, w zakresie w jakim nie zachodzi obowiązek zastosowania Ustawy PZP – stosując zasadę konkurencyjności w zakresie opisanym szczegółowo w </a:t>
            </a:r>
            <a:r>
              <a:rPr lang="pl-PL" i="1" dirty="0"/>
              <a:t>Podrozdziale nr 3.2 – Zasada konkurencyjności Wytycznych dot. kwalifikowalności wydatków;</a:t>
            </a:r>
            <a:endParaRPr lang="pl-PL" sz="2000" dirty="0"/>
          </a:p>
          <a:p>
            <a:pPr lvl="1"/>
            <a:r>
              <a:rPr lang="pl-PL" dirty="0"/>
              <a:t>poniżej 50 000 złotych netto – zgodnie z wewnętrznymi procedurami Beneficjenta, jeżeli Beneficjent takie procedury ustanowił.</a:t>
            </a:r>
            <a:endParaRPr lang="pl-PL" sz="2000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539750"/>
            <a:ext cx="1800225" cy="366713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2023-07-28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29927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Umowa o dofinansowanie – zamówienia (1)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19597"/>
            <a:ext cx="8640382" cy="5040242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Brak powszechności weryfikacji ex-</a:t>
            </a:r>
            <a:r>
              <a:rPr lang="pl-PL" dirty="0" err="1"/>
              <a:t>ante</a:t>
            </a:r>
            <a:r>
              <a:rPr lang="pl-PL" dirty="0"/>
              <a:t> zamówień</a:t>
            </a:r>
          </a:p>
          <a:p>
            <a:pPr marL="0" indent="0">
              <a:buNone/>
            </a:pPr>
            <a:r>
              <a:rPr lang="pl-PL" dirty="0"/>
              <a:t>Wyjątki: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Zamówień w trybie PZP powyżej progu UE,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Zamówienie w bazie konkurencyjności powyżej 1 mln zł.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pozostałych przypadkach weryfikacja na wezwanie IZ. 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 marL="342900" indent="-342900">
              <a:buAutoNum type="alphaLcParenR"/>
            </a:pP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539750"/>
            <a:ext cx="1800225" cy="366713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2023-07-28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7639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Umowa o dofinansowanie – zamówienia (2)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19597"/>
            <a:ext cx="8640382" cy="5040242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Kontrola ex-post zamówień: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Zamówień w trybie PZP powyżej progu UE,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Zamówienie w bazie konkurencyjności powyżej 1 mln zł.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pozostałych przypadkach kontrola zamówień odbywać się będzie na próbie dokumentacji umieszczonej w CST2021. 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 marL="342900" indent="-342900">
              <a:buAutoNum type="alphaLcParenR"/>
            </a:pP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539750"/>
            <a:ext cx="1800225" cy="366713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2023-07-28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7905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9FFE83B3-473A-43E6-B353-FDF35977CA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48" y="3131765"/>
            <a:ext cx="7920115" cy="2592288"/>
          </a:xfrm>
        </p:spPr>
        <p:txBody>
          <a:bodyPr>
            <a:normAutofit fontScale="90000"/>
          </a:bodyPr>
          <a:lstStyle/>
          <a:p>
            <a:r>
              <a:rPr lang="pl-PL" sz="3600" dirty="0">
                <a:latin typeface="+mn-lt"/>
              </a:rPr>
              <a:t>Dziękuję za uwagę.</a:t>
            </a:r>
            <a:br>
              <a:rPr lang="pl-PL" dirty="0"/>
            </a:br>
            <a:br>
              <a:rPr lang="pl-PL" dirty="0"/>
            </a:br>
            <a:r>
              <a:rPr lang="pl-PL" sz="2700" dirty="0">
                <a:solidFill>
                  <a:schemeClr val="tx1"/>
                </a:solidFill>
                <a:latin typeface="Calibri" pitchFamily="34" charset="0"/>
              </a:rPr>
              <a:t>Rafał Reszka</a:t>
            </a:r>
            <a:br>
              <a:rPr lang="pl-PL" sz="270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pl-PL" sz="2700" dirty="0">
                <a:solidFill>
                  <a:schemeClr val="tx1"/>
                </a:solidFill>
                <a:latin typeface="Calibri" pitchFamily="34" charset="0"/>
              </a:rPr>
              <a:t>Departament Programów Regionalnych </a:t>
            </a:r>
            <a:br>
              <a:rPr lang="pl-PL" sz="270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pl-PL" sz="2700" dirty="0">
                <a:solidFill>
                  <a:schemeClr val="tx1"/>
                </a:solidFill>
                <a:latin typeface="Calibri" pitchFamily="34" charset="0"/>
              </a:rPr>
              <a:t>UMWP </a:t>
            </a:r>
            <a:br>
              <a:rPr lang="pl-PL" sz="2000" dirty="0">
                <a:solidFill>
                  <a:schemeClr val="tx1"/>
                </a:solidFill>
                <a:latin typeface="Calibri" pitchFamily="34" charset="0"/>
              </a:rPr>
            </a:br>
            <a:br>
              <a:rPr lang="pl-PL" sz="1800" dirty="0">
                <a:solidFill>
                  <a:schemeClr val="tx1"/>
                </a:solidFill>
                <a:latin typeface="Calibri" pitchFamily="34" charset="0"/>
              </a:rPr>
            </a:br>
            <a:br>
              <a:rPr lang="pl-PL" sz="2400" dirty="0">
                <a:solidFill>
                  <a:schemeClr val="tx1"/>
                </a:solidFill>
                <a:latin typeface="Calibri" pitchFamily="34" charset="0"/>
              </a:rPr>
            </a:br>
            <a:br>
              <a:rPr lang="pl-PL" sz="2400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7663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906463"/>
            <a:ext cx="8640381" cy="1073174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Umowa o dofinansowanie dla projektów których łączny koszt </a:t>
            </a:r>
            <a:r>
              <a:rPr lang="pl-PL" u="sng" dirty="0"/>
              <a:t>przekracza</a:t>
            </a:r>
            <a:r>
              <a:rPr lang="pl-PL" dirty="0"/>
              <a:t> równowartości 200 tys. EUR (1)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2411685"/>
            <a:ext cx="9577064" cy="496160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2400"/>
              </a:spcAft>
              <a:buNone/>
            </a:pPr>
            <a:r>
              <a:rPr lang="pl-PL" sz="2000" dirty="0"/>
              <a:t>Artykuł 7 [kwalifikowalność wydatków</a:t>
            </a:r>
            <a:r>
              <a:rPr lang="pl-PL" dirty="0"/>
              <a:t>]</a:t>
            </a:r>
          </a:p>
          <a:p>
            <a:pPr marL="342900" indent="-342900">
              <a:buClrTx/>
              <a:buFont typeface="+mj-lt"/>
              <a:buAutoNum type="arabicPeriod" startAt="2"/>
            </a:pPr>
            <a:r>
              <a:rPr lang="pl-PL" sz="2000" b="1" dirty="0"/>
              <a:t>Jeżeli dany Wniosek o płatność odnosi się do wyposażenia</a:t>
            </a:r>
            <a:r>
              <a:rPr lang="pl-PL" sz="2000" dirty="0"/>
              <a:t>, o którym mowa w Artykule 3 ust. 4, to </a:t>
            </a:r>
            <a:r>
              <a:rPr lang="pl-PL" sz="2000" b="1" dirty="0"/>
              <a:t>warunkiem dokonania </a:t>
            </a:r>
            <a:r>
              <a:rPr lang="pl-PL" sz="2000" dirty="0"/>
              <a:t>na jego podstawie </a:t>
            </a:r>
            <a:r>
              <a:rPr lang="pl-PL" sz="2000" b="1" dirty="0"/>
              <a:t>wypłaty refundacji lub zaliczki jest </a:t>
            </a:r>
            <a:r>
              <a:rPr lang="pl-PL" sz="2000" dirty="0"/>
              <a:t>uprzednie </a:t>
            </a:r>
            <a:r>
              <a:rPr lang="pl-PL" sz="2000" b="1" dirty="0"/>
              <a:t>zatwierdzenie zasadności i kwalifikowalności</a:t>
            </a:r>
            <a:r>
              <a:rPr lang="pl-PL" sz="2000" dirty="0"/>
              <a:t> przedmiotowego </a:t>
            </a:r>
            <a:r>
              <a:rPr lang="pl-PL" sz="2000" b="1" dirty="0"/>
              <a:t>wyposażenia</a:t>
            </a:r>
            <a:r>
              <a:rPr lang="pl-PL" sz="2000" dirty="0"/>
              <a:t>. Bieg terminu wypłaty refundacji zostanie wstrzymany do czasu zatwierdzenia przez Instytucję Zarządzającą zasadności i kwalifikowalności wyposażenia. W przypadku, gdy Instytucja Zarządzająca odmówi zatwierdzenia zasadności i kwalifikowalności wyposażenia, stanowi ono koszt niekwalifikowalny</a:t>
            </a:r>
            <a:r>
              <a:rPr lang="pl-PL" sz="2000" b="1" dirty="0"/>
              <a:t>. </a:t>
            </a:r>
          </a:p>
          <a:p>
            <a:pPr marL="0" indent="0">
              <a:buNone/>
            </a:pPr>
            <a:r>
              <a:rPr lang="pl-PL" sz="2000" dirty="0"/>
              <a:t>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186386"/>
            <a:ext cx="1800225" cy="720078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2023-07-28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6536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906463"/>
            <a:ext cx="8640381" cy="1073174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Umowa o dofinansowanie dla projektów których łączny koszt </a:t>
            </a:r>
            <a:r>
              <a:rPr lang="pl-PL" u="sng" dirty="0"/>
              <a:t>przekracza</a:t>
            </a:r>
            <a:r>
              <a:rPr lang="pl-PL" dirty="0"/>
              <a:t> równowartości 200 tys. EUR (2)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2483693"/>
            <a:ext cx="9577064" cy="4889596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2400"/>
              </a:spcAft>
              <a:buNone/>
            </a:pPr>
            <a:r>
              <a:rPr lang="pl-PL" sz="2000" dirty="0"/>
              <a:t>Artykuł 10 [warunki udzielenia zaliczki]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pl-PL" sz="2000" b="1" dirty="0"/>
              <a:t>Dofinansowanie</a:t>
            </a:r>
            <a:r>
              <a:rPr lang="pl-PL" sz="2000" dirty="0"/>
              <a:t> o którym mowa w § 5 ust. 3 </a:t>
            </a:r>
            <a:r>
              <a:rPr lang="pl-PL" sz="2000" b="1" dirty="0"/>
              <a:t>jest wypłacane w szczególności w formie zaliczki </a:t>
            </a:r>
            <a:r>
              <a:rPr lang="pl-PL" sz="2000" dirty="0"/>
              <a:t>na pokrycie wydatków kwalifikowalnych w ramach Projektu, z zastrzeżeniem dostępności środków na rachunku Płatnika oraz Instytucji Zarządzającej.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pl-PL" sz="2000" b="1" dirty="0"/>
              <a:t>Zaliczka udzielana jest do wysokości udziału dofinansowania w płatności</a:t>
            </a:r>
            <a:r>
              <a:rPr lang="pl-PL" sz="2000" dirty="0"/>
              <a:t>. </a:t>
            </a:r>
          </a:p>
          <a:p>
            <a:pPr marL="457200" indent="-457200">
              <a:buClrTx/>
              <a:buFont typeface="+mj-lt"/>
              <a:buAutoNum type="arabicPeriod" startAt="4"/>
            </a:pPr>
            <a:r>
              <a:rPr lang="pl-PL" sz="2000" dirty="0"/>
              <a:t>We</a:t>
            </a:r>
            <a:r>
              <a:rPr lang="pl-PL" sz="2000" b="1" dirty="0"/>
              <a:t> </a:t>
            </a:r>
            <a:r>
              <a:rPr lang="pl-PL" sz="2000" dirty="0"/>
              <a:t>Wniosku o płatność – </a:t>
            </a:r>
            <a:r>
              <a:rPr lang="pl-PL" sz="2000" b="1" dirty="0"/>
              <a:t>wniosku o zaliczkę </a:t>
            </a:r>
            <a:r>
              <a:rPr lang="pl-PL" sz="2000" dirty="0"/>
              <a:t>Beneficjent może ubiegać się wyłącznie o wypłatę zaliczki, tj. </a:t>
            </a:r>
            <a:r>
              <a:rPr lang="pl-PL" sz="2000" b="1" dirty="0"/>
              <a:t>nie może łączyć tego wniosku z innymi rodzajami Wniosku o płatność. 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186386"/>
            <a:ext cx="1800225" cy="720078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2023-07-28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9523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906463"/>
            <a:ext cx="8640381" cy="1073174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Umowa o dofinansowanie dla projektów których łączny koszt </a:t>
            </a:r>
            <a:r>
              <a:rPr lang="pl-PL" u="sng" dirty="0"/>
              <a:t>przekracza</a:t>
            </a:r>
            <a:r>
              <a:rPr lang="pl-PL" dirty="0"/>
              <a:t> równowartości 200 tys. EUR (3)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2771725"/>
            <a:ext cx="9577064" cy="460156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2400"/>
              </a:spcAft>
              <a:buNone/>
            </a:pPr>
            <a:r>
              <a:rPr lang="pl-PL" sz="2000" dirty="0"/>
              <a:t>Artykuł 10 [warunki udzielenia zaliczki]</a:t>
            </a:r>
          </a:p>
          <a:p>
            <a:pPr marL="342900" indent="-342900">
              <a:buClrTx/>
              <a:buFont typeface="+mj-lt"/>
              <a:buAutoNum type="arabicParenR" startAt="9"/>
            </a:pPr>
            <a:r>
              <a:rPr lang="pl-PL" sz="2000" b="1" dirty="0"/>
              <a:t>Rozliczenie zaliczki następuje:</a:t>
            </a:r>
          </a:p>
          <a:p>
            <a:pPr marL="342900" indent="-342900">
              <a:spcBef>
                <a:spcPts val="600"/>
              </a:spcBef>
              <a:buClrTx/>
              <a:buFont typeface="+mj-lt"/>
              <a:buAutoNum type="arabicParenR"/>
            </a:pPr>
            <a:r>
              <a:rPr lang="pl-PL" sz="2000" b="1" dirty="0"/>
              <a:t>w terminie </a:t>
            </a:r>
            <a:r>
              <a:rPr lang="pl-PL" sz="2000" dirty="0"/>
              <a:t>nie dłuższym niż </a:t>
            </a:r>
            <a:r>
              <a:rPr lang="pl-PL" sz="2000" b="1" dirty="0"/>
              <a:t>90 dni od dnia obciążenia rachunku bankowego Płatnika/Instytucji Zarządzającej, </a:t>
            </a:r>
            <a:r>
              <a:rPr lang="pl-PL" sz="2000" dirty="0"/>
              <a:t>chyba że w trakcie weryfikacji ostatniego Wniosku o płatność zostanie wyznaczony inny</a:t>
            </a:r>
            <a:r>
              <a:rPr lang="pl-PL" sz="2000" b="1" dirty="0"/>
              <a:t> </a:t>
            </a:r>
            <a:r>
              <a:rPr lang="pl-PL" sz="2000" dirty="0"/>
              <a:t>termin.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186386"/>
            <a:ext cx="1800225" cy="720078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2023-07-28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8549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906463"/>
            <a:ext cx="8640381" cy="1073174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Umowa o dofinansowanie dla projektów których łączny koszt </a:t>
            </a:r>
            <a:r>
              <a:rPr lang="pl-PL" u="sng" dirty="0"/>
              <a:t>nie przekracza </a:t>
            </a:r>
            <a:r>
              <a:rPr lang="pl-PL" dirty="0"/>
              <a:t>równowartości 200 tys. </a:t>
            </a:r>
            <a:r>
              <a:rPr lang="pl-PL" dirty="0" err="1"/>
              <a:t>EUR</a:t>
            </a:r>
            <a:r>
              <a:rPr lang="pl-PL" dirty="0"/>
              <a:t> 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2267669"/>
            <a:ext cx="9577064" cy="51056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000" dirty="0"/>
              <a:t>§ 6 [kwoty ryczałtowe]</a:t>
            </a:r>
          </a:p>
          <a:p>
            <a:pPr marL="342900" indent="-342900">
              <a:buClrTx/>
              <a:buFont typeface="+mj-lt"/>
              <a:buAutoNum type="arabicPeriod"/>
            </a:pPr>
            <a:r>
              <a:rPr lang="pl-PL" sz="2000" dirty="0"/>
              <a:t>Dofinansowanie, o którym mowa w § 5 ust. 3 Beneficjent otrzymuje za: </a:t>
            </a:r>
          </a:p>
          <a:p>
            <a:pPr marL="342900" indent="-342900">
              <a:buClrTx/>
              <a:buFont typeface="+mj-lt"/>
              <a:buAutoNum type="arabicParenR"/>
            </a:pPr>
            <a:r>
              <a:rPr lang="pl-PL" sz="2000" dirty="0"/>
              <a:t>wykonanie zadania … [</a:t>
            </a:r>
            <a:r>
              <a:rPr lang="pl-PL" sz="2000" b="1" dirty="0"/>
              <a:t>należy wpisać numer i nazwę zadania</a:t>
            </a:r>
            <a:r>
              <a:rPr lang="pl-PL" sz="2000" dirty="0"/>
              <a:t>] oznaczać będzie uznanie za kwalifikowalne wydatków o wartości równoważnej kwocie ryczałtowej w wysokości … [</a:t>
            </a:r>
            <a:r>
              <a:rPr lang="pl-PL" sz="2000" b="1" dirty="0"/>
              <a:t>należy wpisać kwotę</a:t>
            </a:r>
            <a:r>
              <a:rPr lang="pl-PL" sz="2000" dirty="0"/>
              <a:t>] (słownie: … [należy wpisać kwotę słownie]); </a:t>
            </a:r>
          </a:p>
          <a:p>
            <a:pPr marL="342900" indent="-342900">
              <a:buClrTx/>
              <a:buFont typeface="+mj-lt"/>
              <a:buAutoNum type="arabicParenR"/>
            </a:pPr>
            <a:r>
              <a:rPr lang="pl-PL" sz="2000" dirty="0"/>
              <a:t>wykonanie zadania … [</a:t>
            </a:r>
            <a:r>
              <a:rPr lang="pl-PL" sz="2000" b="1" dirty="0"/>
              <a:t>należy wpisać numer i nazwę zadania</a:t>
            </a:r>
            <a:r>
              <a:rPr lang="pl-PL" sz="2000" dirty="0"/>
              <a:t>] oznaczać będzie uznanie za kwalifikowalne wydatków o wartości równoważnej kwocie ryczałtowej w wysokości … [</a:t>
            </a:r>
            <a:r>
              <a:rPr lang="pl-PL" sz="2000" b="1" dirty="0"/>
              <a:t>należy wpisać kwotę</a:t>
            </a:r>
            <a:r>
              <a:rPr lang="pl-PL" sz="2000" dirty="0"/>
              <a:t>] (słownie: … [należy wpisać kwotę słownie]);</a:t>
            </a:r>
          </a:p>
          <a:p>
            <a:pPr marL="342900" indent="-342900">
              <a:buClrTx/>
              <a:buFont typeface="+mj-lt"/>
              <a:buAutoNum type="arabicParenR"/>
            </a:pPr>
            <a:r>
              <a:rPr lang="pl-PL" dirty="0"/>
              <a:t>…..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186386"/>
            <a:ext cx="1800225" cy="720078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2023-07-28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6615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906463"/>
            <a:ext cx="8640381" cy="1073174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Umowa o dofinansowanie dla projektów których łączny koszt </a:t>
            </a:r>
            <a:r>
              <a:rPr lang="pl-PL" u="sng" dirty="0"/>
              <a:t>nie przekracza </a:t>
            </a:r>
            <a:r>
              <a:rPr lang="pl-PL" dirty="0"/>
              <a:t>równowartości 200 tys. EUR (1)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2267669"/>
            <a:ext cx="9577064" cy="51056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2000" b="1" dirty="0"/>
              <a:t>Miernik</a:t>
            </a:r>
            <a:r>
              <a:rPr lang="pl-PL" sz="2000" dirty="0"/>
              <a:t> – wskaźnik rozliczający zadanie w ramach uproszczonej metody rozliczania wydatków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pl-PL" sz="2000" dirty="0"/>
              <a:t>§ 6 [kwoty ryczałtowe]</a:t>
            </a:r>
          </a:p>
          <a:p>
            <a:pPr marL="342900" indent="-342900">
              <a:buClrTx/>
              <a:buFont typeface="+mj-lt"/>
              <a:buAutoNum type="arabicPeriod" startAt="4"/>
            </a:pPr>
            <a:r>
              <a:rPr lang="pl-PL" sz="2000" dirty="0"/>
              <a:t>W związku z wykonaniem zadań, o których mowa w ust. 1 Beneficjent zobowiązuje się osiągnąć następujące Mierniki:</a:t>
            </a:r>
          </a:p>
          <a:p>
            <a:pPr marL="342900" indent="-342900">
              <a:buClrTx/>
              <a:buFont typeface="+mj-lt"/>
              <a:buAutoNum type="arabicParenR"/>
            </a:pPr>
            <a:r>
              <a:rPr lang="pl-PL" sz="2000" dirty="0"/>
              <a:t>Miernik wykonania zadania, o którym mowa w ust. 1 pkt 1: … [</a:t>
            </a:r>
            <a:r>
              <a:rPr lang="pl-PL" sz="2000" b="1" dirty="0"/>
              <a:t>należy wpisać nazwę wskaźnika Miernika i jego wartość</a:t>
            </a:r>
            <a:r>
              <a:rPr lang="pl-PL" sz="2000" dirty="0"/>
              <a:t>];</a:t>
            </a:r>
          </a:p>
          <a:p>
            <a:pPr marL="342900" indent="-342900">
              <a:buClrTx/>
              <a:buFont typeface="+mj-lt"/>
              <a:buAutoNum type="arabicParenR"/>
            </a:pPr>
            <a:r>
              <a:rPr lang="pl-PL" sz="2000" dirty="0"/>
              <a:t>Miernik wykonania zadania, o którym mowa w ust. 1 pkt 2: … [</a:t>
            </a:r>
            <a:r>
              <a:rPr lang="pl-PL" sz="2000" b="1" dirty="0"/>
              <a:t>należy wpisać nazwę wskaźnika Miernika i jego wartość</a:t>
            </a:r>
            <a:r>
              <a:rPr lang="pl-PL" sz="2000" dirty="0"/>
              <a:t>];</a:t>
            </a:r>
          </a:p>
          <a:p>
            <a:pPr marL="342900" indent="-342900">
              <a:buClrTx/>
              <a:buFont typeface="+mj-lt"/>
              <a:buAutoNum type="arabicParenR"/>
            </a:pPr>
            <a:r>
              <a:rPr lang="pl-PL" dirty="0"/>
              <a:t>……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186386"/>
            <a:ext cx="1800225" cy="720078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2023-07-28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7431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906463"/>
            <a:ext cx="8640381" cy="1073174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Umowa o dofinansowanie dla projektów których łączny koszt </a:t>
            </a:r>
            <a:r>
              <a:rPr lang="pl-PL" u="sng" dirty="0"/>
              <a:t>nie przekracza </a:t>
            </a:r>
            <a:r>
              <a:rPr lang="pl-PL" dirty="0"/>
              <a:t>równowartości 200 tys. EUR (2)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2483693"/>
            <a:ext cx="9577064" cy="48895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000" dirty="0"/>
              <a:t>§ 6 [kwoty ryczałtowe]</a:t>
            </a:r>
          </a:p>
          <a:p>
            <a:pPr marL="342900" indent="-342900">
              <a:buClrTx/>
              <a:buFont typeface="+mj-lt"/>
              <a:buAutoNum type="arabicPeriod" startAt="5"/>
            </a:pPr>
            <a:r>
              <a:rPr lang="pl-PL" sz="2000" dirty="0"/>
              <a:t>Dokumentami lub innymi dowodami potwierdzającymi osiągnięcie: </a:t>
            </a:r>
          </a:p>
          <a:p>
            <a:pPr marL="342900" indent="-342900">
              <a:buClrTx/>
              <a:buFont typeface="+mj-lt"/>
              <a:buAutoNum type="arabicParenR"/>
            </a:pPr>
            <a:r>
              <a:rPr lang="pl-PL" sz="2000" dirty="0"/>
              <a:t>Miernika, o którym mowa w ust. 4 pkt 1 są: … [</a:t>
            </a:r>
            <a:r>
              <a:rPr lang="pl-PL" sz="2000" b="1" dirty="0"/>
              <a:t>należy wpisać nazwy dokumentów/dowodów</a:t>
            </a:r>
            <a:r>
              <a:rPr lang="pl-PL" sz="2000" dirty="0"/>
              <a:t>];</a:t>
            </a:r>
          </a:p>
          <a:p>
            <a:pPr marL="342900" indent="-342900">
              <a:buClrTx/>
              <a:buFont typeface="+mj-lt"/>
              <a:buAutoNum type="arabicParenR"/>
            </a:pPr>
            <a:r>
              <a:rPr lang="pl-PL" sz="2000" dirty="0"/>
              <a:t>Miernika, o którym mowa w ust. 4 pkt 2 są: … [</a:t>
            </a:r>
            <a:r>
              <a:rPr lang="pl-PL" sz="2000" b="1" dirty="0"/>
              <a:t>należy wpisać nazwy dokumentów/dowodów</a:t>
            </a:r>
            <a:r>
              <a:rPr lang="pl-PL" sz="2000" dirty="0"/>
              <a:t>];</a:t>
            </a:r>
          </a:p>
          <a:p>
            <a:pPr marL="342900" indent="-342900">
              <a:buClrTx/>
              <a:buFont typeface="+mj-lt"/>
              <a:buAutoNum type="arabicParenR"/>
            </a:pPr>
            <a:r>
              <a:rPr lang="pl-PL" sz="2000" dirty="0"/>
              <a:t>…..</a:t>
            </a:r>
          </a:p>
          <a:p>
            <a:pPr marL="0" indent="0">
              <a:buNone/>
            </a:pPr>
            <a:r>
              <a:rPr lang="pl-PL" sz="2000" dirty="0"/>
              <a:t>Dokumenty lub inne dowody, na podstawie których można zweryfikować, czy miernik został osiągnięty, np. </a:t>
            </a:r>
            <a:r>
              <a:rPr lang="pl-PL" sz="2000" b="1" dirty="0"/>
              <a:t>protokół odbioru, ewidencja środków trwałych oraz wartości niematerialnych i prawnych </a:t>
            </a:r>
            <a:r>
              <a:rPr lang="pl-PL" sz="2000" dirty="0"/>
              <a:t>itp.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186386"/>
            <a:ext cx="1800225" cy="720078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2023-07-28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6543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906463"/>
            <a:ext cx="8640381" cy="1073174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Umowa o dofinansowanie dla projektów których łączny koszt </a:t>
            </a:r>
            <a:r>
              <a:rPr lang="pl-PL" u="sng" dirty="0"/>
              <a:t>nie przekracza </a:t>
            </a:r>
            <a:r>
              <a:rPr lang="pl-PL" dirty="0"/>
              <a:t>równowartości 200 tys. EUR (3) 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2843733"/>
            <a:ext cx="9577064" cy="45295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000" dirty="0"/>
              <a:t>§ 6 [kwoty ryczałtowe]</a:t>
            </a:r>
          </a:p>
          <a:p>
            <a:pPr marL="342900" indent="-342900">
              <a:buClrTx/>
              <a:buFont typeface="+mj-lt"/>
              <a:buAutoNum type="arabicPeriod" startAt="7"/>
            </a:pPr>
            <a:r>
              <a:rPr lang="pl-PL" sz="2000" b="1" dirty="0"/>
              <a:t>W przypadku nieosiągnięcia mierników</a:t>
            </a:r>
            <a:r>
              <a:rPr lang="pl-PL" sz="2000" dirty="0"/>
              <a:t>, o których mowa w ust. 4, </a:t>
            </a:r>
            <a:r>
              <a:rPr lang="pl-PL" sz="2000" b="1" dirty="0"/>
              <a:t>odpowiadające im zadania uznawane są za niezrealizowane</a:t>
            </a:r>
            <a:r>
              <a:rPr lang="pl-PL" sz="2000" dirty="0"/>
              <a:t>, a wydatki o wartości równoważnej kwotom ryczałtowym, o których mowa w ust. 1 są w całości niekwalifikowalne (</a:t>
            </a:r>
            <a:r>
              <a:rPr lang="pl-PL" sz="2000" b="1" dirty="0"/>
              <a:t>kwoty ryczałtowe są nienależne</a:t>
            </a:r>
            <a:r>
              <a:rPr lang="pl-PL" sz="2000" dirty="0"/>
              <a:t>).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186386"/>
            <a:ext cx="1800225" cy="720078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2023-07-28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6008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906463"/>
            <a:ext cx="8640381" cy="1073174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Umowa o dofinansowanie dla projektów których łączny koszt </a:t>
            </a:r>
            <a:r>
              <a:rPr lang="pl-PL" u="sng" dirty="0"/>
              <a:t>nie przekracza </a:t>
            </a:r>
            <a:r>
              <a:rPr lang="pl-PL" dirty="0"/>
              <a:t>równowartości 200 tys. EUR (4)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2555701"/>
            <a:ext cx="9577064" cy="48175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Artykuł 10 [warunki udzielenia zaliczki]</a:t>
            </a:r>
          </a:p>
          <a:p>
            <a:pPr marL="342900" indent="-342900">
              <a:buClrTx/>
              <a:buFont typeface="+mj-lt"/>
              <a:buAutoNum type="arabicPeriod"/>
            </a:pPr>
            <a:r>
              <a:rPr lang="pl-PL" sz="2000" b="1" dirty="0"/>
              <a:t>Dofinansowanie jest wypłacane w szczególności w formie zaliczki </a:t>
            </a:r>
            <a:r>
              <a:rPr lang="pl-PL" sz="2000" dirty="0"/>
              <a:t>na pokrycie wydatków kwalifikowalnych w ramach Projektu, z zastrzeżeniem dostępności środków na rachunku Płatnika oraz Instytucji Zarządzającej. </a:t>
            </a:r>
          </a:p>
          <a:p>
            <a:pPr marL="342900" indent="-342900">
              <a:buClrTx/>
              <a:buFont typeface="+mj-lt"/>
              <a:buAutoNum type="arabicPeriod" startAt="2"/>
            </a:pPr>
            <a:r>
              <a:rPr lang="pl-PL" sz="2000" dirty="0"/>
              <a:t>Łączna </a:t>
            </a:r>
            <a:r>
              <a:rPr lang="pl-PL" sz="2000" b="1" dirty="0"/>
              <a:t>kwota zaliczek </a:t>
            </a:r>
            <a:r>
              <a:rPr lang="pl-PL" sz="2000" dirty="0"/>
              <a:t>udzielonych na realizację Projektu </a:t>
            </a:r>
            <a:r>
              <a:rPr lang="pl-PL" sz="2000" b="1" dirty="0"/>
              <a:t>nie może przekroczyć 90% dofinansowania z </a:t>
            </a:r>
            <a:r>
              <a:rPr lang="pl-PL" sz="2000" b="1" dirty="0" err="1"/>
              <a:t>EFRR</a:t>
            </a:r>
            <a:r>
              <a:rPr lang="pl-PL" sz="2000" b="1" dirty="0"/>
              <a:t> </a:t>
            </a:r>
            <a:r>
              <a:rPr lang="pl-PL" sz="2000" dirty="0"/>
              <a:t>wskazanego w umowie o dofinansowanie projektu</a:t>
            </a:r>
            <a:r>
              <a:rPr lang="pl-PL" sz="2000" b="1" dirty="0"/>
              <a:t>. </a:t>
            </a:r>
          </a:p>
          <a:p>
            <a:pPr marL="342900" indent="-342900">
              <a:buClrTx/>
              <a:buFont typeface="+mj-lt"/>
              <a:buAutoNum type="arabicPeriod" startAt="4"/>
            </a:pPr>
            <a:r>
              <a:rPr lang="pl-PL" sz="2000" dirty="0"/>
              <a:t>We</a:t>
            </a:r>
            <a:r>
              <a:rPr lang="pl-PL" sz="2000" b="1" dirty="0"/>
              <a:t> </a:t>
            </a:r>
            <a:r>
              <a:rPr lang="pl-PL" sz="2000" dirty="0"/>
              <a:t>Wniosku o płatność – </a:t>
            </a:r>
            <a:r>
              <a:rPr lang="pl-PL" sz="2000" b="1" dirty="0"/>
              <a:t>wniosku o zaliczkę </a:t>
            </a:r>
            <a:r>
              <a:rPr lang="pl-PL" sz="2000" dirty="0"/>
              <a:t>Beneficjent może ubiegać się wyłącznie o wypłatę zaliczki, tj. </a:t>
            </a:r>
            <a:r>
              <a:rPr lang="pl-PL" sz="2000" b="1" dirty="0"/>
              <a:t>nie może łączyć tego wniosku z innymi rodzajami Wniosku o płatność</a:t>
            </a:r>
            <a:r>
              <a:rPr lang="pl-PL" b="1" dirty="0"/>
              <a:t>. 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186386"/>
            <a:ext cx="1800225" cy="720078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2023-07-28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54084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1152</TotalTime>
  <Words>1555</Words>
  <Application>Microsoft Office PowerPoint</Application>
  <PresentationFormat>Niestandardowy</PresentationFormat>
  <Paragraphs>116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4" baseType="lpstr">
      <vt:lpstr>Arial</vt:lpstr>
      <vt:lpstr>Calibri</vt:lpstr>
      <vt:lpstr>Open Sans</vt:lpstr>
      <vt:lpstr>Times New Roman</vt:lpstr>
      <vt:lpstr>Motyw pakietu Office</vt:lpstr>
      <vt:lpstr> Umowa o dofinansowanie projektu</vt:lpstr>
      <vt:lpstr>Umowa o dofinansowanie dla projektów których łączny koszt przekracza równowartości 200 tys. EUR (1) </vt:lpstr>
      <vt:lpstr>Umowa o dofinansowanie dla projektów których łączny koszt przekracza równowartości 200 tys. EUR (2) </vt:lpstr>
      <vt:lpstr>Umowa o dofinansowanie dla projektów których łączny koszt przekracza równowartości 200 tys. EUR (3) </vt:lpstr>
      <vt:lpstr>Umowa o dofinansowanie dla projektów których łączny koszt nie przekracza równowartości 200 tys. EUR  </vt:lpstr>
      <vt:lpstr>Umowa o dofinansowanie dla projektów których łączny koszt nie przekracza równowartości 200 tys. EUR (1) </vt:lpstr>
      <vt:lpstr>Umowa o dofinansowanie dla projektów których łączny koszt nie przekracza równowartości 200 tys. EUR (2) </vt:lpstr>
      <vt:lpstr>Umowa o dofinansowanie dla projektów których łączny koszt nie przekracza równowartości 200 tys. EUR (3)  </vt:lpstr>
      <vt:lpstr>Umowa o dofinansowanie dla projektów których łączny koszt nie przekracza równowartości 200 tys. EUR (4) </vt:lpstr>
      <vt:lpstr>Umowa o dofinansowanie dla projektów których łączny koszt nie przekracza równowartości 200 tys. EUR (5) </vt:lpstr>
      <vt:lpstr>Umowa o dofinansowanie dla projektów których łączny koszt nie przekracza równowartości 200 tys. EUR (6) </vt:lpstr>
      <vt:lpstr>Umowa o dofinansowanie - zmiany</vt:lpstr>
      <vt:lpstr>Umowa o dofinansowanie- zmiany</vt:lpstr>
      <vt:lpstr>Rozliczanie projektu - zmiany</vt:lpstr>
      <vt:lpstr>Umowa o dofinansowanie – CST2021</vt:lpstr>
      <vt:lpstr>Umowa o dofinansowanie - zamówienia</vt:lpstr>
      <vt:lpstr>Umowa o dofinansowanie – zamówienia (1)</vt:lpstr>
      <vt:lpstr>Umowa o dofinansowanie – zamówienia (2)</vt:lpstr>
      <vt:lpstr>Dziękuję za uwagę.  Rafał Reszka Departament Programów Regionalnych  UMWP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Martyna Sawicka</cp:lastModifiedBy>
  <cp:revision>71</cp:revision>
  <cp:lastPrinted>2023-07-27T08:25:57Z</cp:lastPrinted>
  <dcterms:created xsi:type="dcterms:W3CDTF">2022-06-22T09:40:44Z</dcterms:created>
  <dcterms:modified xsi:type="dcterms:W3CDTF">2023-07-27T13:39:05Z</dcterms:modified>
</cp:coreProperties>
</file>