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24"/>
  </p:notesMasterIdLst>
  <p:sldIdLst>
    <p:sldId id="256" r:id="rId2"/>
    <p:sldId id="968" r:id="rId3"/>
    <p:sldId id="969" r:id="rId4"/>
    <p:sldId id="970" r:id="rId5"/>
    <p:sldId id="971" r:id="rId6"/>
    <p:sldId id="978" r:id="rId7"/>
    <p:sldId id="979" r:id="rId8"/>
    <p:sldId id="980" r:id="rId9"/>
    <p:sldId id="981" r:id="rId10"/>
    <p:sldId id="983" r:id="rId11"/>
    <p:sldId id="984" r:id="rId12"/>
    <p:sldId id="986" r:id="rId13"/>
    <p:sldId id="985" r:id="rId14"/>
    <p:sldId id="975" r:id="rId15"/>
    <p:sldId id="976" r:id="rId16"/>
    <p:sldId id="977" r:id="rId17"/>
    <p:sldId id="959" r:id="rId18"/>
    <p:sldId id="973" r:id="rId19"/>
    <p:sldId id="974" r:id="rId20"/>
    <p:sldId id="972" r:id="rId21"/>
    <p:sldId id="274" r:id="rId22"/>
    <p:sldId id="260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704" autoAdjust="0"/>
  </p:normalViewPr>
  <p:slideViewPr>
    <p:cSldViewPr showGuides="1">
      <p:cViewPr varScale="1">
        <p:scale>
          <a:sx n="73" d="100"/>
          <a:sy n="73" d="100"/>
        </p:scale>
        <p:origin x="1416" y="77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2023-07-25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2023-07-25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2023-07-25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2023-07-25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2023-07-25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30" y="1050409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85" y="755501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po.pomorskie.eu/zapisz-sie-by-otrzymywac-biuletyn-unijny" TargetMode="External"/><Relationship Id="rId2" Type="http://schemas.openxmlformats.org/officeDocument/2006/relationships/hyperlink" Target="http://www.rpo.pomorskie.eu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pomorskiewuni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pife.gdansk@pomorskie.eu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m.sawicka@pomorskie.eu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po.pomorskie.eu/documents/10184/613865/Podr%C4%99cznik+beneficjenta+info-promo+2021-2027/0715bec2-ae01-4339-86e1-6a0bdd3feaea" TargetMode="External"/><Relationship Id="rId2" Type="http://schemas.openxmlformats.org/officeDocument/2006/relationships/hyperlink" Target="https://www.funduszeeuropejskie.gov.pl/strony/o-funduszach/fundusze-na-lata-2021-2027/prawo-i-dokumenty/wytyczne/wytyczne-dotyczace-informacji-i-promocji-funduszy-europejskich-na-lata-2021-2027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rpo.pomorskie.eu/documents/10184/613865/KTW+marki+FE+2021-2027/10ae9acc-a21d-475d-a9ec-29006f04453e" TargetMode="External"/><Relationship Id="rId4" Type="http://schemas.openxmlformats.org/officeDocument/2006/relationships/hyperlink" Target="https://www.rpo.pomorskie.eu/documents/10184/613865/KTW+marki+FE+2021-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po.pomorskie.eu/-/strategie-komunikacji-funduszy-europejskich-dla-pomorza-2021-2027-wersja-obowiazujaca-" TargetMode="External"/><Relationship Id="rId2" Type="http://schemas.openxmlformats.org/officeDocument/2006/relationships/hyperlink" Target="https://www.rpo.pomorskie.eu/-/program-fundusze-europejskie-dla-pomorza-2021-2027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429" y="2987749"/>
            <a:ext cx="8568952" cy="1087764"/>
          </a:xfrm>
        </p:spPr>
        <p:txBody>
          <a:bodyPr>
            <a:noAutofit/>
          </a:bodyPr>
          <a:lstStyle/>
          <a:p>
            <a:pPr algn="ctr"/>
            <a:r>
              <a:rPr lang="pl-PL" sz="3600" dirty="0">
                <a:latin typeface="+mn-lt"/>
              </a:rPr>
              <a:t>Widoczność projektów</a:t>
            </a:r>
            <a:br>
              <a:rPr lang="pl-PL" sz="3600" dirty="0">
                <a:latin typeface="+mn-lt"/>
              </a:rPr>
            </a:br>
            <a:r>
              <a:rPr lang="pl-PL" sz="3600" dirty="0">
                <a:latin typeface="+mn-lt"/>
              </a:rPr>
              <a:t>w perspektywie finansowej 2021-2027</a:t>
            </a:r>
            <a:br>
              <a:rPr lang="pl-PL" altLang="pl-PL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700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6" y="4643933"/>
            <a:ext cx="7920037" cy="1080000"/>
          </a:xfrm>
        </p:spPr>
        <p:txBody>
          <a:bodyPr/>
          <a:lstStyle/>
          <a:p>
            <a:pPr algn="ctr"/>
            <a:r>
              <a:rPr lang="pl-PL" altLang="pl-PL" sz="2400" b="0" dirty="0">
                <a:cs typeface="Arial" panose="020B0604020202020204" pitchFamily="34" charset="0"/>
              </a:rPr>
              <a:t>28 lipca 2023 r., Gdańsk</a:t>
            </a:r>
          </a:p>
          <a:p>
            <a:pPr algn="ctr"/>
            <a:r>
              <a:rPr lang="pl-PL" altLang="pl-PL" sz="2400" b="0" dirty="0"/>
              <a:t>Departament Programów Regionalnych UMWP </a:t>
            </a:r>
          </a:p>
          <a:p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C9401-6616-4EF5-A99A-968FD949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467588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(5)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134819-D428-411A-AABC-FD8E484B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259557"/>
            <a:ext cx="9721080" cy="57602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400" b="1" dirty="0">
                <a:latin typeface="+mn-lt"/>
              </a:rPr>
              <a:t>Ponadto, Beneficjent jest zobowiązany do:</a:t>
            </a:r>
          </a:p>
          <a:p>
            <a:pPr marL="342900" indent="-342900">
              <a:buAutoNum type="arabicPeriod"/>
            </a:pPr>
            <a:r>
              <a:rPr lang="pl-PL" sz="2200" dirty="0">
                <a:latin typeface="+mn-lt"/>
              </a:rPr>
              <a:t>jeżeli całkowity koszt realizacji Projektu przekracza równowartość 5 000 000 EUR – informowania Instytucji Zarządzającej o ważnych etapach realizacji Projektu, takich jako zakończenie jego realizacji oraz o wydarzeniu otwierającym Projekt i innych planowanych wydarzeniach informacyjno-promocyjnych związanych z Projektem – w terminie co najmniej 2 tygodni przed tym faktem;</a:t>
            </a:r>
          </a:p>
          <a:p>
            <a:pPr marL="342900" indent="-342900">
              <a:buAutoNum type="arabicPeriod"/>
            </a:pPr>
            <a:r>
              <a:rPr lang="pl-PL" sz="2200" dirty="0">
                <a:latin typeface="+mn-lt"/>
              </a:rPr>
              <a:t>jeżeli współfinansowanie ze środków budżetu państwa przekracza równowartość </a:t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2 000 000 PLN – informowania Instytucji Zarządzającej o ważnych etapach realizacji Projektu, takich jako zakończenie jego realizacji oraz o wydarzeniu otwierającym Projekt – w terminie co najmniej 2 tygodni przed tym faktem;</a:t>
            </a:r>
          </a:p>
          <a:p>
            <a:pPr marL="342900" indent="-342900">
              <a:buFontTx/>
              <a:buAutoNum type="arabicPeriod"/>
            </a:pPr>
            <a:r>
              <a:rPr lang="pl-PL" sz="2200" dirty="0">
                <a:latin typeface="+mn-lt"/>
              </a:rPr>
              <a:t>uwzględniania faktu, że minister właściwy do spraw rozwoju regionalnego może zażądać zorganizowania wydarzenia medialnego (w szczególności briefingu prasowego, konferencji prasowej) wspólnie z przedstawicielem ww. ministra w przypadku m.in. otwarcia Projektu, a Beneficjent jest zobowiązany do udzielenia wszelkiej niezbędnej pomocy w przygotowaniu takiego wydarzenia;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FFC0DF-3CFA-4521-9070-2BB615471D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93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B5955-AF81-4376-A95B-C43E00F1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596"/>
            <a:ext cx="8640381" cy="575945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(6)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2F51D1-42F5-426B-A4FE-9F0A41860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619597"/>
            <a:ext cx="9865096" cy="504024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l-PL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rzetelnego i terminowego wprowadzania danych do wyszukiwarki wsparcia dla osób fizycznych dostępnej na portalu, o którym mowa w art. 2 pkt 19 Ustawy wdrożeniowej;</a:t>
            </a:r>
          </a:p>
          <a:p>
            <a:pPr marL="0" lvl="0" indent="0">
              <a:buNone/>
            </a:pPr>
            <a:r>
              <a:rPr lang="pl-PL" sz="2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pl-PL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współpracy z Instytucją Zarządzającą w zakresie wypełniania jej obowiązku dot. bieżącego gromadzenia i aktualizowania danych dotyczących projektów dofinansowanych z Programu w zakresie wynikającym z Wytycznych dot. informacji </a:t>
            </a:r>
            <a:br>
              <a:rPr lang="pl-PL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 promocji;</a:t>
            </a:r>
          </a:p>
          <a:p>
            <a:pPr marL="0" lvl="0" indent="0">
              <a:buNone/>
            </a:pPr>
            <a:r>
              <a:rPr lang="pl-PL" sz="2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pl-PL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 przypadku, gdy Beneficjentowi udzielone zostało współfinansowanie ze środków budżetu państwa – do przeprowadzenia również działań informacyjnych </a:t>
            </a:r>
            <a:br>
              <a:rPr lang="pl-PL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 promocyjnych na podstawie rozporządzenia Rady Ministrów, o którym mowa </a:t>
            </a:r>
            <a:br>
              <a:rPr lang="pl-PL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 Artykule 1 ust. 1 pkt 16;</a:t>
            </a:r>
          </a:p>
          <a:p>
            <a:pPr marL="0" lvl="0" indent="0">
              <a:buNone/>
            </a:pPr>
            <a:r>
              <a:rPr lang="pl-PL" sz="2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pl-PL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zorganizowania, na każdą prośbę Instytucji Zarządzającej, wspólnego wydarzenia informacyjno-promocyjnego dla mediów (np. briefingu prasowego, konferencji prasowej) z przedstawicielami Instytucji Zarządzającej.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8BEA64-6F66-4344-9062-F07A69A7CD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36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F2EA4A-09C7-417F-A368-F8A6C19D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611963"/>
            <a:ext cx="8640381" cy="575745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(7)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F46145-2460-49B5-8A7C-0BEE327B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403573"/>
            <a:ext cx="9649072" cy="5616264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l-PL" sz="2200" dirty="0">
                <a:latin typeface="+mn-lt"/>
              </a:rPr>
              <a:t>W przypadku stworzenia przez osobę trzecią utworów, w rozumieniu art. 1 ustawy z dnia 4 lutego 1994 r. o prawie autorskim i prawach pokrewnych, związanych </a:t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z promocją, komunikacją i widocznością (np. zdjęcia, filmy, prezentacje multimedialne, broszury, ulotki nt. Projektu – jeśli będą dopuszczalne), powstałych w ramach Projektu, Beneficjent zobowiązuje się do uzyskania od tej osoby majątkowych praw autorskich do tych utworów.</a:t>
            </a:r>
          </a:p>
          <a:p>
            <a:pPr marL="0" lvl="0" indent="0">
              <a:buNone/>
            </a:pPr>
            <a:endParaRPr lang="pl-PL" sz="2200" dirty="0">
              <a:latin typeface="+mn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200" dirty="0">
                <a:latin typeface="+mn-lt"/>
              </a:rPr>
              <a:t>Beneficjent jest zobowiązany, w szczególności w zakresie wynikającym z art. 49 </a:t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ust. 6 Rozporządzenia ogólnego, do udostępniania na wniosek unijnych instytucji, organów lub jednostek organizacyjnych, a także ministra właściwego do spraw rozwoju regionalnego wykonującego zadania państwa członkowskiego określone </a:t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w Rozporządzeniu ogólnym lub Instytucji Zarządzającej, materiałów związanych z promocją Projektu (np. zdjęcia, filmy, prezentacje multimedialne, broszury, ulotki nt. Projektu – jeśli będą dopuszczalne) oraz do udzielenia Unii Europejskiej lub ww. instytucjom nieodpłatnej, niewyłącznej i nieodwołalnej licencji na korzystanie z takich materiałów oraz wszelkich wcześniej istniejących praw wynikających z takiej licencji zgodnie z załącznikiem IX do Rozporządzenia ogólnego.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836B4D-2EA9-40B9-A20A-A54BA7E4EA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917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3A0DDC-9B17-4793-8B1E-163BB0A1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539838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KARY FINANSOWE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6FF3B2-846D-4CAA-A41B-2DC4DC219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31565"/>
            <a:ext cx="9721080" cy="532827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200" b="1" dirty="0">
                <a:solidFill>
                  <a:srgbClr val="FF0000"/>
                </a:solidFill>
                <a:latin typeface="+mn-lt"/>
              </a:rPr>
              <a:t>Zgodnie z art. 50 ust. 3 Rozporządzenia ogólnego, w przypadku niewykonania </a:t>
            </a:r>
            <a:br>
              <a:rPr lang="pl-PL" sz="2200" b="1" dirty="0">
                <a:solidFill>
                  <a:srgbClr val="FF0000"/>
                </a:solidFill>
                <a:latin typeface="+mn-lt"/>
              </a:rPr>
            </a:br>
            <a:r>
              <a:rPr lang="pl-PL" sz="2200" b="1" dirty="0">
                <a:solidFill>
                  <a:srgbClr val="FF0000"/>
                </a:solidFill>
                <a:latin typeface="+mn-lt"/>
              </a:rPr>
              <a:t>lub nieprawidłowego wykonania obowiązków dotyczących promocji Projektu: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Instytucja Zarządzająca </a:t>
            </a:r>
            <a:r>
              <a:rPr lang="pl-PL" sz="2200" b="1" dirty="0">
                <a:latin typeface="+mn-lt"/>
              </a:rPr>
              <a:t>wzywa Beneficjenta do podjęcia działań zaradczych </a:t>
            </a:r>
            <a:br>
              <a:rPr lang="pl-PL" sz="2200" u="sng" dirty="0">
                <a:latin typeface="+mn-lt"/>
              </a:rPr>
            </a:br>
            <a:r>
              <a:rPr lang="pl-PL" sz="2200" dirty="0">
                <a:latin typeface="+mn-lt"/>
              </a:rPr>
              <a:t>w terminie i na warunkach określonych w wezwaniu;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200" b="1" dirty="0">
                <a:latin typeface="+mn-lt"/>
              </a:rPr>
              <a:t>w przypadku braku wykonania przez Beneficjenta działań zaradczych, </a:t>
            </a:r>
            <a:r>
              <a:rPr lang="pl-PL" sz="2200" dirty="0">
                <a:latin typeface="+mn-lt"/>
              </a:rPr>
              <a:t>o których mowa w wezwaniu, </a:t>
            </a:r>
            <a:r>
              <a:rPr lang="pl-PL" sz="2200" b="1" dirty="0">
                <a:latin typeface="+mn-lt"/>
              </a:rPr>
              <a:t>Instytucja Zarządzająca pomniejsza maksymalną kwotę dofinansowania o wartość nie większą niż 3% tego dofinansowania, </a:t>
            </a:r>
            <a:r>
              <a:rPr lang="pl-PL" sz="2200" dirty="0">
                <a:latin typeface="+mn-lt"/>
              </a:rPr>
              <a:t>zgodnie </a:t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z wykazem pomniejszenia wartości dofinansowania projektu w zakresie obowiązków promocyjnych (załącznik nr 7 do Umowy);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jeżeli w wyniku pomniejszenia dofinasowania okaże się, że Beneficjent otrzymał środki w kwocie wyższej niż maksymalna wysokość dofinansowania – różnica podlega zwrotowi bez odsetek w terminie i na zasadach określonych przez Instytucję Zarządzającą w wezwaniu do zwrotu skierowanym do Beneficjenta;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po bezskutecznym upływie terminu do zwrotu, określonego w wezwaniu, zwrot następuje w trybie i na zasadach określonych w Artykule 19 oraz art. 207 UFP. </a:t>
            </a:r>
            <a:endParaRPr lang="pl-PL" sz="2200" b="1" dirty="0">
              <a:latin typeface="+mn-lt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4B17C1-B5FF-47EC-BBCA-A2788F2E1B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684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DC40A3-75EA-4C7F-9A31-0B9F33CB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87" y="703770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Wzór </a:t>
            </a:r>
            <a:r>
              <a:rPr lang="pl-PL" dirty="0">
                <a:solidFill>
                  <a:srgbClr val="0070C0"/>
                </a:solidFill>
              </a:rPr>
              <a:t>TABLICY</a:t>
            </a:r>
            <a:r>
              <a:rPr lang="pl-PL" dirty="0"/>
              <a:t> dla programu Fundusze Europejskie dla Pomorza 2021-2027</a:t>
            </a:r>
            <a:br>
              <a:rPr lang="pl-PL" dirty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ACBBE9-3F98-417A-90EF-91D849AEA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9072528" cy="791888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UWAGA: Wzór tablic informacyjnych jest obowiązkowy, tzn. nie można go modyfikować, dodawać/usuwać znaków, poza uzupełnianiem treści we wskazanych polach. </a:t>
            </a:r>
            <a:endParaRPr lang="pl-PL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7" name="Symbol zastępczy zawartości 6" descr="Obraz przedstawia wzór tablicy informacyjnej dla programu Fundusze Europejskie dla Pomorza 2021-2027">
            <a:extLst>
              <a:ext uri="{FF2B5EF4-FFF2-40B4-BE49-F238E27FC236}">
                <a16:creationId xmlns:a16="http://schemas.microsoft.com/office/drawing/2014/main" id="{8445B74F-CEE4-4204-8C3F-159E0AA62F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2928311"/>
            <a:ext cx="8496846" cy="3895460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355EABA-2FA8-488C-AECC-9AA777384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6720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E89ED-2D8C-4D4E-A95D-3CE5C21E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646" y="554255"/>
            <a:ext cx="9000520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Wzór </a:t>
            </a:r>
            <a:r>
              <a:rPr lang="pl-PL" dirty="0">
                <a:solidFill>
                  <a:srgbClr val="0070C0"/>
                </a:solidFill>
              </a:rPr>
              <a:t>PLAKATU</a:t>
            </a:r>
            <a:r>
              <a:rPr lang="pl-PL" dirty="0"/>
              <a:t> dla programu Fundusze Europejskie dla Pomorza 2021-2027</a:t>
            </a:r>
            <a:br>
              <a:rPr lang="pl-PL" dirty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6C2F59-FB79-4E97-B075-C69A129A4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524" y="1667106"/>
            <a:ext cx="9000519" cy="816587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UWAGA: Wzór plakatu jest obowiązkowy, tzn. nie można go modyfikować, dodawać/usuwać znaków poza uzupełnieniem treści we wskazanych polach.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7" name="Symbol zastępczy zawartości 6" descr="Obraz przedstawia wzór plakatu dla programu Fundusze Europejskie dla Pomorza 2021-2027">
            <a:extLst>
              <a:ext uri="{FF2B5EF4-FFF2-40B4-BE49-F238E27FC236}">
                <a16:creationId xmlns:a16="http://schemas.microsoft.com/office/drawing/2014/main" id="{37C2A0E6-5A28-4D42-A09B-43DB9D4D8E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06" y="2516543"/>
            <a:ext cx="7056686" cy="4738302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A504A0-94D1-4655-834E-E80299D01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526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AF8BA8-F64A-42C4-A82A-51B40259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Przykładowe wzory </a:t>
            </a:r>
            <a:r>
              <a:rPr lang="pl-PL" dirty="0">
                <a:solidFill>
                  <a:srgbClr val="0070C0"/>
                </a:solidFill>
              </a:rPr>
              <a:t>NAKLEJEK</a:t>
            </a:r>
            <a:r>
              <a:rPr lang="pl-PL" dirty="0"/>
              <a:t> dla programu Fundusze Europejskie dla Pomorza 2021-2027</a:t>
            </a:r>
            <a:br>
              <a:rPr lang="pl-PL" dirty="0">
                <a:solidFill>
                  <a:srgbClr val="0070C0"/>
                </a:solidFill>
              </a:rPr>
            </a:br>
            <a:endParaRPr lang="pl-PL" dirty="0"/>
          </a:p>
        </p:txBody>
      </p:sp>
      <p:pic>
        <p:nvPicPr>
          <p:cNvPr id="7" name="Symbol zastępczy zawartości 6" descr="Obraz przedstawia przykładowy wzór naklejki dla programu Fundusze Europejskie dla Pomorza 2021-2027 z podpisem: Zakup finansowany ze środków Unii Europejskiej i budżetu państwa&#10;">
            <a:extLst>
              <a:ext uri="{FF2B5EF4-FFF2-40B4-BE49-F238E27FC236}">
                <a16:creationId xmlns:a16="http://schemas.microsoft.com/office/drawing/2014/main" id="{B635C6A8-91F2-41BE-9069-48A1A2108F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9" y="2487230"/>
            <a:ext cx="4785757" cy="2585214"/>
          </a:xfrm>
        </p:spPr>
      </p:pic>
      <p:pic>
        <p:nvPicPr>
          <p:cNvPr id="9" name="Symbol zastępczy zawartości 8" descr="Obraz przedstawia przykładowy wzór naklejki dla programu Fundusze Europejskie dla Pomorza 2021-2027 z podpisem: Zakup współfinansowany ze środków Unii Europejskiej">
            <a:extLst>
              <a:ext uri="{FF2B5EF4-FFF2-40B4-BE49-F238E27FC236}">
                <a16:creationId xmlns:a16="http://schemas.microsoft.com/office/drawing/2014/main" id="{A37E7ECA-3535-47BA-9047-855F36C4FC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30" y="3635821"/>
            <a:ext cx="4785757" cy="2585214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B378AD1-A5D8-48F5-886F-01502576A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8498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8037AD-788F-486C-90B4-F6FA6235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latin typeface="+mn-lt"/>
              </a:rPr>
              <a:t>Komunikacja z Instytucją Zarządzającą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AC3E45-3B89-4E52-9742-7E4970357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+mn-lt"/>
              </a:rPr>
              <a:t>Strona internetowa: </a:t>
            </a:r>
            <a:r>
              <a:rPr lang="pl-PL" sz="3200" dirty="0">
                <a:latin typeface="+mn-lt"/>
                <a:hlinkClick r:id="rId2"/>
              </a:rPr>
              <a:t>www.rpo.pomorskie.eu</a:t>
            </a:r>
            <a:endParaRPr lang="pl-PL" sz="3200" dirty="0">
              <a:latin typeface="+mn-lt"/>
            </a:endParaRP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+mn-lt"/>
              </a:rPr>
              <a:t>Newsletter: </a:t>
            </a:r>
            <a:r>
              <a:rPr lang="pl-PL" sz="3200" dirty="0">
                <a:latin typeface="+mn-lt"/>
                <a:hlinkClick r:id="rId3"/>
              </a:rPr>
              <a:t>https://www.rpo.pomorskie.eu/zapisz-sie-by-otrzymywac-biuletyn-unijny</a:t>
            </a:r>
            <a:r>
              <a:rPr lang="pl-PL" sz="3200" dirty="0">
                <a:latin typeface="+mn-lt"/>
              </a:rPr>
              <a:t> 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+mn-lt"/>
              </a:rPr>
              <a:t>Facebook: </a:t>
            </a:r>
            <a:r>
              <a:rPr lang="pl-PL" sz="3200" dirty="0">
                <a:latin typeface="+mn-lt"/>
                <a:hlinkClick r:id="rId4"/>
              </a:rPr>
              <a:t>https://www.facebook.com/pomorskiewunii</a:t>
            </a:r>
            <a:r>
              <a:rPr lang="pl-PL" sz="3200" dirty="0">
                <a:latin typeface="+mn-lt"/>
              </a:rPr>
              <a:t> 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+mn-lt"/>
              </a:rPr>
              <a:t>Instagram: Pomorskie w Unii 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+mn-lt"/>
              </a:rPr>
              <a:t>Korespondencja do </a:t>
            </a:r>
            <a:r>
              <a:rPr lang="pl-PL" sz="3200" dirty="0" err="1">
                <a:latin typeface="+mn-lt"/>
              </a:rPr>
              <a:t>jst</a:t>
            </a:r>
            <a:r>
              <a:rPr lang="pl-PL" sz="3200" dirty="0">
                <a:latin typeface="+mn-lt"/>
              </a:rPr>
              <a:t>: E-PUAP, e-mail, korespondencja listowna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17BDD3-0889-4A65-9892-189B968B3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786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8B02E0-32E1-4947-9716-08B6B0E1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Gdzie szukać informacji?</a:t>
            </a:r>
          </a:p>
        </p:txBody>
      </p:sp>
      <p:pic>
        <p:nvPicPr>
          <p:cNvPr id="6" name="Symbol zastępczy zawartości 5" descr="Obrazek przedstawia główną witrynę portalu www.rpo.pomorskie eu z zaznaczonymi w czerwone kółko zakładki: Fundusze Europejskie 2021-2027 oraz Punkty Informacyjne">
            <a:extLst>
              <a:ext uri="{FF2B5EF4-FFF2-40B4-BE49-F238E27FC236}">
                <a16:creationId xmlns:a16="http://schemas.microsoft.com/office/drawing/2014/main" id="{A51A077A-C379-4724-A61C-4E0728D72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8" y="1619597"/>
            <a:ext cx="9714646" cy="5184576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C9EC730-247E-4B68-B785-C191C725D7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395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4F19CF-72CA-4FC8-A6BF-4DC93E1C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promowania projektów FEP 2021-2027</a:t>
            </a:r>
          </a:p>
        </p:txBody>
      </p:sp>
      <p:pic>
        <p:nvPicPr>
          <p:cNvPr id="6" name="Symbol zastępczy zawartości 5" descr="Obrazek przedstawia główną witrynę portalu www.rpo.pomorskie.eu z zaznaczą w czerwone kółko zakładki: Fundusze Europejskie 2021-2027 ikonką dot. zasad promowania projektów">
            <a:extLst>
              <a:ext uri="{FF2B5EF4-FFF2-40B4-BE49-F238E27FC236}">
                <a16:creationId xmlns:a16="http://schemas.microsoft.com/office/drawing/2014/main" id="{27592FC1-30B5-448A-A352-70A8AA220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2" y="1439836"/>
            <a:ext cx="9946765" cy="5282462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9C44B28-033B-4405-9BCF-F43DEE55EE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207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828EB1-8506-4323-89EE-27A9B9B4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latin typeface="+mn-lt"/>
              </a:rPr>
              <a:t>DOKUMENTY – cz. 1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0C5ADC-8590-43CD-A7E7-2A647B900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73" y="1547589"/>
            <a:ext cx="9578153" cy="4392488"/>
          </a:xfrm>
        </p:spPr>
        <p:txBody>
          <a:bodyPr>
            <a:normAutofit fontScale="925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pl-PL" sz="2400" dirty="0">
                <a:latin typeface="+mn-lt"/>
              </a:rPr>
              <a:t>Rozporządzenie Parlamentu Europejskiego i Rady (UE) nr 2021/1060 z dnia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24 czerwca 2021 r. ustanawiające wspólne przepisy dotyczące Europejskiego Funduszu Rozwoju Regionalnego, Europejskiego Funduszu Społecznego Plus, Funduszu Spójności, Funduszu na rzecz Sprawiedliwej Transformacji i Europejskiego Funduszu Morskiego, Rybackiego i Akwakultury, a także przepisy finansowe na potrzeby tych funduszy oraz na potrzeby Funduszu Azylu, Migracji i Integracji, Funduszu Bezpieczeństwa Wewnętrznego i Instrumentu Wsparcia Finansowego na rzecz Zarządzania Granicami i Polityki Wizowej – </a:t>
            </a:r>
            <a:r>
              <a:rPr lang="pl-PL" sz="2400" b="1" dirty="0">
                <a:latin typeface="+mn-lt"/>
              </a:rPr>
              <a:t>„Rozporządzenie ogólne”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l-PL" sz="240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400" dirty="0">
                <a:latin typeface="+mn-lt"/>
              </a:rPr>
              <a:t>Rozporządzenie Parlamentu Europejskiego i Rady (UE) nr 2021/1058 z dnia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24 czerwca 2021 r. w sprawie Europejskiego Funduszu Rozwoju Regionalnego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i Funduszu Spójności – </a:t>
            </a:r>
            <a:r>
              <a:rPr lang="pl-PL" sz="2400" b="1" dirty="0">
                <a:latin typeface="+mn-lt"/>
              </a:rPr>
              <a:t>„Rozporządzenie EFRR”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01251F4-435F-4EE1-AA9B-D338063102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1232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181140-D300-4583-872E-C88766B8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/>
          <a:lstStyle/>
          <a:p>
            <a:r>
              <a:rPr lang="pl-PL" sz="3200" dirty="0">
                <a:latin typeface="+mn-lt"/>
              </a:rPr>
              <a:t>Gdzie szukać informacji?</a:t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 descr="Obrazek przedstawia zakładkę &quot;Zapisz się do Newslettera&quot; na portalu www.rpo.pomorskie.eu">
            <a:extLst>
              <a:ext uri="{FF2B5EF4-FFF2-40B4-BE49-F238E27FC236}">
                <a16:creationId xmlns:a16="http://schemas.microsoft.com/office/drawing/2014/main" id="{A1485DB8-68C6-4141-AD21-3D6F8C31C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9" y="1691605"/>
            <a:ext cx="9579648" cy="5112568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1C466E3-1CD0-487E-BD9F-129020522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713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Główny Punkt Informacyjny Funduszy Europejskich w Gdańsku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123653"/>
            <a:ext cx="9937104" cy="468000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sz="2800" dirty="0">
                <a:latin typeface="+mn-lt"/>
                <a:cs typeface="Calibri" panose="020F0502020204030204" pitchFamily="34" charset="0"/>
              </a:rPr>
              <a:t>Budynek Urzędu Marszałkowskiego Województwa Pomorskiego</a:t>
            </a:r>
            <a:br>
              <a:rPr lang="pl-PL" sz="2800" dirty="0">
                <a:latin typeface="+mn-lt"/>
                <a:cs typeface="Calibri" panose="020F0502020204030204" pitchFamily="34" charset="0"/>
              </a:rPr>
            </a:br>
            <a:r>
              <a:rPr lang="pl-PL" sz="2800" dirty="0">
                <a:latin typeface="+mn-lt"/>
                <a:cs typeface="Calibri" panose="020F0502020204030204" pitchFamily="34" charset="0"/>
              </a:rPr>
              <a:t>ul. Augustyńskiego 1 </a:t>
            </a:r>
            <a:br>
              <a:rPr lang="pl-PL" sz="2800" dirty="0">
                <a:latin typeface="+mn-lt"/>
                <a:cs typeface="Calibri" panose="020F0502020204030204" pitchFamily="34" charset="0"/>
              </a:rPr>
            </a:br>
            <a:r>
              <a:rPr lang="pl-PL" sz="2800" dirty="0">
                <a:latin typeface="+mn-lt"/>
                <a:cs typeface="Calibri" panose="020F0502020204030204" pitchFamily="34" charset="0"/>
              </a:rPr>
              <a:t>80-819 Gdańsk</a:t>
            </a:r>
          </a:p>
          <a:p>
            <a:pPr>
              <a:lnSpc>
                <a:spcPct val="114000"/>
              </a:lnSpc>
            </a:pPr>
            <a:r>
              <a:rPr lang="de-DE" sz="2800" dirty="0">
                <a:latin typeface="+mn-lt"/>
                <a:cs typeface="Calibri" panose="020F0502020204030204" pitchFamily="34" charset="0"/>
              </a:rPr>
              <a:t>Tel.: 58 32</a:t>
            </a:r>
            <a:r>
              <a:rPr lang="pl-PL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2800" dirty="0">
                <a:latin typeface="+mn-lt"/>
                <a:cs typeface="Calibri" panose="020F0502020204030204" pitchFamily="34" charset="0"/>
              </a:rPr>
              <a:t>68</a:t>
            </a:r>
            <a:r>
              <a:rPr lang="pl-PL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2800" dirty="0">
                <a:latin typeface="+mn-lt"/>
                <a:cs typeface="Calibri" panose="020F0502020204030204" pitchFamily="34" charset="0"/>
              </a:rPr>
              <a:t>147, 58 32</a:t>
            </a:r>
            <a:r>
              <a:rPr lang="pl-PL" sz="2800" dirty="0">
                <a:latin typeface="+mn-lt"/>
                <a:cs typeface="Calibri" panose="020F0502020204030204" pitchFamily="34" charset="0"/>
              </a:rPr>
              <a:t> 6</a:t>
            </a:r>
            <a:r>
              <a:rPr lang="de-DE" sz="2800" dirty="0">
                <a:latin typeface="+mn-lt"/>
                <a:cs typeface="Calibri" panose="020F0502020204030204" pitchFamily="34" charset="0"/>
              </a:rPr>
              <a:t>8</a:t>
            </a:r>
            <a:r>
              <a:rPr lang="pl-PL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2800" dirty="0">
                <a:latin typeface="+mn-lt"/>
                <a:cs typeface="Calibri" panose="020F0502020204030204" pitchFamily="34" charset="0"/>
              </a:rPr>
              <a:t>148, 58 32</a:t>
            </a:r>
            <a:r>
              <a:rPr lang="pl-PL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2800" dirty="0">
                <a:latin typeface="+mn-lt"/>
                <a:cs typeface="Calibri" panose="020F0502020204030204" pitchFamily="34" charset="0"/>
              </a:rPr>
              <a:t>68</a:t>
            </a:r>
            <a:r>
              <a:rPr lang="pl-PL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2800" dirty="0">
                <a:latin typeface="+mn-lt"/>
                <a:cs typeface="Calibri" panose="020F0502020204030204" pitchFamily="34" charset="0"/>
              </a:rPr>
              <a:t>152</a:t>
            </a:r>
            <a:br>
              <a:rPr lang="pl-PL" sz="2800" dirty="0">
                <a:latin typeface="+mn-lt"/>
                <a:cs typeface="Calibri" panose="020F0502020204030204" pitchFamily="34" charset="0"/>
              </a:rPr>
            </a:br>
            <a:r>
              <a:rPr lang="pl-PL" altLang="pl-PL" sz="2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e-mail: </a:t>
            </a:r>
            <a:r>
              <a:rPr lang="pl-PL" altLang="pl-PL" sz="2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hlinkClick r:id="rId2"/>
              </a:rPr>
              <a:t>pife.gdansk@pomorskie.eu</a:t>
            </a:r>
            <a:r>
              <a:rPr lang="pl-PL" altLang="pl-PL" sz="2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pl-PL" sz="2800" dirty="0"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pl-PL" sz="2800" dirty="0">
                <a:latin typeface="+mn-lt"/>
                <a:cs typeface="Calibri" panose="020F0502020204030204" pitchFamily="34" charset="0"/>
              </a:rPr>
              <a:t>Godziny otwarcia:</a:t>
            </a:r>
            <a:br>
              <a:rPr lang="pl-PL" sz="2800" dirty="0">
                <a:latin typeface="+mn-lt"/>
                <a:cs typeface="Calibri" panose="020F0502020204030204" pitchFamily="34" charset="0"/>
              </a:rPr>
            </a:br>
            <a:r>
              <a:rPr lang="pl-PL" sz="2800" dirty="0">
                <a:latin typeface="+mn-lt"/>
                <a:cs typeface="Calibri" panose="020F0502020204030204" pitchFamily="34" charset="0"/>
              </a:rPr>
              <a:t>Poniedziałek: 8:00-18:00</a:t>
            </a:r>
            <a:br>
              <a:rPr lang="pl-PL" sz="2800" dirty="0">
                <a:latin typeface="+mn-lt"/>
                <a:cs typeface="Calibri" panose="020F0502020204030204" pitchFamily="34" charset="0"/>
              </a:rPr>
            </a:br>
            <a:r>
              <a:rPr lang="pl-PL" sz="2800" dirty="0">
                <a:latin typeface="+mn-lt"/>
                <a:cs typeface="Calibri" panose="020F0502020204030204" pitchFamily="34" charset="0"/>
              </a:rPr>
              <a:t>Wtorek-Piątek: 8:00-16:00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284DA5B-2DAF-43E5-899D-D21ADFA89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9FFE83B3-473A-43E6-B353-FDF35977C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48" y="3131765"/>
            <a:ext cx="7920115" cy="2592288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latin typeface="+mn-lt"/>
              </a:rPr>
              <a:t>Dziękuję za uwagę.</a:t>
            </a:r>
            <a:br>
              <a:rPr lang="pl-PL" dirty="0"/>
            </a:br>
            <a:r>
              <a:rPr lang="pl-PL" sz="2000" dirty="0">
                <a:solidFill>
                  <a:schemeClr val="tx1"/>
                </a:solidFill>
                <a:latin typeface="Calibri" pitchFamily="34" charset="0"/>
              </a:rPr>
              <a:t>Martyna Sawicka</a:t>
            </a:r>
            <a:br>
              <a:rPr lang="pl-PL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" pitchFamily="34" charset="0"/>
              </a:rPr>
              <a:t>Referat Informacji, Departament Programów Regionalnych UMWP </a:t>
            </a:r>
            <a:br>
              <a:rPr lang="pl-PL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" pitchFamily="34" charset="0"/>
              </a:rPr>
              <a:t>tel. (58) 32 68 175, 502 757 466</a:t>
            </a:r>
            <a:br>
              <a:rPr lang="pl-PL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" pitchFamily="34" charset="0"/>
              </a:rPr>
              <a:t>e-mail: 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m.sawicka@pomorskie.eu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pl-PL" sz="18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pl-PL" sz="24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pl-PL" sz="2400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2BABA2-CC00-4814-8999-D886CCD2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DOKUMENTY – cz.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1DA7F0-A6A3-41EF-AF8C-673DD3EF5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547589"/>
            <a:ext cx="9577064" cy="5112250"/>
          </a:xfrm>
        </p:spPr>
        <p:txBody>
          <a:bodyPr>
            <a:normAutofit fontScale="625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pl-PL" sz="3500" b="1" dirty="0">
                <a:latin typeface="+mn-lt"/>
              </a:rPr>
              <a:t>Wytyczne dotyczące informacji i promocji Funduszy Europejskich na lata 2021-2027</a:t>
            </a:r>
            <a:r>
              <a:rPr lang="pl-PL" sz="3500" dirty="0">
                <a:latin typeface="+mn-lt"/>
              </a:rPr>
              <a:t>, będące wytycznymi, o których mowa w art. 5 ust. 1 pkt 10 Ustawy wdrożeniowej </a:t>
            </a:r>
          </a:p>
          <a:p>
            <a:pPr marL="503972" lvl="1" indent="0">
              <a:buNone/>
            </a:pPr>
            <a:r>
              <a:rPr lang="pl-PL" sz="3500" u="sng" dirty="0">
                <a:latin typeface="+mn-lt"/>
                <a:hlinkClick r:id="rId2"/>
              </a:rPr>
              <a:t>https://www.funduszeeuropejskie.gov.pl/strony/o-funduszach/fundusze-na-lata-2021-2027/prawo-i-dokumenty/wytyczne/wytyczne-dotyczace-informacji-i-promocji-funduszy-europejskich-na-lata-2021-2027/</a:t>
            </a:r>
            <a:r>
              <a:rPr lang="pl-PL" sz="3500" dirty="0">
                <a:latin typeface="+mn-lt"/>
              </a:rPr>
              <a:t> </a:t>
            </a:r>
          </a:p>
          <a:p>
            <a:pPr marL="503972" lvl="1" indent="0">
              <a:buNone/>
            </a:pPr>
            <a:endParaRPr lang="pl-PL" sz="3500" dirty="0">
              <a:latin typeface="+mn-lt"/>
            </a:endParaRPr>
          </a:p>
          <a:p>
            <a:pPr marL="846872" lvl="1" indent="-342900">
              <a:buFont typeface="Wingdings" panose="05000000000000000000" pitchFamily="2" charset="2"/>
              <a:buChar char="Ø"/>
            </a:pPr>
            <a:r>
              <a:rPr lang="pl-PL" sz="3500" b="1" dirty="0">
                <a:latin typeface="+mn-lt"/>
              </a:rPr>
              <a:t>Podręcznik wnioskodawcy i beneficjenta Funduszy Europejskich na lata 2021-2027 w zakresie informacji i promocji</a:t>
            </a:r>
          </a:p>
          <a:p>
            <a:pPr marL="503972" lvl="1" indent="0">
              <a:buNone/>
            </a:pPr>
            <a:r>
              <a:rPr lang="pl-PL" sz="3500" dirty="0">
                <a:latin typeface="+mn-lt"/>
                <a:hlinkClick r:id="rId3"/>
              </a:rPr>
              <a:t>https://www.rpo.pomorskie.eu/documents/10184/613865/Podr%C4%99cznik+beneficjenta+info-promo+2021-2027/0715bec2-ae01-4339-86e1-6a0bdd3feaea</a:t>
            </a:r>
            <a:r>
              <a:rPr lang="pl-PL" sz="3500" dirty="0">
                <a:latin typeface="+mn-lt"/>
              </a:rPr>
              <a:t> </a:t>
            </a:r>
          </a:p>
          <a:p>
            <a:pPr marL="503972" lvl="1" indent="0">
              <a:buNone/>
            </a:pPr>
            <a:endParaRPr lang="pl-PL" sz="35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789722" lvl="1">
              <a:buFont typeface="Wingdings" panose="05000000000000000000" pitchFamily="2" charset="2"/>
              <a:buChar char="Ø"/>
            </a:pPr>
            <a:r>
              <a:rPr lang="pl-PL" sz="3500" b="1" dirty="0">
                <a:latin typeface="+mn-lt"/>
                <a:cs typeface="Arial" panose="020B0604020202020204" pitchFamily="34" charset="0"/>
              </a:rPr>
              <a:t>Księga Tożsamości Wizualnej marki Fundusze Europejskie 2021-2027</a:t>
            </a:r>
          </a:p>
          <a:p>
            <a:pPr marL="503972" lvl="1" indent="0">
              <a:buNone/>
            </a:pPr>
            <a:r>
              <a:rPr lang="pl-PL" sz="3500" dirty="0">
                <a:latin typeface="+mn-lt"/>
                <a:hlinkClick r:id="rId4"/>
              </a:rPr>
              <a:t>https://www.rpo.pomorskie.eu/documents/10184/613865/KTW+marki+FE+2021-</a:t>
            </a:r>
            <a:r>
              <a:rPr lang="pl-PL" sz="3500" dirty="0">
                <a:latin typeface="+mn-lt"/>
                <a:hlinkClick r:id="rId5"/>
              </a:rPr>
              <a:t>2027/10ae9acc-a21d-475d-a9ec-29006f04453e</a:t>
            </a:r>
            <a:r>
              <a:rPr lang="pl-PL" sz="3500" dirty="0">
                <a:latin typeface="+mn-lt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451580-559E-4E7A-B668-D83166123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211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53B4D6-6D17-414F-81E2-8C4D7142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491916"/>
            <a:ext cx="8640381" cy="623625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DOKUMENTY – cz. 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892A13-156A-42FB-81EC-6E090CA5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38" y="1259557"/>
            <a:ext cx="10081120" cy="5472608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5500" b="1" dirty="0">
                <a:latin typeface="+mn-lt"/>
              </a:rPr>
              <a:t>Program Fundusze Europejskie dla Pomorza 2021-2027</a:t>
            </a:r>
            <a:r>
              <a:rPr lang="pl-PL" sz="5500" dirty="0">
                <a:latin typeface="+mn-lt"/>
              </a:rPr>
              <a:t>, przyjęty uchwałą nr 1111/403/22 Zarządu Województwa Pomorskiego z dnia 15 listopada 2022 r. w związku z decyzją wykonawczą Komisji Europejskiej nr C(2022) 8860 z dnia 7 grudnia 2022 r. –</a:t>
            </a:r>
            <a:r>
              <a:rPr lang="pl-PL" sz="5500" b="1" dirty="0">
                <a:latin typeface="+mn-lt"/>
              </a:rPr>
              <a:t> FEP 2021-2027 </a:t>
            </a:r>
            <a:br>
              <a:rPr lang="pl-PL" sz="5500" b="1" dirty="0">
                <a:latin typeface="+mn-lt"/>
              </a:rPr>
            </a:br>
            <a:r>
              <a:rPr lang="pl-PL" sz="5500" dirty="0">
                <a:latin typeface="+mn-lt"/>
                <a:hlinkClick r:id="rId2"/>
              </a:rPr>
              <a:t>https://www.rpo.pomorskie.eu/-/program-fundusze-europejskie-dla-pomorza-2021-2027</a:t>
            </a:r>
            <a:r>
              <a:rPr lang="pl-PL" sz="5500" dirty="0">
                <a:latin typeface="+mn-lt"/>
              </a:rPr>
              <a:t> </a:t>
            </a:r>
          </a:p>
          <a:p>
            <a:pPr marL="342900" indent="-342900">
              <a:spcAft>
                <a:spcPts val="661"/>
              </a:spcAft>
              <a:buFont typeface="Wingdings" panose="05000000000000000000" pitchFamily="2" charset="2"/>
              <a:buChar char="Ø"/>
            </a:pPr>
            <a:r>
              <a:rPr lang="pl-PL" sz="5500" b="1" dirty="0">
                <a:latin typeface="+mn-lt"/>
                <a:cs typeface="Arial" panose="020B0604020202020204" pitchFamily="34" charset="0"/>
              </a:rPr>
              <a:t>Strategia komunikacji Funduszy Europejskich na lata 2021-2027</a:t>
            </a:r>
          </a:p>
          <a:p>
            <a:pPr>
              <a:buNone/>
            </a:pPr>
            <a:r>
              <a:rPr lang="pl-PL" sz="5500" dirty="0">
                <a:latin typeface="+mn-lt"/>
              </a:rPr>
              <a:t>	Dokument stanowi podstawę działań informacyjnych i promocyjnych instytucji, </a:t>
            </a:r>
            <a:br>
              <a:rPr lang="pl-PL" sz="5500" dirty="0">
                <a:latin typeface="+mn-lt"/>
              </a:rPr>
            </a:br>
            <a:r>
              <a:rPr lang="pl-PL" sz="5500" dirty="0">
                <a:latin typeface="+mn-lt"/>
              </a:rPr>
              <a:t>które odpowiadają za wykorzystanie środków unijnych wraz ze środkami krajowymi </a:t>
            </a:r>
            <a:br>
              <a:rPr lang="pl-PL" sz="5500" dirty="0">
                <a:latin typeface="+mn-lt"/>
              </a:rPr>
            </a:br>
            <a:r>
              <a:rPr lang="pl-PL" sz="5500" dirty="0">
                <a:latin typeface="+mn-lt"/>
              </a:rPr>
              <a:t>w Polsce. Strategia komunikacji Funduszy Europejskich na lata 2021-2027 (SK FE) obejmuje okres do 2029 roku. Określa cele, sposoby ich weryfikacji oraz spójne zasady i standardy działań informacyjno-promocyjnych </a:t>
            </a:r>
            <a:br>
              <a:rPr lang="pl-PL" sz="5500" dirty="0">
                <a:latin typeface="+mn-lt"/>
              </a:rPr>
            </a:br>
            <a:r>
              <a:rPr lang="pl-PL" sz="5500" dirty="0">
                <a:latin typeface="+mn-lt"/>
                <a:hlinkClick r:id="rId3"/>
              </a:rPr>
              <a:t>https://www.rpo.pomorskie.eu/-/strategie-komunikacji-funduszy-europejskich-dla-pomorza-2021-2027-wersja-obowiazujaca-</a:t>
            </a:r>
            <a:r>
              <a:rPr lang="pl-PL" sz="5500" dirty="0">
                <a:latin typeface="+mn-lt"/>
              </a:rPr>
              <a:t> </a:t>
            </a:r>
          </a:p>
          <a:p>
            <a:pPr marL="377979" indent="-377979">
              <a:buFont typeface="Wingdings" panose="05000000000000000000" pitchFamily="2" charset="2"/>
              <a:buChar char="Ø"/>
            </a:pPr>
            <a:r>
              <a:rPr lang="pl-PL" sz="5500" b="1" dirty="0">
                <a:latin typeface="+mn-lt"/>
                <a:cs typeface="Arial" panose="020B0604020202020204" pitchFamily="34" charset="0"/>
              </a:rPr>
              <a:t>Umowa o dofinansowanie projektu</a:t>
            </a:r>
            <a:endParaRPr lang="pl-PL" sz="5500" dirty="0">
              <a:latin typeface="+mn-lt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3F5631-FD2C-48F2-A2BC-222C8686A5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202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900C79-3389-4DF6-8BBE-0FA36F5A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2" y="394116"/>
            <a:ext cx="8640381" cy="1080001"/>
          </a:xfrm>
        </p:spPr>
        <p:txBody>
          <a:bodyPr/>
          <a:lstStyle/>
          <a:p>
            <a:r>
              <a:rPr lang="pl-PL" sz="3200" dirty="0">
                <a:latin typeface="+mn-lt"/>
              </a:rPr>
              <a:t>Kryterium: </a:t>
            </a:r>
            <a:r>
              <a:rPr lang="pl-PL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2.1.1. Kryteria wykonalności rzeczowej</a:t>
            </a:r>
            <a:b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6" name="Symbol zastępczy zawartości 5" descr="Obraz przedstawia opis kryterium wykonalności rzeczowej dot. spełnienia przez projekt minimalnych wymagań dotyczących działań promocyjnych">
            <a:extLst>
              <a:ext uri="{FF2B5EF4-FFF2-40B4-BE49-F238E27FC236}">
                <a16:creationId xmlns:a16="http://schemas.microsoft.com/office/drawing/2014/main" id="{37A1BCF5-CCAC-4C3C-897D-81857EDD7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1" y="1176335"/>
            <a:ext cx="9373363" cy="5843502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25B0C5-CCAC-47CC-9A2A-BDE13291FA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319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7D395B-2641-4528-B6BB-F473D077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Obowiązki informacyjne Beneficjentów (1)</a:t>
            </a:r>
            <a:br>
              <a:rPr lang="pl-PL" dirty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56A2A-C4A4-4F1F-86B8-27FEE670C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82" y="1799837"/>
            <a:ext cx="9433048" cy="414024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pl-PL" sz="2800" dirty="0">
                <a:latin typeface="+mn-lt"/>
              </a:rPr>
              <a:t>Beneficjent zobowiązuje się do zapewnienia informowania społeczeństwa o finansowaniu realizacji Projektu przez Unię Europejską, zgodnie z: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+mn-lt"/>
              </a:rPr>
              <a:t>Rozporządzeniem ogólnym (w tym Załącznikiem IX do Rozporządzenia ogólnego),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+mn-lt"/>
              </a:rPr>
              <a:t>Rozporządzeniem EFRR,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+mn-lt"/>
              </a:rPr>
              <a:t>Wytycznymi dot. informacji i promocji Funduszy Europejskich na lata 2021-2027,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+mn-lt"/>
              </a:rPr>
              <a:t>Podręcznikiem wnioskodawcy i beneficjenta Funduszy Europejskich na lata 2021-2027 w zakresie informacji i promocji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+mn-lt"/>
              </a:rPr>
              <a:t>instrukcjami i wskazówkami zawartymi </a:t>
            </a:r>
            <a:r>
              <a:rPr lang="pl-PL" sz="2800" b="1" dirty="0">
                <a:latin typeface="+mn-lt"/>
              </a:rPr>
              <a:t>w załączniku nr 4 do Umowy.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03A0005-878D-4F5D-8040-3479561EFD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891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FE862-143F-4185-B5B1-9F4395EA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(2)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BC3593-8B1A-4E2E-A6C3-5930D6CC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619597"/>
            <a:ext cx="9649072" cy="504024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szczególności Beneficjent jest zobowiązany do:</a:t>
            </a:r>
          </a:p>
          <a:p>
            <a:pPr marL="0" indent="0">
              <a:buNone/>
            </a:pP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zamieszczenia na swojej oficjalnej stronie internetowej, jeżeli taka strona istnieje, lub na swoich stronach mediów społecznościowych, krótkiego opisu Projektu;</a:t>
            </a:r>
          </a:p>
          <a:p>
            <a:pPr marL="0" indent="0">
              <a:buNone/>
            </a:pP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umieszczania w widoczny sposób znaku Funduszy Europejskich, znaku barw Rzeczypospolitej Polskiej (jeśli dotyczy; wersja </a:t>
            </a:r>
            <a:r>
              <a:rPr lang="pl-PL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pełnokolorowa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i znaku Unii Europejskiej na: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wszystkich prowadzonych działaniach informacyjnych i promocyjnych dotyczących Projektu;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wszystkich dokumentach i materiałach (m.in. produkty cyfrowe lub drukowane, jeśli będą dopuszczalne) podawanych do wiadomości publicznej;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wszystkich dokumentach i materiałach dla osób i podmiotów uczestniczących w Projekcie;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produktach, sprzęcie, pojazdach, aparaturze itp., powstałych lub zakupionych </a:t>
            </a:r>
            <a:b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Projektu, poprzez umieszczenie trwałego oznakowania w postaci naklejek;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38AE29-9C62-43B3-9663-2C6BAA680B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349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94F698-661F-42F5-865E-B6B8C8F0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(3)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88F5B9-32D2-477E-B1B7-78034833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1763613"/>
            <a:ext cx="10153128" cy="489622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200" b="1" dirty="0">
                <a:latin typeface="+mn-lt"/>
              </a:rPr>
              <a:t>3. </a:t>
            </a:r>
            <a:r>
              <a:rPr lang="pl-PL" sz="2200" dirty="0">
                <a:latin typeface="+mn-lt"/>
              </a:rPr>
              <a:t>jeżeli całkowity koszt realizacji Projektu, przekracza równowartość 500 000 EUR – umieszczenia trwałych tablic informacyjnych lub tablic pamiątkowych w sposób wyraźnie widoczny dla społeczeństwa, które przedstawiają symbol Unii Europejskiej zgodnie </a:t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z parametrami technicznymi określonymi w załączniku IX do Rozporządzenia ogólnego, niezwłocznie po rozpoczęciu fizycznej realizacji Projektu obejmującego inwestycje rzeczowe lub zainstalowaniu zakupionego sprzętu. </a:t>
            </a:r>
          </a:p>
          <a:p>
            <a:pPr marL="0" lvl="0" indent="0">
              <a:buNone/>
            </a:pPr>
            <a:endParaRPr lang="pl-PL" sz="2200" dirty="0">
              <a:latin typeface="+mn-lt"/>
            </a:endParaRPr>
          </a:p>
          <a:p>
            <a:pPr marL="0" lvl="0" indent="0">
              <a:buNone/>
            </a:pPr>
            <a:r>
              <a:rPr lang="pl-PL" sz="2200" dirty="0">
                <a:latin typeface="+mn-lt"/>
              </a:rPr>
              <a:t>W przypadku, gdy miejsce realizacji Projektu nie zapewnia swobodnego dotarcia do ogółu społeczeństwa z informacją o realizacji tego Projektu, umiejscowienie tablicy powinno być uzgodnione z Instytucją Zarządzającą. </a:t>
            </a:r>
          </a:p>
          <a:p>
            <a:pPr marL="0" lvl="0" indent="0">
              <a:buNone/>
            </a:pPr>
            <a:r>
              <a:rPr lang="pl-PL" sz="2200" b="1" dirty="0">
                <a:latin typeface="+mn-lt"/>
              </a:rPr>
              <a:t>Tablica musi być umieszczona niezwłocznie po rozpoczęciu fizycznej realizacji Projektu </a:t>
            </a:r>
            <a:br>
              <a:rPr lang="pl-PL" sz="2200" b="1" dirty="0">
                <a:latin typeface="+mn-lt"/>
              </a:rPr>
            </a:br>
            <a:r>
              <a:rPr lang="pl-PL" sz="2200" b="1" dirty="0">
                <a:latin typeface="+mn-lt"/>
              </a:rPr>
              <a:t>lub zainstalowaniu zakupionego sprzętu, aż do końca okresu trwałości Projektu.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EEC92D-D321-4960-B7A3-EA7A6AEFC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93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196492-D2C0-4413-903C-85C34A6B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9" y="429357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+mn-lt"/>
              </a:rPr>
              <a:t>Obowiązki informacyjne Beneficjentów (4)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9BDBF9-FB23-44E0-A61E-83859AD0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26" y="1115541"/>
            <a:ext cx="10032756" cy="608429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pl-PL" sz="2900" b="1" dirty="0">
                <a:latin typeface="+mn-lt"/>
              </a:rPr>
              <a:t>4. </a:t>
            </a:r>
            <a:r>
              <a:rPr lang="pl-PL" sz="2900" dirty="0">
                <a:latin typeface="+mn-lt"/>
              </a:rPr>
              <a:t>jeżeli Projekt nie spełnia przesłanek wymienionych w pkt 3 – umieszczenia w miejscu dobrze widocznym dla ogółu co najmniej jednego plakatu o wymiarze minimum A3 lub podobnej wielkości elektronicznego wyświetlacza, na których znajdą się informacje </a:t>
            </a:r>
            <a:br>
              <a:rPr lang="pl-PL" sz="2900" dirty="0">
                <a:latin typeface="+mn-lt"/>
              </a:rPr>
            </a:br>
            <a:r>
              <a:rPr lang="pl-PL" sz="2900" dirty="0">
                <a:latin typeface="+mn-lt"/>
              </a:rPr>
              <a:t>o Projekcie z podkreśleniem faktu otrzymania wsparcia z Funduszy Europejskich; </a:t>
            </a:r>
            <a:br>
              <a:rPr lang="pl-PL" sz="2900" dirty="0">
                <a:latin typeface="+mn-lt"/>
              </a:rPr>
            </a:br>
            <a:r>
              <a:rPr lang="pl-PL" sz="2900" dirty="0">
                <a:latin typeface="+mn-lt"/>
              </a:rPr>
              <a:t>w przypadku gdy Beneficjent jest osobą fizyczną, zapewnia on w miarę możliwości dostępność stosownych informacji, z podkreśleniem faktu otrzymania wsparcia z Funduszy Europejskich, w miejscu widocznym dla ogółu lub za pośrednictwem elektronicznego wyświetlacza;</a:t>
            </a:r>
          </a:p>
          <a:p>
            <a:pPr marL="0" indent="0">
              <a:buNone/>
            </a:pPr>
            <a:r>
              <a:rPr lang="pl-PL" sz="2900" b="1" dirty="0">
                <a:latin typeface="+mn-lt"/>
              </a:rPr>
              <a:t>5. </a:t>
            </a:r>
            <a:r>
              <a:rPr lang="pl-PL" sz="2900" dirty="0">
                <a:latin typeface="+mn-lt"/>
              </a:rPr>
              <a:t>jeśli Projekt jest operacją o znaczeniu strategicznym lub całkowity koszt jego realizacji przekracza równowartość 10 000 000 EUR – zorganizowania wydarzenia promocyjno-informacyjnego lub działań komunikacyjnych (np. konferencji prasowej, wydarzenia promującego Projekt, prezentacji Projektu na targach branżowych), stosownie do sytuacji, w ważnym momencie realizacji Projektu, np. na otwarcie Projektu, zakończenie Projektu lub jego ważnego etapu np. rozpoczęcie inwestycji, oddanie inwestycji do użytkowania itp. oraz włączenie w te działania Komisji Europejskiej i Instytucji Zarządzającej w odpowiednim terminie, w tym przekazanie zaproszeń co najmniej 2 tygodnie przed planowaną datą wydarzenia;</a:t>
            </a:r>
          </a:p>
          <a:p>
            <a:pPr marL="0" indent="0">
              <a:buNone/>
            </a:pPr>
            <a:r>
              <a:rPr lang="pl-PL" sz="2900" b="1" dirty="0">
                <a:latin typeface="+mn-lt"/>
              </a:rPr>
              <a:t>6. </a:t>
            </a:r>
            <a:r>
              <a:rPr lang="pl-PL" sz="2900" dirty="0">
                <a:latin typeface="+mn-lt"/>
              </a:rPr>
              <a:t>dokumentowania działań informacyjnych i promocyjnych prowadzonych </a:t>
            </a:r>
            <a:br>
              <a:rPr lang="pl-PL" sz="2900" dirty="0">
                <a:latin typeface="+mn-lt"/>
              </a:rPr>
            </a:br>
            <a:r>
              <a:rPr lang="pl-PL" sz="2900" dirty="0">
                <a:latin typeface="+mn-lt"/>
              </a:rPr>
              <a:t>w ramach Projektu.</a:t>
            </a:r>
          </a:p>
          <a:p>
            <a:pPr marL="0" indent="0">
              <a:buNone/>
            </a:pPr>
            <a:endParaRPr lang="pl-PL" sz="2600" dirty="0">
              <a:latin typeface="+mn-lt"/>
            </a:endParaRPr>
          </a:p>
          <a:p>
            <a:pPr marL="0" lvl="0" indent="0">
              <a:buNone/>
            </a:pPr>
            <a:endParaRPr lang="pl-PL" sz="2200" dirty="0">
              <a:latin typeface="+mn-lt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6E9BB7-8BF7-4140-A36B-C4F08E6561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12398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631</TotalTime>
  <Words>1886</Words>
  <Application>Microsoft Office PowerPoint</Application>
  <PresentationFormat>Niestandardowy</PresentationFormat>
  <Paragraphs>106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Calibri</vt:lpstr>
      <vt:lpstr>Open Sans</vt:lpstr>
      <vt:lpstr>Times New Roman</vt:lpstr>
      <vt:lpstr>Wingdings</vt:lpstr>
      <vt:lpstr>Motyw pakietu Office</vt:lpstr>
      <vt:lpstr>Widoczność projektów w perspektywie finansowej 2021-2027 </vt:lpstr>
      <vt:lpstr>DOKUMENTY – cz. 1 </vt:lpstr>
      <vt:lpstr>DOKUMENTY – cz. 2</vt:lpstr>
      <vt:lpstr>DOKUMENTY – cz. 3</vt:lpstr>
      <vt:lpstr>Kryterium: 2.1.1. Kryteria wykonalności rzeczowej </vt:lpstr>
      <vt:lpstr>Obowiązki informacyjne Beneficjentów (1) </vt:lpstr>
      <vt:lpstr>Obowiązki informacyjne Beneficjentów (2)</vt:lpstr>
      <vt:lpstr>Obowiązki informacyjne Beneficjentów (3)</vt:lpstr>
      <vt:lpstr>Obowiązki informacyjne Beneficjentów (4)</vt:lpstr>
      <vt:lpstr>Obowiązki informacyjne Beneficjentów (5)</vt:lpstr>
      <vt:lpstr>Obowiązki informacyjne Beneficjentów (6)</vt:lpstr>
      <vt:lpstr>Obowiązki informacyjne Beneficjentów (7)</vt:lpstr>
      <vt:lpstr>KARY FINANSOWE</vt:lpstr>
      <vt:lpstr>Wzór TABLICY dla programu Fundusze Europejskie dla Pomorza 2021-2027 </vt:lpstr>
      <vt:lpstr>Wzór PLAKATU dla programu Fundusze Europejskie dla Pomorza 2021-2027 </vt:lpstr>
      <vt:lpstr>Przykładowe wzory NAKLEJEK dla programu Fundusze Europejskie dla Pomorza 2021-2027 </vt:lpstr>
      <vt:lpstr>Komunikacja z Instytucją Zarządzającą </vt:lpstr>
      <vt:lpstr>Gdzie szukać informacji?</vt:lpstr>
      <vt:lpstr>Zasady promowania projektów FEP 2021-2027</vt:lpstr>
      <vt:lpstr>Gdzie szukać informacji? </vt:lpstr>
      <vt:lpstr>Główny Punkt Informacyjny Funduszy Europejskich w Gdańsku</vt:lpstr>
      <vt:lpstr>Dziękuję za uwagę. Martyna Sawicka Referat Informacji, Departament Programów Regionalnych UMWP  tel. (58) 32 68 175, 502 757 466 e-mail: m.sawicka@pomorskie.eu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Martyna Sawicka</cp:lastModifiedBy>
  <cp:revision>59</cp:revision>
  <dcterms:created xsi:type="dcterms:W3CDTF">2022-06-22T09:40:44Z</dcterms:created>
  <dcterms:modified xsi:type="dcterms:W3CDTF">2023-07-25T15:06:23Z</dcterms:modified>
</cp:coreProperties>
</file>