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5" r:id="rId3"/>
    <p:sldId id="297" r:id="rId4"/>
    <p:sldId id="348" r:id="rId5"/>
    <p:sldId id="298" r:id="rId6"/>
    <p:sldId id="319" r:id="rId7"/>
    <p:sldId id="328" r:id="rId8"/>
    <p:sldId id="310" r:id="rId9"/>
    <p:sldId id="325" r:id="rId10"/>
    <p:sldId id="302" r:id="rId11"/>
    <p:sldId id="345" r:id="rId12"/>
    <p:sldId id="354" r:id="rId13"/>
    <p:sldId id="346" r:id="rId14"/>
    <p:sldId id="356" r:id="rId15"/>
    <p:sldId id="347" r:id="rId16"/>
    <p:sldId id="355" r:id="rId17"/>
    <p:sldId id="357" r:id="rId18"/>
    <p:sldId id="352" r:id="rId19"/>
    <p:sldId id="353" r:id="rId20"/>
    <p:sldId id="358" r:id="rId21"/>
    <p:sldId id="359" r:id="rId22"/>
    <p:sldId id="337" r:id="rId23"/>
    <p:sldId id="338" r:id="rId24"/>
    <p:sldId id="339" r:id="rId25"/>
    <p:sldId id="296" r:id="rId2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2777" autoAdjust="0"/>
  </p:normalViewPr>
  <p:slideViewPr>
    <p:cSldViewPr showGuides="1">
      <p:cViewPr varScale="1">
        <p:scale>
          <a:sx n="96" d="100"/>
          <a:sy n="96" d="100"/>
        </p:scale>
        <p:origin x="984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2024-03-07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p.pomorskie.eu/a,70338,w-sprawie-zatwierdzenia-zidentyfikowanego-pakietu-projektow-realizujacych-przedsiewziecie-strategicz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s.pomorskie.eu/wp-content/uploads/2024/01/20120821-02-produkt-finalny-Model-systemu-wspierania-uczniow-uzdolnionych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 może być realizowany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dnia ogłoszenia naboru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przy czym termin realizacji projektu założony we wniosku o dofinansowanie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 zakładać jego rozpoczęcie do końca grudnia 2024 roku oraz zakończyć się maksymalnie do września 2029 roku.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9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526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u="sng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https://www.bip.pomorskie.eu/a,70338,w-sprawie-zatwierdzenia-zidentyfikowanego-pakietu-projektow-realizujacych-przedsiewziecie-strategicz.html</a:t>
            </a: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255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>
                <a:latin typeface="+mn-lt"/>
              </a:rPr>
              <a:t>Projekty skierowane do osób fizycznych muszą obejmować osoby mające miejsce zamieszkania w rozumieniu ustawy z dnia 23 kwietnia 1964 r. Kodeks cywilny lub pracujące albo uczące się na terenie województwa pomorskiego.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838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84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22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u="sng" dirty="0">
                <a:highlight>
                  <a:srgbClr val="FFFF00"/>
                </a:highlight>
                <a:hlinkClick r:id="rId3"/>
              </a:rPr>
              <a:t>https://des.pomorskie.eu/wp-content/uploads/2024/01/20120821-02-produkt-finalny-Model-systemu-wspierania-uczniow-uzdolnionych.pdf</a:t>
            </a:r>
            <a:r>
              <a:rPr lang="pl-PL" dirty="0">
                <a:highlight>
                  <a:srgbClr val="FFFF00"/>
                </a:highlight>
              </a:rPr>
              <a:t>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45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958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395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357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.pomorskie.eu/wp-content/uploads/2024/01/20120821-02-produkt-finalny-Model-systemu-wspierania-uczniow-uzdolnionych.pdf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edukacja.efs@pomorskie.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747228"/>
            <a:ext cx="8063709" cy="2221778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latin typeface="+mn-lt"/>
              </a:rPr>
              <a:t>Fundusze Europejskie dla Pomorza 2021-2027</a:t>
            </a: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Specyfika projektów w ramach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Działania 5.8. Edukacja ogólna i zawodowa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(„Zdolni z Pomorza”)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508028"/>
            <a:ext cx="7920037" cy="433765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>
                <a:latin typeface="+mn-lt"/>
              </a:rPr>
              <a:t>Gdańsk, 8 marca 2024 roku</a:t>
            </a:r>
          </a:p>
          <a:p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51355C6-9B9D-4A99-B610-8ADE34310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1" y="1547589"/>
            <a:ext cx="8640382" cy="496855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 ramach konkursu </a:t>
            </a:r>
            <a:r>
              <a:rPr lang="pl-PL" sz="2000" b="1" dirty="0">
                <a:latin typeface="+mn-lt"/>
              </a:rPr>
              <a:t>preferowane będą projekty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wpisujące się w </a:t>
            </a:r>
            <a:r>
              <a:rPr lang="pl-PL" sz="2000" dirty="0">
                <a:latin typeface="+mn-lt"/>
              </a:rPr>
              <a:t>koordynowane przez Samorząd Województwa Pomorskiego </a:t>
            </a:r>
            <a:r>
              <a:rPr lang="pl-PL" sz="2000" b="1" dirty="0">
                <a:latin typeface="+mn-lt"/>
              </a:rPr>
              <a:t>przedsięwzięcie strategiczne </a:t>
            </a:r>
            <a:r>
              <a:rPr lang="pl-PL" sz="2000" dirty="0">
                <a:latin typeface="+mn-lt"/>
              </a:rPr>
              <a:t>pn. „Zdolni z Pomorza” wskazane w Regionalnym Programie Strategicznym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zakresie edukacji i kapitału społecznego. Projekty realizujące ww. przedsięwzięcie  strategiczne zostały zidentyfikowane i zatwierdzone Uchwałą nr 1466/506/23 Zarządu Województwa Pomorskiego z dnia 14 grudnia 2023 roku.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Wsparcie dla uczniów (w tym z doświadczeniem migracji) oraz nauczycieli jest realizowane w oparciu o indywidualnie </a:t>
            </a:r>
            <a:r>
              <a:rPr lang="pl-PL" sz="2000" b="1" dirty="0">
                <a:latin typeface="+mn-lt"/>
              </a:rPr>
              <a:t>zdiagnozowane specjalne potrzeby edukacyjne uczniów szczególnie uzdolnionych.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Zakup sprzętu i wyposażenia nie może stanowić głównego celu projektu,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a jedynie służyć do jego osiągnięcia. Ponadto musi wynikać ze zdiagnozowanych potrzeb i być niezbędny do osiągnięcia celu projektu.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D3ED528-A871-4382-B5FE-8E90A6016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10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196" y="1459233"/>
            <a:ext cx="8640382" cy="5416948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200" b="1" dirty="0">
                <a:latin typeface="+mn-lt"/>
              </a:rPr>
              <a:t>Diagnoza</a:t>
            </a:r>
            <a:r>
              <a:rPr lang="pl-PL" sz="2200" dirty="0">
                <a:latin typeface="+mn-lt"/>
              </a:rPr>
              <a:t> powinna być sporządzona w formie pisemnej, a wnioski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z diagnozy powinny zostać zawarte we wniosku o dofinansowanie. Ponadto we wniosku o dofinansowanie powinna zostać zawarta deklaracja realizacji działań w projekcie w oparciu o wyniki przedmiotowej diagnozy, z przywołaniem danych wynikających z diagnozy oraz źródeł ich pozyskania. Wnioskodawca na wezwanie IZ FEP 2021-2027 jest zobowiązany do udostępnienia diagnozy sporządzonej w formie pisemnej.</a:t>
            </a:r>
          </a:p>
          <a:p>
            <a:pPr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Rekomendowane jest w ramach wsparcia wykorzystywanie elementów </a:t>
            </a:r>
            <a:r>
              <a:rPr lang="pl-PL" sz="2200" b="1" dirty="0">
                <a:latin typeface="+mn-lt"/>
              </a:rPr>
              <a:t>modelu systemu wspierania uczniów uzdolnionych </a:t>
            </a:r>
            <a:r>
              <a:rPr lang="pl-PL" sz="2200" dirty="0">
                <a:latin typeface="+mn-lt"/>
              </a:rPr>
              <a:t>opisanego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 produkcie finalnym projektu innowacyjnego, który został opracowany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 ramach projektu „Pomorskie – dobry kurs na edukację. Wspieranie uczniów o szczególnych predyspozycjach w zakresie matematyki, fizyki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i informatyki”, Działania 9.4, Priorytet IX, PO KL 2007-2013.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DD93DB7-2E93-4068-B378-93C8E9117F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401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o dofinansowanie projektów - OBSZAR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8" y="1852447"/>
            <a:ext cx="9000518" cy="5167390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>
                <a:latin typeface="+mn-lt"/>
              </a:rPr>
              <a:t>Typy wnioskodawców w odniesieniu do zasięgu terytorialnego realizacji projektów: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jednostki samorządu terytorialnego szczebla powiatowego – obszar </a:t>
            </a:r>
            <a:r>
              <a:rPr lang="pl-PL" sz="2400" b="1" dirty="0">
                <a:latin typeface="+mn-lt"/>
              </a:rPr>
              <a:t>powiatu</a:t>
            </a:r>
            <a:r>
              <a:rPr lang="pl-PL" sz="2400" dirty="0">
                <a:latin typeface="+mn-lt"/>
              </a:rPr>
              <a:t>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szkoły wyższe – obszar </a:t>
            </a:r>
            <a:r>
              <a:rPr lang="pl-PL" sz="2400" b="1" dirty="0">
                <a:latin typeface="+mn-lt"/>
              </a:rPr>
              <a:t>województwa</a:t>
            </a:r>
            <a:r>
              <a:rPr lang="pl-PL" sz="2400" dirty="0">
                <a:latin typeface="+mn-lt"/>
              </a:rPr>
              <a:t>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pozostali wnioskodawcy – obszar </a:t>
            </a:r>
            <a:r>
              <a:rPr lang="pl-PL" sz="2400" b="1" dirty="0">
                <a:latin typeface="+mn-lt"/>
              </a:rPr>
              <a:t>gminy</a:t>
            </a:r>
            <a:r>
              <a:rPr lang="pl-PL" sz="2400" dirty="0">
                <a:latin typeface="+mn-lt"/>
              </a:rPr>
              <a:t>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pl-PL" sz="800" dirty="0">
              <a:latin typeface="+mn-lt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pl-PL" sz="2400" dirty="0">
                <a:latin typeface="+mn-lt"/>
              </a:rPr>
              <a:t>Realizacja projektu nie może zostać ograniczona do wybranych placówek edukacyjnych. </a:t>
            </a:r>
            <a:r>
              <a:rPr lang="pl-PL" sz="2400" b="1" dirty="0">
                <a:latin typeface="+mn-lt"/>
              </a:rPr>
              <a:t>Dostęp do wsparcia musi obejmować wszystkich potencjalnych uczestników z danego obszaru (zgodnie z określoną grupą docelową).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DD93BEE-0591-49FF-AACB-CABC25EEB6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970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–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POWIAT</a:t>
            </a:r>
            <a:r>
              <a:rPr lang="pl-PL" dirty="0">
                <a:latin typeface="+mn-lt"/>
              </a:rPr>
              <a:t>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14" y="1474239"/>
            <a:ext cx="8781788" cy="572559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pl-PL" sz="2000" dirty="0">
                <a:latin typeface="+mn-lt"/>
              </a:rPr>
              <a:t>Działania </a:t>
            </a:r>
            <a:r>
              <a:rPr lang="pl-PL" sz="2000" b="1" dirty="0">
                <a:latin typeface="+mn-lt"/>
              </a:rPr>
              <a:t>w zakresie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rozwijania uzdolnień uczniów</a:t>
            </a:r>
            <a:r>
              <a:rPr lang="pl-PL" sz="2000" dirty="0">
                <a:latin typeface="+mn-lt"/>
              </a:rPr>
              <a:t> powinny mieć charakter systemowy i skoordynowany  </a:t>
            </a:r>
            <a:r>
              <a:rPr lang="pl-PL" sz="2000" b="1" dirty="0">
                <a:solidFill>
                  <a:srgbClr val="C00000"/>
                </a:solidFill>
                <a:latin typeface="+mn-lt"/>
              </a:rPr>
              <a:t>na poziomie powiatu </a:t>
            </a:r>
            <a:r>
              <a:rPr lang="pl-PL" sz="2000" dirty="0">
                <a:latin typeface="+mn-lt"/>
              </a:rPr>
              <a:t>np. w formie odwołującej się do doświadczeń Lokalnych Centrów Nauczania Kreatywnego, uzupełnionej o obszar doradztwa zawodowego, a także opartej na zasobach istniejących podmiotów realizujących zadania o podobnym charakterze i uwzględniać w szczególności:</a:t>
            </a:r>
          </a:p>
          <a:p>
            <a:pPr marL="452438" lvl="1" indent="-250825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52438" algn="l"/>
              </a:tabLst>
            </a:pPr>
            <a:r>
              <a:rPr lang="pl-PL" sz="2000" dirty="0">
                <a:latin typeface="+mn-lt"/>
              </a:rPr>
              <a:t>indywidualne potrzeby rozwojowe i edukacyjne oraz możliwości psychofizyczne uczniów;</a:t>
            </a:r>
          </a:p>
          <a:p>
            <a:pPr marL="452438" lvl="1" indent="-250825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52438" algn="l"/>
              </a:tabLst>
            </a:pPr>
            <a:r>
              <a:rPr lang="pl-PL" sz="2000" dirty="0">
                <a:latin typeface="+mn-lt"/>
              </a:rPr>
              <a:t>kształtowanie jednocześnie wielu kompetencji kluczowych;</a:t>
            </a:r>
          </a:p>
          <a:p>
            <a:pPr marL="452438" lvl="1" indent="-250825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52438" algn="l"/>
              </a:tabLst>
            </a:pPr>
            <a:r>
              <a:rPr lang="pl-PL" sz="2000" dirty="0">
                <a:latin typeface="+mn-lt"/>
              </a:rPr>
              <a:t>kształtowanie i rozwijanie kompetencji cyfrowych;</a:t>
            </a:r>
          </a:p>
          <a:p>
            <a:pPr marL="452438" lvl="1" indent="-250825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52438" algn="l"/>
              </a:tabLst>
            </a:pPr>
            <a:r>
              <a:rPr lang="pl-PL" sz="2000" dirty="0">
                <a:latin typeface="+mn-lt"/>
              </a:rPr>
              <a:t>wykorzystywanie nowoczesnych pomocy dydaktycznych wspierających proces nauczania i uczenia się;</a:t>
            </a:r>
          </a:p>
          <a:p>
            <a:pPr marL="452438" lvl="1" indent="-250825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52438" algn="l"/>
              </a:tabLst>
            </a:pPr>
            <a:r>
              <a:rPr lang="pl-PL" sz="2000" dirty="0">
                <a:latin typeface="+mn-lt"/>
              </a:rPr>
              <a:t>wsparcie psychologiczno-pedagogiczne.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pl-PL" sz="2000" dirty="0">
                <a:latin typeface="+mn-lt"/>
              </a:rPr>
              <a:t>Zadania Lokalnego Centrum Nauczania Kreatywnego zostały opisane w modelu systemowego wspierania uczniów uzdolnionych -  </a:t>
            </a:r>
            <a:r>
              <a:rPr lang="pl-PL" sz="2000" u="sng" dirty="0">
                <a:latin typeface="+mn-lt"/>
                <a:hlinkClick r:id="rId2"/>
              </a:rPr>
              <a:t>https://des.pomorskie.eu/wp-content/uploads/2024/01/20120821-02-produkt-finalny-Model-systemu-wspierania-uczniow-uzdolnionych.pdf</a:t>
            </a:r>
            <a:r>
              <a:rPr lang="pl-PL" sz="2000" dirty="0">
                <a:latin typeface="+mn-lt"/>
              </a:rPr>
              <a:t>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35464F-DA01-4C32-952C-A7169F03BF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90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–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POWIAT</a:t>
            </a:r>
            <a:r>
              <a:rPr lang="pl-PL" dirty="0">
                <a:latin typeface="+mn-lt"/>
              </a:rPr>
              <a:t>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14" y="1691606"/>
            <a:ext cx="8925804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dirty="0">
                <a:latin typeface="+mn-lt"/>
              </a:rPr>
              <a:t>Wsparcie </a:t>
            </a:r>
            <a:r>
              <a:rPr lang="pl-PL" sz="2200" b="1" dirty="0">
                <a:latin typeface="+mn-lt"/>
              </a:rPr>
              <a:t>w zakresie</a:t>
            </a:r>
            <a:r>
              <a:rPr lang="pl-PL" sz="2200" dirty="0">
                <a:latin typeface="+mn-lt"/>
              </a:rPr>
              <a:t> </a:t>
            </a:r>
            <a:r>
              <a:rPr lang="pl-PL" sz="2200" b="1" dirty="0">
                <a:latin typeface="+mn-lt"/>
              </a:rPr>
              <a:t>rozwijania uzdolnień uczniów</a:t>
            </a:r>
            <a:r>
              <a:rPr lang="pl-PL" sz="2200" dirty="0">
                <a:latin typeface="+mn-lt"/>
              </a:rPr>
              <a:t> powinno być realizowane przy zaangażowaniu poradni psychologiczno-pedagogicznej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i objąć w szczególności: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realizację dodatkowych zajęć dydaktycznych (np. zajęcia interdyscyplinarne, zajęcia przedmiotowe w tym zajęcia prowadzone metodą projektu);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organizację różnych form zajęć pozaszkolnych, w tym zajęć wyjazdowych (np. obozy naukowe, wycieczki edukacyjne, wyjazdy na spotkania akademickie, wyjścia do instytucji kultury);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realizację różnych form rozwijających uzdolnienia i kompetencje społeczne uczniów  (np. tutoring rozwojowy, tutoring naukowy, coaching, warsztaty rozwijające kreatywność, warsztaty psychologiczne);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objęcie uczniów stałą opieką pedagogiczno-metodyczną.</a:t>
            </a:r>
            <a:endParaRPr lang="pl-PL" sz="2200" dirty="0">
              <a:effectLst/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35464F-DA01-4C32-952C-A7169F03BF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20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doradztwo zawodowe </a:t>
            </a:r>
            <a:r>
              <a:rPr lang="pl-PL" dirty="0">
                <a:latin typeface="+mn-lt"/>
              </a:rPr>
              <a:t>–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POWIAT / POZOSTALI WNIOSKODAWCY</a:t>
            </a:r>
            <a:r>
              <a:rPr lang="pl-PL" dirty="0">
                <a:latin typeface="+mn-lt"/>
              </a:rPr>
              <a:t>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562" y="2051645"/>
            <a:ext cx="8880849" cy="41764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b="1" dirty="0">
                <a:latin typeface="+mn-lt"/>
              </a:rPr>
              <a:t>Doradztwo zawodowe </a:t>
            </a:r>
            <a:r>
              <a:rPr lang="pl-PL" sz="2400" dirty="0">
                <a:latin typeface="+mn-lt"/>
              </a:rPr>
              <a:t>powinno obejmować:</a:t>
            </a:r>
          </a:p>
          <a:p>
            <a:pPr marL="755650" lvl="1" indent="-360000">
              <a:lnSpc>
                <a:spcPct val="114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identyfikację zainteresowań, uzdolnień, predyspozycji zawodowych uczniów, w tym możliwościami psychofizycznych związanych z wyborem zawodu lub kolejnego etapu edukacyjnego;</a:t>
            </a:r>
          </a:p>
          <a:p>
            <a:pPr marL="755650" lvl="1" indent="-360000">
              <a:lnSpc>
                <a:spcPct val="114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planowanie przez uczniów własnej ścieżki edukacyjnej lub zawodowej, opartej na umiejętności poszukiwania informacji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o zawodach i sytuacji na rynku pracy, a także o ofertach kształcenia na kolejnych etapach edukacyjnych.</a:t>
            </a:r>
          </a:p>
          <a:p>
            <a:pPr marL="269875" lvl="1" indent="0">
              <a:lnSpc>
                <a:spcPct val="114000"/>
              </a:lnSpc>
              <a:buNone/>
            </a:pPr>
            <a:endParaRPr lang="pl-PL" sz="2400" dirty="0">
              <a:latin typeface="+mn-lt"/>
            </a:endParaRPr>
          </a:p>
          <a:p>
            <a:pPr marL="0" indent="0">
              <a:buNone/>
            </a:pPr>
            <a:endParaRPr lang="pl-PL" sz="2400" dirty="0">
              <a:latin typeface="+mn-lt"/>
            </a:endParaRPr>
          </a:p>
          <a:p>
            <a:pPr marL="0" indent="0">
              <a:buNone/>
            </a:pP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A910796-5408-48A3-BFA0-8C8CFC3B5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575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doradztwo zawodowe – POWIAT / POZOSTALI WNIOSKODAWCY </a:t>
            </a:r>
            <a:r>
              <a:rPr lang="pl-PL" dirty="0">
                <a:latin typeface="+mn-lt"/>
              </a:rPr>
              <a:t>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94" y="1907629"/>
            <a:ext cx="8982823" cy="4680520"/>
          </a:xfrm>
        </p:spPr>
        <p:txBody>
          <a:bodyPr>
            <a:noAutofit/>
          </a:bodyPr>
          <a:lstStyle/>
          <a:p>
            <a:pPr marL="0" lvl="0" indent="0">
              <a:lnSpc>
                <a:spcPct val="114000"/>
              </a:lnSpc>
              <a:buNone/>
            </a:pPr>
            <a:r>
              <a:rPr lang="pl-PL" sz="2400" dirty="0">
                <a:latin typeface="+mn-lt"/>
              </a:rPr>
              <a:t>Wsparcie uczniów </a:t>
            </a:r>
            <a:r>
              <a:rPr lang="pl-PL" sz="2400" b="1" dirty="0">
                <a:latin typeface="+mn-lt"/>
              </a:rPr>
              <a:t>w zakresie doradztwa zawodowego </a:t>
            </a:r>
            <a:r>
              <a:rPr lang="pl-PL" sz="2400" dirty="0">
                <a:latin typeface="+mn-lt"/>
              </a:rPr>
              <a:t>może objąć w szczególności:</a:t>
            </a:r>
          </a:p>
          <a:p>
            <a:pPr marL="720000" lvl="0" fontAlgn="base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opracowanie diagnozy predyspozycji;</a:t>
            </a:r>
          </a:p>
          <a:p>
            <a:pPr marL="720000" lvl="0" fontAlgn="base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realizację zajęć indywidulanych i grupowych z doradztwa zawodowego uwzględniających aspekty przełamywania stereotypów płciowych w wyborze zawodu oraz promocję kierunków z obszaru STEM, szczególnie wśród dziewcząt;</a:t>
            </a:r>
          </a:p>
          <a:p>
            <a:pPr marL="720000" lvl="0" fontAlgn="base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organizację wizyt studyjnych u pracodawców i wizyt w instytucjach rynku pracy;</a:t>
            </a:r>
          </a:p>
          <a:p>
            <a:pPr marL="720000" lvl="0" fontAlgn="base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400" dirty="0">
                <a:latin typeface="+mn-lt"/>
              </a:rPr>
              <a:t>udział w targach edukacyjno-zawodowych.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A910796-5408-48A3-BFA0-8C8CFC3B5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82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72819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wsparcie dla rodziców/opiekunów prawnych – POWIAT / POZOSTALI WNIOSKODAWCY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7" y="2267669"/>
            <a:ext cx="8640382" cy="3456384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pl-PL" sz="2400" dirty="0">
                <a:latin typeface="+mn-lt"/>
              </a:rPr>
              <a:t>Projekty dotyczące wsparcia ucznia uzdolnionego mogą obejmować także wsparcie </a:t>
            </a:r>
            <a:r>
              <a:rPr lang="pl-PL" sz="2400" b="1" dirty="0">
                <a:latin typeface="+mn-lt"/>
              </a:rPr>
              <a:t>rodziców/opiekunów prawnych </a:t>
            </a:r>
            <a:r>
              <a:rPr lang="pl-PL" sz="2400" dirty="0">
                <a:latin typeface="+mn-lt"/>
              </a:rPr>
              <a:t>uczniów w zakresie wynikającym z przeprowadzonej diagnozy, poprzez m.in. zwiększenie świadomości w zakresie właściwego wspierania edukacji i rozwoju, umiejętnego reagowania na pojawiające się problemy, w tym zakresie motywowania swoich dzieci do rozwijania pasji i zainteresowań.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72CA761-175E-4B1D-9A5D-F80F720DF6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499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194" y="359838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–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SZKOŁA WYŻSZA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1583213"/>
            <a:ext cx="9095240" cy="5364976"/>
          </a:xfrm>
        </p:spPr>
        <p:txBody>
          <a:bodyPr>
            <a:noAutofit/>
          </a:bodyPr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>
                <a:latin typeface="+mn-lt"/>
              </a:rPr>
              <a:t>Wsparcie </a:t>
            </a:r>
            <a:r>
              <a:rPr lang="pl-PL" sz="2000" b="1" dirty="0">
                <a:latin typeface="+mn-lt"/>
              </a:rPr>
              <a:t>w zakresie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rozwijania uzdolnień uczniów</a:t>
            </a:r>
            <a:r>
              <a:rPr lang="pl-PL" sz="2000" dirty="0">
                <a:latin typeface="+mn-lt"/>
              </a:rPr>
              <a:t> może objąć w szczególności: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wykładów i spotkań akademickich (w formie stacjonarnej i zdalnej);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laboratoriów, w tym laboratoriów mobilnych;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wydarzeń edukacyjnych, w tym targów akademickich; 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prowadzenie kółek naukowych;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prowadzenie warsztatów naukowych i projektów badawczo-rozwojowych (projektów R&amp;D);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prowadzenie warsztatów przygotowujących do łączenia nauki ze zdrowym trybem życia;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realizację kursów, w tym kursów e-learningowych;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obozów naukowo-sportowych;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opiekę naukową i opiekę mentorską;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warsztaty z doradztwa zawodowego (uzupełniająco).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08297A-C8A0-4701-BFC6-6C0ECBAA5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13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36815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doskonalenie zawodowe kadr szkół i placówek systemu oświaty </a:t>
            </a:r>
            <a:r>
              <a:rPr lang="pl-PL" dirty="0">
                <a:latin typeface="+mn-lt"/>
              </a:rPr>
              <a:t>– 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SZKOŁA WYŻSZA / POZOSTALI WNIOSKODAWCY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560" y="1821358"/>
            <a:ext cx="9024865" cy="536115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Projekty mogą obejmować także działania związane z </a:t>
            </a:r>
            <a:r>
              <a:rPr lang="pl-PL" sz="2000" b="1" dirty="0">
                <a:latin typeface="+mn-lt"/>
              </a:rPr>
              <a:t>doskonaleniem zawodowym nauczycieli </a:t>
            </a:r>
            <a:r>
              <a:rPr lang="pl-PL" sz="2000" dirty="0">
                <a:latin typeface="+mn-lt"/>
              </a:rPr>
              <a:t>w szczególności w formie warsztatów i kursów doskonalących, w tym kursów e-learningowych odpowiadających na zidentyfikowane potrzeby nauczycieli powiązanymi z potrzebami uczniów: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doskonalenia zawodowego w zakresie kształtowania uzdolnień i zainteresowań uczniów;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realizacji zindywidualizowanego procesu kształcenia;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wykorzystywania technologii komunikacyjno-informacyjnych w procesie nauczania (wsparcie komplementarne do interwencji prowadzonej na poziomie krajowym);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doskonalenia kompetencji lub kwalifikacji do pracy z uczniami, w tym z uczniami ze specjalnymi potrzebami rozwojowymi i edukacyjnymi oraz w zakresie współpracy nauczycieli z rodzicami/opiekunami prawnymi, w tym radzenia sobie w sytuacjach trudnych;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doskonalenia kompetencji lub kwalifikacji nauczycieli w zakresie stosowania aktywizujących metod i technik nauczania.</a:t>
            </a:r>
          </a:p>
          <a:p>
            <a:pPr lvl="0"/>
            <a:endParaRPr lang="pl-PL" dirty="0">
              <a:highlight>
                <a:srgbClr val="FFFF00"/>
              </a:highligh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9803ADF-4F7C-46A4-A7A0-C86D5C86D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69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58" y="395461"/>
            <a:ext cx="8352831" cy="792087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podstawowe informacje o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425" y="1907629"/>
            <a:ext cx="8105905" cy="4032448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Data ogłoszenia naboru: 	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22 lutego 2024 roku</a:t>
            </a:r>
            <a:endParaRPr lang="pl-PL" sz="2400" b="1" dirty="0">
              <a:latin typeface="+mn-lt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Początek naboru:		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23 lutego 2024 roku</a:t>
            </a:r>
            <a:endParaRPr lang="pl-PL" sz="2400" dirty="0">
              <a:solidFill>
                <a:prstClr val="black"/>
              </a:solidFill>
              <a:latin typeface="+mn-lt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Koniec naboru: 		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10 kwietnia 2024 roku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Alokacja (środki UE i budżetu państwa): </a:t>
            </a:r>
            <a:r>
              <a:rPr lang="pl-PL" sz="2400" b="1" dirty="0">
                <a:latin typeface="+mn-lt"/>
              </a:rPr>
              <a:t>27 685 564,37 PLN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Wkład własny beneficjenta: 	</a:t>
            </a:r>
            <a:r>
              <a:rPr lang="pl-PL" sz="2400" b="1" dirty="0">
                <a:latin typeface="+mn-lt"/>
              </a:rPr>
              <a:t>10% wartości projektu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Cross-</a:t>
            </a:r>
            <a:r>
              <a:rPr lang="pl-PL" sz="2400" dirty="0" err="1">
                <a:latin typeface="+mn-lt"/>
              </a:rPr>
              <a:t>financing</a:t>
            </a:r>
            <a:r>
              <a:rPr lang="pl-PL" sz="2400" dirty="0">
                <a:latin typeface="+mn-lt"/>
              </a:rPr>
              <a:t>: 		</a:t>
            </a:r>
            <a:r>
              <a:rPr lang="pl-PL" sz="2400" b="1" dirty="0">
                <a:latin typeface="+mn-lt"/>
              </a:rPr>
              <a:t>nie dotyczy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FEBE791-BA8A-4D34-95F9-272065525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603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195" y="343752"/>
            <a:ext cx="8640381" cy="915806"/>
          </a:xfrm>
        </p:spPr>
        <p:txBody>
          <a:bodyPr>
            <a:normAutofit fontScale="90000"/>
          </a:bodyPr>
          <a:lstStyle/>
          <a:p>
            <a:r>
              <a:rPr lang="pl-PL" sz="2500" dirty="0">
                <a:latin typeface="+mn-lt"/>
              </a:rPr>
              <a:t>ZDOLNI Z POMORZA</a:t>
            </a:r>
            <a:br>
              <a:rPr lang="pl-PL" sz="2500" dirty="0">
                <a:latin typeface="+mn-lt"/>
              </a:rPr>
            </a:br>
            <a:r>
              <a:rPr lang="pl-PL" sz="2500" dirty="0">
                <a:latin typeface="+mn-lt"/>
              </a:rPr>
              <a:t>- uwarunkowania realizacji wsparcia – </a:t>
            </a:r>
            <a:r>
              <a:rPr lang="pl-PL" sz="2500" dirty="0">
                <a:solidFill>
                  <a:srgbClr val="C00000"/>
                </a:solidFill>
                <a:latin typeface="+mn-lt"/>
              </a:rPr>
              <a:t>POZOSTALI WNIOSKODAWCY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1493213"/>
            <a:ext cx="8879216" cy="561662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Wsparcie </a:t>
            </a:r>
            <a:r>
              <a:rPr lang="pl-PL" sz="2000" b="1" dirty="0">
                <a:latin typeface="+mn-lt"/>
              </a:rPr>
              <a:t>w zakresie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rozwijania uzdolnień uczniów</a:t>
            </a:r>
            <a:r>
              <a:rPr lang="pl-PL" sz="2000" dirty="0">
                <a:latin typeface="+mn-lt"/>
              </a:rPr>
              <a:t> powinno być realizowane we współpracy z poradnią psychologiczno-pedagogiczną i może objąć w szczególności: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utworzenie miejsca wsparcia ucznia uzdolnionego, w którym m.in. zapewniona będzie opieka pedagogiczno-metodyczna oraz wsparcie w zakresie doradztwa zawodowego, opartego na zasobach istniejących podmiotów realizujących zadania o podobnym charakterze;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różnych form zajęć pozaszkolnych, w tym zajęć wyjazdowych (np. obozy naukowe, wycieczki edukacyjne, wyjścia do instytucji kultury);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realizację form rozwijających uzdolnienia i kompetencje społeczne uczniów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(np. tutoring rozwojowy, tutoring naukowy, coaching, warsztaty rozwijające kreatywność, warsztaty psychologiczne);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wykładów, laboratoriów, ćwiczeń (w formie stacjonarnej i zdalnej);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organizację wydarzeń edukacyjnych;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prowadzenie warsztatów naukowych;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realizację kursów, w tym e-learningowych.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08297A-C8A0-4701-BFC6-6C0ECBAA5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63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224135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podsumowanie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9290AB85-EEFA-4655-99BC-C566355DD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017855"/>
              </p:ext>
            </p:extLst>
          </p:nvPr>
        </p:nvGraphicFramePr>
        <p:xfrm>
          <a:off x="1025525" y="1889639"/>
          <a:ext cx="8928992" cy="44464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64197">
                  <a:extLst>
                    <a:ext uri="{9D8B030D-6E8A-4147-A177-3AD203B41FA5}">
                      <a16:colId xmlns:a16="http://schemas.microsoft.com/office/drawing/2014/main" val="260097432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26140952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4181681549"/>
                    </a:ext>
                  </a:extLst>
                </a:gridCol>
                <a:gridCol w="2304355">
                  <a:extLst>
                    <a:ext uri="{9D8B030D-6E8A-4147-A177-3AD203B41FA5}">
                      <a16:colId xmlns:a16="http://schemas.microsoft.com/office/drawing/2014/main" val="3982112488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pl-PL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UCZEŃ ZDOLNY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KADRY SYSTEMU OŚWIATY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RODZIC/ </a:t>
                      </a:r>
                      <a:br>
                        <a:rPr lang="pl-PL" b="1" dirty="0"/>
                      </a:br>
                      <a:r>
                        <a:rPr lang="pl-PL" b="1" dirty="0"/>
                        <a:t>OPIEKUN PRAWNY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858681"/>
                  </a:ext>
                </a:extLst>
              </a:tr>
              <a:tr h="124212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JST SZCZEBLA POWIATOWEGO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(obszar powiatu)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2089589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SZKOŁA WYŻSZA 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(obszar województwa)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5352637"/>
                  </a:ext>
                </a:extLst>
              </a:tr>
              <a:tr h="126011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b="1" dirty="0"/>
                        <a:t>POZOSTALI WNIOSKODAWCY  (obszar gminy)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441436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08297A-C8A0-4701-BFC6-6C0ECBAA5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103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280212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(1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302591"/>
            <a:ext cx="9216544" cy="5897245"/>
          </a:xfrm>
        </p:spPr>
        <p:txBody>
          <a:bodyPr>
            <a:noAutofit/>
          </a:bodyPr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>
                <a:latin typeface="+mn-lt"/>
              </a:rPr>
              <a:t>We wniosku o dofinansowanie projektu należy określić wartości docelowe dla poniższych wskaźników produktu i rezultatu: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produktu:</a:t>
            </a:r>
          </a:p>
          <a:p>
            <a:pPr marL="534988" lvl="0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uczniów szkół i placówek systemu oświaty prowadzących  kształcenie ogólne objętych wsparciem;</a:t>
            </a:r>
          </a:p>
          <a:p>
            <a:pPr marL="534988" lvl="0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przedstawicieli kadry szkół i placówek systemu oświaty objętych wsparciem (osoby);</a:t>
            </a:r>
          </a:p>
          <a:p>
            <a:pPr marL="534988" lvl="0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uczniów i słuchaczy szkół i placówek kształcenia zawodowego objętych wsparciem (osoby);</a:t>
            </a:r>
          </a:p>
          <a:p>
            <a:pPr marL="534988" lvl="0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dzieci/uczniów o specjalnych potrzebach rozwojowych i edukacyjnych, objętych wsparciem (osoby).</a:t>
            </a:r>
          </a:p>
          <a:p>
            <a:pPr marL="252000" lvl="2" indent="-2520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rezultatu:</a:t>
            </a:r>
            <a:endParaRPr lang="pl-PL" sz="2000" dirty="0">
              <a:latin typeface="+mn-lt"/>
            </a:endParaRPr>
          </a:p>
          <a:p>
            <a:pPr marL="534988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uczniów, którzy nabyli kwalifikacje po opuszczeniu programu (osoby);</a:t>
            </a:r>
          </a:p>
          <a:p>
            <a:pPr marL="534988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przedstawicieli kadry szkół i placówek systemu oświaty, którzy uzyskali kwalifikacje po opuszczeniu programu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01851F1-A578-4635-88CA-32BD41987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39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81411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(2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567184"/>
            <a:ext cx="9217024" cy="4768917"/>
          </a:xfrm>
        </p:spPr>
        <p:txBody>
          <a:bodyPr>
            <a:normAutofit/>
          </a:bodyPr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b="1" dirty="0">
                <a:latin typeface="+mn-lt"/>
              </a:rPr>
              <a:t>W  zależności od specyfiki grupy docelowej i planowanych form wsparcia</a:t>
            </a:r>
            <a:r>
              <a:rPr lang="pl-PL" sz="2000" dirty="0">
                <a:latin typeface="+mn-lt"/>
              </a:rPr>
              <a:t>, </a:t>
            </a:r>
            <a:r>
              <a:rPr lang="pl-PL" sz="2000" b="1" dirty="0">
                <a:latin typeface="+mn-lt"/>
              </a:rPr>
              <a:t>Wnioskodawca zobligowany jest do wskazania </a:t>
            </a:r>
            <a:r>
              <a:rPr lang="pl-PL" sz="2000" dirty="0">
                <a:latin typeface="+mn-lt"/>
              </a:rPr>
              <a:t>we wniosku o dofinansowanie projektu wartości dla </a:t>
            </a:r>
            <a:r>
              <a:rPr lang="pl-PL" sz="2000" b="1" dirty="0">
                <a:latin typeface="+mn-lt"/>
              </a:rPr>
              <a:t>adekwatnych wskaźników produktu</a:t>
            </a:r>
            <a:r>
              <a:rPr lang="pl-PL" sz="2000" dirty="0">
                <a:latin typeface="+mn-lt"/>
              </a:rPr>
              <a:t>, do osiągnięcia których przyczyni się realizacja projektu:</a:t>
            </a:r>
          </a:p>
          <a:p>
            <a:pPr marL="534988" lvl="1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szkół i placówek systemu oświaty objętych wsparciem (podmioty);</a:t>
            </a:r>
          </a:p>
          <a:p>
            <a:pPr marL="534988" lvl="1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dzieci lub uczniów o specjalnych potrzebach rozwojowych i edukacyjnych, którzy zostali objęci usługami asystenta (osoby);</a:t>
            </a:r>
          </a:p>
          <a:p>
            <a:pPr marL="534988" lvl="1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ogólnodostępnych szkół i placówek systemu oświaty objętych wsparciem w zakresie edukacji włączającej (sztuki);</a:t>
            </a:r>
          </a:p>
          <a:p>
            <a:pPr marL="534988" lvl="1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uczniów uczestniczących w doradztwie zawodowym (osoby);</a:t>
            </a:r>
          </a:p>
          <a:p>
            <a:pPr marL="534988" lvl="1" indent="-2508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przedstawicieli kadr szkół i placówek systemu oświaty objętych wsparciem świadczonym przez szkoły ćwiczeń </a:t>
            </a:r>
            <a:r>
              <a:rPr lang="pl-PL" sz="2200" dirty="0">
                <a:latin typeface="+mn-lt"/>
              </a:rPr>
              <a:t>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2D6EB92-8DEB-4ADD-B5CD-321905946A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135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07119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(3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387120"/>
            <a:ext cx="8640382" cy="5345045"/>
          </a:xfrm>
        </p:spPr>
        <p:txBody>
          <a:bodyPr>
            <a:noAutofit/>
          </a:bodyPr>
          <a:lstStyle/>
          <a:p>
            <a:pPr marL="0" lvl="0" indent="0">
              <a:lnSpc>
                <a:spcPct val="114000"/>
              </a:lnSpc>
              <a:spcBef>
                <a:spcPts val="551"/>
              </a:spcBef>
              <a:buNone/>
            </a:pPr>
            <a:r>
              <a:rPr lang="pl-PL" sz="2000" b="1" dirty="0">
                <a:latin typeface="+mn-lt"/>
              </a:rPr>
              <a:t>Wnioskodawca zobowiązany jest także do wykazania </a:t>
            </a:r>
            <a:r>
              <a:rPr lang="pl-PL" sz="2000" dirty="0">
                <a:latin typeface="+mn-lt"/>
              </a:rPr>
              <a:t>we wniosku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o dofinansowanie projektu, a następnie do monitorowania na etapie realizacji projektu na podstawie składanych wniosków o płatność, poniższych wskaźników produktu (również w przypadku zerowej wartości docelowej): </a:t>
            </a:r>
          </a:p>
          <a:p>
            <a:pPr marL="534988" lvl="2" indent="-250825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projektów, w których sfinansowano koszty racjonalnych usprawnień dla osób z niepełnosprawnościami (sztuki);</a:t>
            </a:r>
          </a:p>
          <a:p>
            <a:pPr marL="534988" lvl="2" indent="-250825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niepełnosprawnościami objętych wsparciem w programie (osoby);</a:t>
            </a:r>
          </a:p>
          <a:p>
            <a:pPr marL="534988" lvl="2" indent="-250825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krajów trzecich objętych wsparciem w programie (osoby);</a:t>
            </a:r>
          </a:p>
          <a:p>
            <a:pPr marL="534988" lvl="2" indent="-250825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obcego pochodzenia objętych wsparciem w programie (osoby);</a:t>
            </a:r>
          </a:p>
          <a:p>
            <a:pPr marL="534988" lvl="2" indent="-250825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należących do mniejszości, w tym społeczności marginalizowanych takich jak Romowie, objętych wsparciem w programie (osoby);</a:t>
            </a:r>
          </a:p>
          <a:p>
            <a:pPr marL="534988" lvl="2" indent="-250825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w kryzysie bezdomności lub dotkniętych wykluczeniem z dostępu do mieszkań, objętych wsparciem w programie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27A6622-A02A-4A34-A1D0-D4005A931E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012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5506" y="3851845"/>
            <a:ext cx="7344816" cy="648072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+mn-lt"/>
                <a:hlinkClick r:id="rId2"/>
              </a:rPr>
              <a:t>edukacja.efs@pomorskie.eu</a:t>
            </a:r>
            <a:r>
              <a:rPr lang="pl-PL" sz="3600" dirty="0">
                <a:latin typeface="+mn-lt"/>
              </a:rPr>
              <a:t>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7DB53DB-FA6F-4FA2-9C87-A05E96B611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o dofinansowanie projektów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86" y="1799034"/>
            <a:ext cx="9360942" cy="457309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>
                <a:latin typeface="+mn-lt"/>
              </a:rPr>
              <a:t>Do naboru jako wnioskodawcy mogą przystąpić w szczególności: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Administracja publiczna,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Instytucje nauki i edukacji,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Instytucje ochrony zdrowia,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Instytucje wspierające biznes,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Organizacje społeczne i związki wyznaniowe,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Osoby fizyczne,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Partnerzy społeczni,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Przedsiębiorstwa,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Przedsiębiorstwa realizujące cele publiczne,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Służby publiczne.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03713CB-10E0-4062-A2B6-FFD0334C2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31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o dofinansowanie projektów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26" y="2051645"/>
            <a:ext cx="8856887" cy="396044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>
                <a:latin typeface="+mn-lt"/>
              </a:rPr>
              <a:t>Wnioskodawcami mogą być w szczególności </a:t>
            </a:r>
            <a:r>
              <a:rPr lang="pl-PL" sz="2200" b="1" dirty="0">
                <a:latin typeface="+mn-lt"/>
              </a:rPr>
              <a:t>jednostki samorządu terytorialnego szczebla powiatowego</a:t>
            </a:r>
            <a:r>
              <a:rPr lang="pl-PL" sz="2200" dirty="0">
                <a:latin typeface="+mn-lt"/>
              </a:rPr>
              <a:t> oraz </a:t>
            </a:r>
            <a:r>
              <a:rPr lang="pl-PL" sz="2200" b="1" dirty="0">
                <a:latin typeface="+mn-lt"/>
              </a:rPr>
              <a:t>szkoły wyższe</a:t>
            </a:r>
            <a:r>
              <a:rPr lang="pl-PL" sz="2200" dirty="0">
                <a:latin typeface="+mn-lt"/>
              </a:rPr>
              <a:t>, których karty projektów zostały uwzględnione w przedsięwzięciu strategicznym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pn. </a:t>
            </a:r>
            <a:r>
              <a:rPr lang="pl-PL" sz="2200" b="1" dirty="0">
                <a:latin typeface="+mn-lt"/>
              </a:rPr>
              <a:t>„Zdolni z Pomorza” </a:t>
            </a:r>
            <a:r>
              <a:rPr lang="pl-PL" sz="2200" dirty="0">
                <a:latin typeface="+mn-lt"/>
              </a:rPr>
              <a:t>zgodnie z Regionalnym Programem Strategicznym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 zakresie edukacji i kapitału społecznego</a:t>
            </a:r>
            <a:r>
              <a:rPr lang="pl-PL" sz="2200" i="1" dirty="0">
                <a:latin typeface="+mn-lt"/>
              </a:rPr>
              <a:t>.</a:t>
            </a:r>
            <a:r>
              <a:rPr lang="pl-PL" sz="2200" dirty="0">
                <a:latin typeface="+mn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200" dirty="0">
              <a:latin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>
                <a:latin typeface="+mn-lt"/>
              </a:rPr>
              <a:t>Projekty realizujące ww. przedsięwzięcie strategiczne zostały zidentyfikowane i zatwierdzone w drodze Uchwały Nr 1466/506/23 ZWP z 14 grudnia 2023 roku.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DD93BEE-0591-49FF-AACB-CABC25EEB6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04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708" y="1619597"/>
            <a:ext cx="8640382" cy="496855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None/>
              <a:defRPr/>
            </a:pPr>
            <a:r>
              <a:rPr lang="pl-PL" altLang="pl-PL" sz="2200" dirty="0">
                <a:latin typeface="+mn-lt"/>
              </a:rPr>
              <a:t>Wsparcie udzielane będzie następującym grupom:</a:t>
            </a:r>
          </a:p>
          <a:p>
            <a:pPr lvl="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uczniowie szkół i placówek podstawowych (w tym z doświadczeniem migracji);</a:t>
            </a:r>
          </a:p>
          <a:p>
            <a:pPr lvl="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uczniowie szkół i placówek ponadpodstawowych (w tym z doświadczeniem migracji);</a:t>
            </a:r>
          </a:p>
          <a:p>
            <a:pPr lvl="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nauczyciele;</a:t>
            </a:r>
          </a:p>
          <a:p>
            <a:pPr lvl="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dyrektorzy szkół i placówek oświatowych;</a:t>
            </a:r>
          </a:p>
          <a:p>
            <a:pPr lvl="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pracownicy organów prowadzących szkoły i placówki;</a:t>
            </a:r>
          </a:p>
          <a:p>
            <a:pPr lvl="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psychologowie i pedagodzy wspierający uczniów;</a:t>
            </a:r>
          </a:p>
          <a:p>
            <a:pPr lvl="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rodzice/opiekunowie prawni dzieci i młodzieży.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A28E361-4C71-4C36-88BA-C464E12F60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4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779941"/>
            <a:ext cx="8784495" cy="279198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400" dirty="0">
                <a:latin typeface="+mn-lt"/>
              </a:rPr>
              <a:t>W konkursie mogą być realizowane wyłącznie projekty odnoszące się do </a:t>
            </a:r>
            <a:r>
              <a:rPr lang="pl-PL" sz="2400" b="1" dirty="0">
                <a:latin typeface="+mn-lt"/>
              </a:rPr>
              <a:t>wsparcia uczniów w rozwoju ich uzdolnień</a:t>
            </a:r>
            <a:r>
              <a:rPr lang="pl-PL" sz="2400" dirty="0">
                <a:latin typeface="+mn-lt"/>
              </a:rPr>
              <a:t> poprzez realizację kompleksowych działań dotyczących m.in. diagnozowania uzdolnień uczniów, realizacji lokalnych i regionalnych form wsparcia zgodnie ze zdiagnozowanymi potrzebami i barierami o charakterze społeczno-ekonomicznym czy terytorialnym.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1EBF3FE-3E8F-4B0F-8120-E8DE964F33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45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340" y="323453"/>
            <a:ext cx="8640381" cy="136815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sz="3100" dirty="0">
                <a:latin typeface="+mn-lt"/>
              </a:rPr>
              <a:t>ZDOLNI Z POMORZA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340" y="1795961"/>
            <a:ext cx="9254437" cy="5400601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l-PL" sz="2400" dirty="0">
                <a:latin typeface="+mn-lt"/>
              </a:rPr>
              <a:t>Zgodność ze szczegółowymi uwarunkowaniami określonymi dla </a:t>
            </a:r>
            <a:r>
              <a:rPr lang="pl-PL" sz="2400" b="1" dirty="0">
                <a:latin typeface="+mn-lt"/>
              </a:rPr>
              <a:t>Działania </a:t>
            </a:r>
            <a:r>
              <a:rPr lang="pl-PL" sz="2400" dirty="0">
                <a:latin typeface="+mn-lt"/>
              </a:rPr>
              <a:t>ocenie podlega czy w ramach projektu założono realizację wskaźnika rezultatu bezpośredniego </a:t>
            </a:r>
            <a:r>
              <a:rPr lang="pl-PL" sz="2400" b="1" dirty="0">
                <a:latin typeface="+mn-lt"/>
              </a:rPr>
              <a:t>Liczba przedstawicieli kadry szkół i placówek systemu oświaty, którzy uzyskali kwalifikacje po opuszczeniu programu</a:t>
            </a:r>
            <a:r>
              <a:rPr lang="pl-PL" sz="2400" dirty="0">
                <a:latin typeface="+mn-lt"/>
              </a:rPr>
              <a:t> na poziomie co najmniej </a:t>
            </a:r>
            <a:r>
              <a:rPr lang="pl-PL" sz="2400" b="1" dirty="0">
                <a:latin typeface="+mn-lt"/>
              </a:rPr>
              <a:t>76% </a:t>
            </a:r>
            <a:r>
              <a:rPr lang="pl-PL" sz="2400" dirty="0">
                <a:latin typeface="+mn-lt"/>
              </a:rPr>
              <a:t>wartości wskaźnika produktu </a:t>
            </a:r>
            <a:r>
              <a:rPr lang="pl-PL" sz="2400" b="1" dirty="0">
                <a:latin typeface="+mn-lt"/>
              </a:rPr>
              <a:t>Liczba przedstawicieli kadry szkół i placówek systemu oświaty objętych wsparciem </a:t>
            </a:r>
            <a:r>
              <a:rPr lang="pl-PL" sz="2400" dirty="0">
                <a:latin typeface="+mn-lt"/>
              </a:rPr>
              <a:t>(jeśli dotyczy)?</a:t>
            </a:r>
          </a:p>
          <a:p>
            <a:pPr marL="457200" lvl="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l-PL" sz="2400" dirty="0">
                <a:latin typeface="+mn-lt"/>
              </a:rPr>
              <a:t>Zgodność ze szczegółowymi uwarunkowaniami określonymi dla </a:t>
            </a:r>
            <a:r>
              <a:rPr lang="pl-PL" sz="2400" b="1" dirty="0">
                <a:latin typeface="+mn-lt"/>
              </a:rPr>
              <a:t>naboru </a:t>
            </a:r>
            <a:r>
              <a:rPr lang="pl-PL" sz="2400" dirty="0">
                <a:latin typeface="+mn-lt"/>
              </a:rPr>
              <a:t>ocenie podlega czy w ramach projektu zostanie zapewniony dostęp do </a:t>
            </a:r>
            <a:r>
              <a:rPr lang="pl-PL" sz="2400" b="1" dirty="0">
                <a:latin typeface="+mn-lt"/>
              </a:rPr>
              <a:t>doradztwa zawodowego</a:t>
            </a:r>
            <a:r>
              <a:rPr lang="pl-PL" sz="2400" dirty="0">
                <a:latin typeface="+mn-lt"/>
              </a:rPr>
              <a:t> oraz jednocześnie czy jest ono wolne od stereotypów płciowych w wyborze ścieżek edukacyjnych i zawodowych, a także wspiera przełamywanie tych stereotypów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(jeśli dotyczy)?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lphaLcPeriod"/>
            </a:pPr>
            <a:endParaRPr lang="pl-PL" sz="24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FBB676C-8AF1-4A93-93FC-697F5059B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04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222" y="1979637"/>
            <a:ext cx="9000711" cy="2736304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400" b="1" dirty="0">
                <a:latin typeface="+mn-lt"/>
              </a:rPr>
              <a:t>Wpisywanie się w przedsięwzięcie strategiczne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400" b="1" dirty="0">
                <a:latin typeface="+mn-lt"/>
              </a:rPr>
              <a:t>Ocenie podlega</a:t>
            </a:r>
            <a:r>
              <a:rPr lang="pl-PL" sz="2400" dirty="0">
                <a:latin typeface="+mn-lt"/>
              </a:rPr>
              <a:t> wpisywanie się projektu w koordynowane przez Samorząd Województwa Pomorskiego przedsięwzięcie strategiczne wskazane w Regionalnym Programie Strategicznym w zakresie edukacji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i kapitału społecznego pn. „Zdolni z Pomorza”.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5390956-7AAB-413F-BEE4-8B62D6516A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936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81" y="251445"/>
            <a:ext cx="8640381" cy="136815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ZDOLNI Z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D: Specyficzne ukierunkowanie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81" y="1763613"/>
            <a:ext cx="8567197" cy="4752528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400" b="1" dirty="0">
                <a:latin typeface="+mn-lt"/>
              </a:rPr>
              <a:t>Wykorzystanie zasobów lub modeli wypracowanych na poziomie centralnym</a:t>
            </a:r>
          </a:p>
          <a:p>
            <a:pPr marL="0" lvl="0" indent="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400" b="1" dirty="0">
                <a:latin typeface="+mn-lt"/>
              </a:rPr>
              <a:t>Ocenie podlega </a:t>
            </a:r>
            <a:r>
              <a:rPr lang="pl-PL" sz="2400" dirty="0">
                <a:latin typeface="+mn-lt"/>
              </a:rPr>
              <a:t>czy w  ramach projektu zostaną wykorzystane zasoby dostępne na ZPE lub zostaną wdrożone poniższe modele wypracowane w ramach PO WER (adekwatnie do zakresu wsparcia):</a:t>
            </a:r>
          </a:p>
          <a:p>
            <a:pPr marL="446088" indent="-250825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„Przestrzeń Dostępnej Szkoły”;</a:t>
            </a:r>
          </a:p>
          <a:p>
            <a:pPr marL="446088" indent="-250825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„Szkoły ćwiczeń”; </a:t>
            </a:r>
          </a:p>
          <a:p>
            <a:pPr marL="446088" indent="-250825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„Asystent ucznia o specjalnych potrzebach edukacyjnych”;</a:t>
            </a:r>
          </a:p>
          <a:p>
            <a:pPr marL="446088" indent="-250825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w zakresie doradztwa zawodowego.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3C830E6-9B01-42BB-A9F4-6CE0D6ED6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955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5525</TotalTime>
  <Words>2426</Words>
  <Application>Microsoft Office PowerPoint</Application>
  <PresentationFormat>Niestandardowy</PresentationFormat>
  <Paragraphs>201</Paragraphs>
  <Slides>25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0" baseType="lpstr">
      <vt:lpstr>Arial</vt:lpstr>
      <vt:lpstr>Calibri</vt:lpstr>
      <vt:lpstr>Open Sans</vt:lpstr>
      <vt:lpstr>Wingdings</vt:lpstr>
      <vt:lpstr>Motyw pakietu Office</vt:lpstr>
      <vt:lpstr>Fundusze Europejskie dla Pomorza 2021-2027  Specyfika projektów w ramach  Działania 5.8. Edukacja ogólna i zawodowa  („Zdolni z Pomorza”)</vt:lpstr>
      <vt:lpstr>ZDOLNI Z POMORZA - podstawowe informacje o naborze</vt:lpstr>
      <vt:lpstr>ZDOLNI Z POMORZA - podmioty uprawnione do składania wniosków  o dofinansowanie projektów (1 z 2)</vt:lpstr>
      <vt:lpstr>ZDOLNI Z POMORZA - podmioty uprawnione do składania wniosków o dofinansowanie projektów (2 z 2)</vt:lpstr>
      <vt:lpstr>ZDOLNI Z POMORZA - grupa docelowa</vt:lpstr>
      <vt:lpstr>ZDOLNI Z POMORZA - typ projektów </vt:lpstr>
      <vt:lpstr>ZDOLNI Z POMORZA – kryteria zgodności z FEP 2021-2027 i dokumentami programowymi – specyficzne, obligatoryjne  </vt:lpstr>
      <vt:lpstr>ZDOLNI Z POMORZA – kryteria strategiczne, Obszar C: Wartość dodana projektu, fakultatywne </vt:lpstr>
      <vt:lpstr>ZDOLNI Z POMORZA – kryteria strategiczne, Obszar D: Specyficzne ukierunkowanie projektu, fakultatywne</vt:lpstr>
      <vt:lpstr>ZDOLNI Z POMORZA - uwarunkowania realizacji wsparcia (1 z 2)</vt:lpstr>
      <vt:lpstr>ZDOLNI Z POMORZA - uwarunkowania realizacji wsparcia (2 z 2)</vt:lpstr>
      <vt:lpstr>ZDOLNI Z POMORZA - podmioty uprawnione do składania wniosków  o dofinansowanie projektów - OBSZAR</vt:lpstr>
      <vt:lpstr>ZDOLNI Z POMORZA - uwarunkowania realizacji wsparcia – POWIAT (1 z 2)</vt:lpstr>
      <vt:lpstr>ZDOLNI Z POMORZA - uwarunkowania realizacji wsparcia – POWIAT (2 z 2)</vt:lpstr>
      <vt:lpstr>ZDOLNI Z POMORZA - doradztwo zawodowe – POWIAT / POZOSTALI WNIOSKODAWCY (1 z 2)</vt:lpstr>
      <vt:lpstr>ZDOLNI Z POMORZA - doradztwo zawodowe – POWIAT / POZOSTALI WNIOSKODAWCY (2 z 2)</vt:lpstr>
      <vt:lpstr>ZDOLNI Z POMORZA - wsparcie dla rodziców/opiekunów prawnych – POWIAT / POZOSTALI WNIOSKODAWCY</vt:lpstr>
      <vt:lpstr>ZDOLNI Z POMORZA - uwarunkowania realizacji wsparcia – SZKOŁA WYŻSZA </vt:lpstr>
      <vt:lpstr>ZDOLNI Z POMORZA - doskonalenie zawodowe kadr szkół i placówek systemu oświaty – SZKOŁA WYŻSZA / POZOSTALI WNIOSKODAWCY </vt:lpstr>
      <vt:lpstr>ZDOLNI Z POMORZA - uwarunkowania realizacji wsparcia – POZOSTALI WNIOSKODAWCY</vt:lpstr>
      <vt:lpstr>ZDOLNI Z POMORZA - podsumowanie</vt:lpstr>
      <vt:lpstr>ZDOLNI Z POMORZA - WSKAŹNIKI MONITOROWANIA (1 z 3)</vt:lpstr>
      <vt:lpstr>ZDOLNI Z POMORZA - WSKAŹNIKI MONITOROWANIA (2 z 3)</vt:lpstr>
      <vt:lpstr>ZDOLNI Z POMORZA - WSKAŹNIKI MONITOROWANIA (3 z 3)</vt:lpstr>
      <vt:lpstr>edukacja.efs@pomorskie.eu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Cygert Piotr</cp:lastModifiedBy>
  <cp:revision>296</cp:revision>
  <cp:lastPrinted>2024-02-21T07:14:10Z</cp:lastPrinted>
  <dcterms:created xsi:type="dcterms:W3CDTF">2022-06-22T09:40:44Z</dcterms:created>
  <dcterms:modified xsi:type="dcterms:W3CDTF">2024-03-07T10:21:56Z</dcterms:modified>
</cp:coreProperties>
</file>