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6"/>
  </p:notesMasterIdLst>
  <p:sldIdLst>
    <p:sldId id="256" r:id="rId2"/>
    <p:sldId id="369" r:id="rId3"/>
    <p:sldId id="283" r:id="rId4"/>
    <p:sldId id="382" r:id="rId5"/>
    <p:sldId id="383" r:id="rId6"/>
    <p:sldId id="384" r:id="rId7"/>
    <p:sldId id="374" r:id="rId8"/>
    <p:sldId id="288" r:id="rId9"/>
    <p:sldId id="289" r:id="rId10"/>
    <p:sldId id="290" r:id="rId11"/>
    <p:sldId id="291" r:id="rId12"/>
    <p:sldId id="292" r:id="rId13"/>
    <p:sldId id="293" r:id="rId14"/>
    <p:sldId id="260" r:id="rId15"/>
  </p:sldIdLst>
  <p:sldSz cx="10691813" cy="7559675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kcja domyślna" id="{3D349AE7-0566-4E1A-9979-84CDEBAA0DFD}">
          <p14:sldIdLst>
            <p14:sldId id="256"/>
            <p14:sldId id="369"/>
            <p14:sldId id="283"/>
            <p14:sldId id="382"/>
            <p14:sldId id="383"/>
            <p14:sldId id="384"/>
            <p14:sldId id="374"/>
            <p14:sldId id="288"/>
            <p14:sldId id="289"/>
            <p14:sldId id="290"/>
            <p14:sldId id="291"/>
            <p14:sldId id="292"/>
            <p14:sldId id="293"/>
            <p14:sldId id="26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enik Agnieszka" initials="PA" lastIdx="1" clrIdx="0">
    <p:extLst>
      <p:ext uri="{19B8F6BF-5375-455C-9EA6-DF929625EA0E}">
        <p15:presenceInfo xmlns:p15="http://schemas.microsoft.com/office/powerpoint/2012/main" userId="S::Agnieszka.Palenik@mfipr.gov.pl::6a0c958d-6557-4bbd-8aa6-03360055b1e8" providerId="AD"/>
      </p:ext>
    </p:extLst>
  </p:cmAuthor>
  <p:cmAuthor id="2" name="Anna Bizub-Jechna" initials="ABJ" lastIdx="0" clrIdx="1">
    <p:extLst>
      <p:ext uri="{19B8F6BF-5375-455C-9EA6-DF929625EA0E}">
        <p15:presenceInfo xmlns:p15="http://schemas.microsoft.com/office/powerpoint/2012/main" userId="Anna Bizub-Jechna" providerId="None"/>
      </p:ext>
    </p:extLst>
  </p:cmAuthor>
  <p:cmAuthor id="3" name="Spanily Marta" initials="SM" lastIdx="1" clrIdx="2">
    <p:extLst>
      <p:ext uri="{19B8F6BF-5375-455C-9EA6-DF929625EA0E}">
        <p15:presenceInfo xmlns:p15="http://schemas.microsoft.com/office/powerpoint/2012/main" userId="S-1-5-21-352459600-126056257-345019615-6641" providerId="AD"/>
      </p:ext>
    </p:extLst>
  </p:cmAuthor>
  <p:cmAuthor id="4" name="Wilczyńska Aldona" initials="WA" lastIdx="0" clrIdx="3">
    <p:extLst>
      <p:ext uri="{19B8F6BF-5375-455C-9EA6-DF929625EA0E}">
        <p15:presenceInfo xmlns:p15="http://schemas.microsoft.com/office/powerpoint/2012/main" userId="S-1-5-21-352459600-126056257-345019615-805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700" autoAdjust="0"/>
  </p:normalViewPr>
  <p:slideViewPr>
    <p:cSldViewPr showGuides="1">
      <p:cViewPr varScale="1">
        <p:scale>
          <a:sx n="99" d="100"/>
          <a:sy n="99" d="100"/>
        </p:scale>
        <p:origin x="1440" y="72"/>
      </p:cViewPr>
      <p:guideLst>
        <p:guide orient="horz" pos="2381"/>
        <p:guide pos="3368"/>
      </p:guideLst>
    </p:cSldViewPr>
  </p:slideViewPr>
  <p:outlineViewPr>
    <p:cViewPr>
      <p:scale>
        <a:sx n="33" d="100"/>
        <a:sy n="33" d="100"/>
      </p:scale>
      <p:origin x="0" y="-34752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382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EFF2B-0721-7148-92D1-1650B5B78E9F}" type="datetimeFigureOut">
              <a:rPr lang="pl-PL" smtClean="0"/>
              <a:t>2024-03-07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2B4DB-5212-AD42-B2C1-BD19AC94D4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277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4.png"/><Relationship Id="rId16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5" Type="http://schemas.openxmlformats.org/officeDocument/2006/relationships/image" Target="../media/image9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4.png"/><Relationship Id="rId16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5" Type="http://schemas.openxmlformats.org/officeDocument/2006/relationships/image" Target="../media/image9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6613" y="1973818"/>
            <a:ext cx="8639675" cy="43263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59113"/>
            <a:ext cx="7920115" cy="1107677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2A3D249-6366-4532-95C2-9DDC07D17B44}" type="datetime1">
              <a:rPr lang="pl-PL" smtClean="0"/>
              <a:t>2024-03-07</a:t>
            </a:fld>
            <a:endParaRPr lang="pl-PL" dirty="0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60" y="1973818"/>
            <a:ext cx="3959225" cy="720090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32" y="540402"/>
            <a:ext cx="1080000" cy="10800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88" y="540402"/>
            <a:ext cx="1080000" cy="10800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944" y="540402"/>
            <a:ext cx="1080000" cy="1080000"/>
          </a:xfrm>
          <a:prstGeom prst="rect">
            <a:avLst/>
          </a:prstGeom>
        </p:spPr>
      </p:pic>
      <p:pic>
        <p:nvPicPr>
          <p:cNvPr id="12" name="Obraz 11" descr="Logo rocznicowe: 25 lat Samorządu Województwa Pomorskiego.">
            <a:extLst>
              <a:ext uri="{FF2B5EF4-FFF2-40B4-BE49-F238E27FC236}">
                <a16:creationId xmlns:a16="http://schemas.microsoft.com/office/drawing/2014/main" id="{EA3EF631-4EC4-4DF9-9F29-F25B4C6AE2E6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094" y="460525"/>
            <a:ext cx="2406403" cy="1171024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3FDB76B9-FC6C-44C1-A4FF-DBB958B8D7F5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767286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5970725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>
            <a:extLst>
              <a:ext uri="{FF2B5EF4-FFF2-40B4-BE49-F238E27FC236}">
                <a16:creationId xmlns:a16="http://schemas.microsoft.com/office/drawing/2014/main" id="{0A228201-59AA-470F-B779-D4FECA3DF137}"/>
              </a:ext>
            </a:extLst>
          </p:cNvPr>
          <p:cNvSpPr/>
          <p:nvPr userDrawn="1"/>
        </p:nvSpPr>
        <p:spPr>
          <a:xfrm>
            <a:off x="1025525" y="1983572"/>
            <a:ext cx="8640763" cy="4321274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C7D00171-EF30-4814-B375-246769FD4B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1" name="Obraz 10" descr="Fundusze Europejskie">
            <a:extLst>
              <a:ext uri="{FF2B5EF4-FFF2-40B4-BE49-F238E27FC236}">
                <a16:creationId xmlns:a16="http://schemas.microsoft.com/office/drawing/2014/main" id="{2ABF63AC-8150-4C02-BE62-EBE0A03986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1629EBDD-5340-4285-A47D-77B29466EFE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385848" y="3411613"/>
            <a:ext cx="7920115" cy="1087764"/>
          </a:xfrm>
        </p:spPr>
        <p:txBody>
          <a:bodyPr anchor="t" anchorCtr="0">
            <a:normAutofit/>
          </a:bodyPr>
          <a:lstStyle>
            <a:lvl1pPr algn="ctr">
              <a:lnSpc>
                <a:spcPts val="4000"/>
              </a:lnSpc>
              <a:defRPr sz="3200"/>
            </a:lvl1pPr>
          </a:lstStyle>
          <a:p>
            <a:br>
              <a:rPr lang="pl-PL" dirty="0"/>
            </a:br>
            <a:endParaRPr lang="en-US" dirty="0"/>
          </a:p>
        </p:txBody>
      </p:sp>
      <p:pic>
        <p:nvPicPr>
          <p:cNvPr id="16" name="Obraz 15">
            <a:extLst>
              <a:ext uri="{FF2B5EF4-FFF2-40B4-BE49-F238E27FC236}">
                <a16:creationId xmlns:a16="http://schemas.microsoft.com/office/drawing/2014/main" id="{E2649279-68AC-4F54-A880-75A79D7385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1C169691-7357-4DDF-8437-CEB5E8C7275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8" name="Obraz 17">
            <a:extLst>
              <a:ext uri="{FF2B5EF4-FFF2-40B4-BE49-F238E27FC236}">
                <a16:creationId xmlns:a16="http://schemas.microsoft.com/office/drawing/2014/main" id="{69B9B22B-67E4-4504-8A58-6D72DCD7A2AE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0BC155C9-2974-4950-B840-0E7ABDF714B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0" name="Obraz 19">
            <a:extLst>
              <a:ext uri="{FF2B5EF4-FFF2-40B4-BE49-F238E27FC236}">
                <a16:creationId xmlns:a16="http://schemas.microsoft.com/office/drawing/2014/main" id="{C1C9A51C-3E9A-43B3-865C-E0B79CE15EF8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AE3D26F0-CB23-476D-84AC-833FF583534C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2" name="Obraz 21">
            <a:extLst>
              <a:ext uri="{FF2B5EF4-FFF2-40B4-BE49-F238E27FC236}">
                <a16:creationId xmlns:a16="http://schemas.microsoft.com/office/drawing/2014/main" id="{02C74DC5-C335-4B67-9BCD-34D60F57C6C6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0F174CC1-CE15-4868-A9EE-2844EB32D55C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24" name="Obraz 23">
            <a:extLst>
              <a:ext uri="{FF2B5EF4-FFF2-40B4-BE49-F238E27FC236}">
                <a16:creationId xmlns:a16="http://schemas.microsoft.com/office/drawing/2014/main" id="{580C7992-BAEE-4176-9AF5-42DA24B7599A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BA86516E-B5E1-4DB3-981D-6523926A2A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26" name="Obraz 25">
            <a:extLst>
              <a:ext uri="{FF2B5EF4-FFF2-40B4-BE49-F238E27FC236}">
                <a16:creationId xmlns:a16="http://schemas.microsoft.com/office/drawing/2014/main" id="{709B0195-39FE-4DB2-9F58-C6258A41F18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06B4110B-C953-4485-B94D-302AD469CBD4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8" name="Obraz 27" descr="Ciąg 4 logotypów: Fundusze Europejskie dla Pomorza, Rzeczpospolita Polska, Dofinansowane przez Unię Europejską, Urząd Marszałkowski Województwa Pomorskiego ">
            <a:extLst>
              <a:ext uri="{FF2B5EF4-FFF2-40B4-BE49-F238E27FC236}">
                <a16:creationId xmlns:a16="http://schemas.microsoft.com/office/drawing/2014/main" id="{7E3F8DBC-0D86-4A87-B80E-1209AC8C45A4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pic>
        <p:nvPicPr>
          <p:cNvPr id="29" name="Obraz 28" descr="Logo rocznicowe: 25 lat Samorządu Województwa Pomorskiego.">
            <a:extLst>
              <a:ext uri="{FF2B5EF4-FFF2-40B4-BE49-F238E27FC236}">
                <a16:creationId xmlns:a16="http://schemas.microsoft.com/office/drawing/2014/main" id="{81D43660-ADF3-43C6-A90B-7E0A413FEDB5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0630" y="461963"/>
            <a:ext cx="2406403" cy="117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084700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sia 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5525" y="1983572"/>
            <a:ext cx="8640763" cy="4316627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Tekst: Fundusze Europejsk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1087764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4" name="Obraz 23" descr="Ciąg 4 logotypów: Fundusze Europejskie dla Pomorza, Rzeczpospolita Polska, Dofinansowane przez Unię Europejską, Urząd Marszałkowski Województwa Pomorskiego">
            <a:extLst>
              <a:ext uri="{FF2B5EF4-FFF2-40B4-BE49-F238E27FC236}">
                <a16:creationId xmlns:a16="http://schemas.microsoft.com/office/drawing/2014/main" id="{435F0698-B762-4CA8-B4E7-F5A60425786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pic>
        <p:nvPicPr>
          <p:cNvPr id="26" name="Obraz 25" descr="Logo rocznicowe: 25 lat Samorządu Województwa Pomorskiego.">
            <a:extLst>
              <a:ext uri="{FF2B5EF4-FFF2-40B4-BE49-F238E27FC236}">
                <a16:creationId xmlns:a16="http://schemas.microsoft.com/office/drawing/2014/main" id="{26A9FA7C-9311-4E28-9148-0DF0D28C7CE9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094" y="460525"/>
            <a:ext cx="2406403" cy="117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026018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784975" cy="522128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</a:extLst>
          </p:cNvPr>
          <p:cNvSpPr/>
          <p:nvPr userDrawn="1"/>
        </p:nvSpPr>
        <p:spPr>
          <a:xfrm>
            <a:off x="2825750" y="4500563"/>
            <a:ext cx="6840538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2808" y="5579563"/>
            <a:ext cx="6133117" cy="648546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6444" y="539750"/>
            <a:ext cx="1799844" cy="36672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857886D-A165-4D54-8DB0-CE6586ECA8EC}" type="datetime1">
              <a:rPr lang="pl-PL" smtClean="0"/>
              <a:t>2024-03-07</a:t>
            </a:fld>
            <a:endParaRPr lang="pl-PL" dirty="0"/>
          </a:p>
        </p:txBody>
      </p:sp>
      <p:pic>
        <p:nvPicPr>
          <p:cNvPr id="18" name="Obraz 17" descr="Obraz zawierający tekst&#10;&#10;Opis wygenerowany automatycznie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750" y="4500563"/>
            <a:ext cx="3959225" cy="720090"/>
          </a:xfrm>
          <a:prstGeom prst="rect">
            <a:avLst/>
          </a:prstGeom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0CF3E933-1DA6-403F-9323-5B318B99433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pic>
        <p:nvPicPr>
          <p:cNvPr id="8" name="Obraz 7" descr="Logo rocznicowe: 25 lat Samorządu Województwa Pomorskiego.">
            <a:extLst>
              <a:ext uri="{FF2B5EF4-FFF2-40B4-BE49-F238E27FC236}">
                <a16:creationId xmlns:a16="http://schemas.microsoft.com/office/drawing/2014/main" id="{47461BC3-2B77-43FB-8BAB-EFD2EBB0386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2430" y="1050409"/>
            <a:ext cx="2406403" cy="117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3511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pos="192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</a:extLst>
          </p:cNvPr>
          <p:cNvSpPr/>
          <p:nvPr userDrawn="1"/>
        </p:nvSpPr>
        <p:spPr>
          <a:xfrm>
            <a:off x="2825749" y="4500563"/>
            <a:ext cx="7196139" cy="21595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9925" y="0"/>
            <a:ext cx="6835775" cy="4859338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</a:extLst>
          </p:cNvPr>
          <p:cNvSpPr/>
          <p:nvPr userDrawn="1"/>
        </p:nvSpPr>
        <p:spPr>
          <a:xfrm>
            <a:off x="3905250" y="4500562"/>
            <a:ext cx="3600449" cy="359395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</a:extLst>
          </p:cNvPr>
          <p:cNvSpPr/>
          <p:nvPr userDrawn="1"/>
        </p:nvSpPr>
        <p:spPr>
          <a:xfrm>
            <a:off x="2825751" y="4500561"/>
            <a:ext cx="1079500" cy="358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6113" y="5195719"/>
            <a:ext cx="6480176" cy="1320421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pic>
        <p:nvPicPr>
          <p:cNvPr id="7" name="Obraz 6" descr="Logo rocznicowe: 25 lat Samorządu Województwa Pomorskiego.">
            <a:extLst>
              <a:ext uri="{FF2B5EF4-FFF2-40B4-BE49-F238E27FC236}">
                <a16:creationId xmlns:a16="http://schemas.microsoft.com/office/drawing/2014/main" id="{8DAA9314-721F-4659-8D76-1CB0F3F0F6E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5485" y="755501"/>
            <a:ext cx="2406403" cy="117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901643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Kasia tytuł i merytory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715" y="359838"/>
            <a:ext cx="8640381" cy="68369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362" y="1403573"/>
            <a:ext cx="9793088" cy="5256266"/>
          </a:xfrm>
        </p:spPr>
        <p:txBody>
          <a:bodyPr>
            <a:normAutofit/>
          </a:bodyPr>
          <a:lstStyle>
            <a:lvl1pPr marL="251986" indent="-251986">
              <a:lnSpc>
                <a:spcPct val="114000"/>
              </a:lnSpc>
              <a:spcBef>
                <a:spcPts val="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§"/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55957" indent="-251986">
              <a:lnSpc>
                <a:spcPct val="114000"/>
              </a:lnSpc>
              <a:spcBef>
                <a:spcPts val="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Ø"/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9929" indent="-251986">
              <a:lnSpc>
                <a:spcPct val="114000"/>
              </a:lnSpc>
              <a:spcBef>
                <a:spcPts val="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ü"/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5279786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sia tytuł i dwa elementy z podpis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819" y="345258"/>
            <a:ext cx="8640381" cy="1080001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90762" y="1778358"/>
            <a:ext cx="4140000" cy="4320178"/>
          </a:xfrm>
        </p:spPr>
        <p:txBody>
          <a:bodyPr>
            <a:normAutofit/>
          </a:bodyPr>
          <a:lstStyle>
            <a:lvl1pPr marL="251986" indent="-251986"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55957" indent="-251986"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7" name="Symbol zastępczy tekstu 6">
            <a:extLst>
              <a:ext uri="{FF2B5EF4-FFF2-40B4-BE49-F238E27FC236}">
                <a16:creationId xmlns:a16="http://schemas.microsoft.com/office/drawing/2014/main" id="{74CE953C-0D1D-449C-A99B-D805C859EC5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90762" y="6534368"/>
            <a:ext cx="3671887" cy="575469"/>
          </a:xfrm>
        </p:spPr>
        <p:txBody>
          <a:bodyPr>
            <a:normAutofit/>
          </a:bodyPr>
          <a:lstStyle>
            <a:lvl1pPr marL="0" indent="0">
              <a:buNone/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endParaRPr lang="pl-PL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200" y="1778358"/>
            <a:ext cx="4140000" cy="4320178"/>
          </a:xfrm>
        </p:spPr>
        <p:txBody>
          <a:bodyPr>
            <a:normAutofit/>
          </a:bodyPr>
          <a:lstStyle>
            <a:lvl1pPr marL="251986" indent="-251986" algn="l" defTabSz="1007943" rtl="0" eaLnBrk="1" latinLnBrk="0" hangingPunct="1">
              <a:lnSpc>
                <a:spcPts val="2400"/>
              </a:lnSpc>
              <a:buFont typeface="Arial" panose="020B0604020202020204" pitchFamily="34" charset="0"/>
              <a:buChar char="•"/>
              <a:defRPr lang="pl-PL" sz="2200" kern="1200" dirty="0">
                <a:solidFill>
                  <a:schemeClr val="tx1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defRPr>
            </a:lvl1pPr>
            <a:lvl2pPr marL="755957" indent="-251986" algn="l" defTabSz="1007943" rtl="0" eaLnBrk="1" latinLnBrk="0" hangingPunct="1">
              <a:lnSpc>
                <a:spcPts val="2400"/>
              </a:lnSpc>
              <a:buFont typeface="Wingdings" panose="05000000000000000000" pitchFamily="2" charset="2"/>
              <a:buChar char="Ø"/>
              <a:defRPr lang="pl-PL" sz="2200" kern="1200" dirty="0">
                <a:solidFill>
                  <a:schemeClr val="tx1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defRPr>
            </a:lvl2pPr>
            <a:lvl3pPr indent="-251986" algn="l" defTabSz="1007943" rtl="0" eaLnBrk="1" latinLnBrk="0" hangingPunct="1">
              <a:lnSpc>
                <a:spcPts val="2400"/>
              </a:lnSpc>
              <a:defRPr lang="pl-PL" sz="2200" kern="1200" dirty="0">
                <a:solidFill>
                  <a:schemeClr val="tx1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9" name="Symbol zastępczy tekstu 8">
            <a:extLst>
              <a:ext uri="{FF2B5EF4-FFF2-40B4-BE49-F238E27FC236}">
                <a16:creationId xmlns:a16="http://schemas.microsoft.com/office/drawing/2014/main" id="{4657F920-DA82-443B-99CE-F255DB7F0F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10002" y="6570087"/>
            <a:ext cx="2590800" cy="539750"/>
          </a:xfrm>
        </p:spPr>
        <p:txBody>
          <a:bodyPr>
            <a:normAutofit/>
          </a:bodyPr>
          <a:lstStyle>
            <a:lvl1pPr marL="0" indent="0">
              <a:buNone/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endParaRPr lang="pl-PL" dirty="0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4000402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sia tytuł i dwa elementy do porównan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819" y="345258"/>
            <a:ext cx="8640381" cy="1080001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90762" y="1778358"/>
            <a:ext cx="4140000" cy="4320178"/>
          </a:xfrm>
        </p:spPr>
        <p:txBody>
          <a:bodyPr>
            <a:normAutofit/>
          </a:bodyPr>
          <a:lstStyle>
            <a:lvl1pPr marL="251986" indent="-251986"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55957" indent="-251986"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200" y="1778358"/>
            <a:ext cx="4140000" cy="4320178"/>
          </a:xfrm>
        </p:spPr>
        <p:txBody>
          <a:bodyPr>
            <a:normAutofit/>
          </a:bodyPr>
          <a:lstStyle>
            <a:lvl1pPr marL="251986" indent="-251986" algn="l" defTabSz="1007943" rtl="0" eaLnBrk="1" latinLnBrk="0" hangingPunct="1">
              <a:lnSpc>
                <a:spcPts val="2400"/>
              </a:lnSpc>
              <a:buFont typeface="Arial" panose="020B0604020202020204" pitchFamily="34" charset="0"/>
              <a:buChar char="•"/>
              <a:defRPr lang="pl-PL" sz="2200" kern="1200" dirty="0">
                <a:solidFill>
                  <a:schemeClr val="tx1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defRPr>
            </a:lvl1pPr>
            <a:lvl2pPr marL="755957" indent="-251986" algn="l" defTabSz="1007943" rtl="0" eaLnBrk="1" latinLnBrk="0" hangingPunct="1">
              <a:lnSpc>
                <a:spcPts val="2400"/>
              </a:lnSpc>
              <a:buFont typeface="Wingdings" panose="05000000000000000000" pitchFamily="2" charset="2"/>
              <a:buChar char="Ø"/>
              <a:defRPr lang="pl-PL" sz="2200" kern="1200" dirty="0">
                <a:solidFill>
                  <a:schemeClr val="tx1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defRPr>
            </a:lvl2pPr>
            <a:lvl3pPr indent="-251986" algn="l" defTabSz="1007943" rtl="0" eaLnBrk="1" latinLnBrk="0" hangingPunct="1">
              <a:lnSpc>
                <a:spcPts val="2400"/>
              </a:lnSpc>
              <a:defRPr lang="pl-PL" sz="2200" kern="1200" dirty="0">
                <a:solidFill>
                  <a:schemeClr val="tx1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40189047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06" y="899836"/>
            <a:ext cx="4320000" cy="108000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06" y="1979837"/>
            <a:ext cx="4320382" cy="468000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900113"/>
            <a:ext cx="4986338" cy="5759726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3987729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9991558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0800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907" y="1979837"/>
            <a:ext cx="8640382" cy="468000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025870" y="0"/>
            <a:ext cx="1080742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106612" y="0"/>
            <a:ext cx="7559293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200" y="7019837"/>
            <a:ext cx="1080000" cy="18000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10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16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25" r:id="rId2"/>
    <p:sldLayoutId id="2147483720" r:id="rId3"/>
    <p:sldLayoutId id="2147483721" r:id="rId4"/>
    <p:sldLayoutId id="2147483710" r:id="rId5"/>
    <p:sldLayoutId id="2147483712" r:id="rId6"/>
    <p:sldLayoutId id="2147483741" r:id="rId7"/>
    <p:sldLayoutId id="2147483726" r:id="rId8"/>
    <p:sldLayoutId id="2147483740" r:id="rId9"/>
    <p:sldLayoutId id="2147483723" r:id="rId10"/>
    <p:sldLayoutId id="2147483728" r:id="rId11"/>
  </p:sldLayoutIdLst>
  <p:transition spd="slow">
    <p:push dir="u"/>
  </p:transition>
  <p:hf hdr="0" ftr="0"/>
  <p:txStyles>
    <p:titleStyle>
      <a:lvl1pPr algn="l" defTabSz="1007943" rtl="0" eaLnBrk="1" latinLnBrk="0" hangingPunct="1">
        <a:lnSpc>
          <a:spcPts val="3600"/>
        </a:lnSpc>
        <a:spcBef>
          <a:spcPct val="0"/>
        </a:spcBef>
        <a:buNone/>
        <a:defRPr sz="280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51986" indent="-251986" algn="l" defTabSz="1007943" rtl="0" eaLnBrk="1" latinLnBrk="0" hangingPunct="1">
        <a:lnSpc>
          <a:spcPts val="2400"/>
        </a:lnSpc>
        <a:spcBef>
          <a:spcPts val="1102"/>
        </a:spcBef>
        <a:buClr>
          <a:schemeClr val="accent1"/>
        </a:buClr>
        <a:buFontTx/>
        <a:buBlip>
          <a:blip r:embed="rId13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755957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4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259929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5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763900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267872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93" userDrawn="1">
          <p15:clr>
            <a:srgbClr val="F26B43"/>
          </p15:clr>
        </p15:guide>
        <p15:guide id="2" pos="419" userDrawn="1">
          <p15:clr>
            <a:srgbClr val="F26B43"/>
          </p15:clr>
        </p15:guide>
        <p15:guide id="3" pos="646" userDrawn="1">
          <p15:clr>
            <a:srgbClr val="F26B43"/>
          </p15:clr>
        </p15:guide>
        <p15:guide id="4" pos="873" userDrawn="1">
          <p15:clr>
            <a:srgbClr val="F26B43"/>
          </p15:clr>
        </p15:guide>
        <p15:guide id="5" pos="1100" userDrawn="1">
          <p15:clr>
            <a:srgbClr val="F26B43"/>
          </p15:clr>
        </p15:guide>
        <p15:guide id="6" pos="1327" userDrawn="1">
          <p15:clr>
            <a:srgbClr val="F26B43"/>
          </p15:clr>
        </p15:guide>
        <p15:guide id="7" pos="1553" userDrawn="1">
          <p15:clr>
            <a:srgbClr val="F26B43"/>
          </p15:clr>
        </p15:guide>
        <p15:guide id="8" pos="1780" userDrawn="1">
          <p15:clr>
            <a:srgbClr val="F26B43"/>
          </p15:clr>
        </p15:guide>
        <p15:guide id="9" pos="2007" userDrawn="1">
          <p15:clr>
            <a:srgbClr val="F26B43"/>
          </p15:clr>
        </p15:guide>
        <p15:guide id="10" pos="2234" userDrawn="1">
          <p15:clr>
            <a:srgbClr val="F26B43"/>
          </p15:clr>
        </p15:guide>
        <p15:guide id="11" pos="2460" userDrawn="1">
          <p15:clr>
            <a:srgbClr val="F26B43"/>
          </p15:clr>
        </p15:guide>
        <p15:guide id="12" pos="2687" userDrawn="1">
          <p15:clr>
            <a:srgbClr val="F26B43"/>
          </p15:clr>
        </p15:guide>
        <p15:guide id="13" pos="2914" userDrawn="1">
          <p15:clr>
            <a:srgbClr val="F26B43"/>
          </p15:clr>
        </p15:guide>
        <p15:guide id="14" pos="3141" userDrawn="1">
          <p15:clr>
            <a:srgbClr val="F26B43"/>
          </p15:clr>
        </p15:guide>
        <p15:guide id="15" pos="3368" userDrawn="1">
          <p15:clr>
            <a:srgbClr val="F26B43"/>
          </p15:clr>
        </p15:guide>
        <p15:guide id="16" pos="3594" userDrawn="1">
          <p15:clr>
            <a:srgbClr val="F26B43"/>
          </p15:clr>
        </p15:guide>
        <p15:guide id="17" pos="3821" userDrawn="1">
          <p15:clr>
            <a:srgbClr val="F26B43"/>
          </p15:clr>
        </p15:guide>
        <p15:guide id="18" pos="4048" userDrawn="1">
          <p15:clr>
            <a:srgbClr val="F26B43"/>
          </p15:clr>
        </p15:guide>
        <p15:guide id="19" pos="4275" userDrawn="1">
          <p15:clr>
            <a:srgbClr val="F26B43"/>
          </p15:clr>
        </p15:guide>
        <p15:guide id="20" pos="4501" userDrawn="1">
          <p15:clr>
            <a:srgbClr val="F26B43"/>
          </p15:clr>
        </p15:guide>
        <p15:guide id="21" pos="4728" userDrawn="1">
          <p15:clr>
            <a:srgbClr val="F26B43"/>
          </p15:clr>
        </p15:guide>
        <p15:guide id="22" pos="4955" userDrawn="1">
          <p15:clr>
            <a:srgbClr val="F26B43"/>
          </p15:clr>
        </p15:guide>
        <p15:guide id="23" pos="5182" userDrawn="1">
          <p15:clr>
            <a:srgbClr val="F26B43"/>
          </p15:clr>
        </p15:guide>
        <p15:guide id="24" pos="5408" userDrawn="1">
          <p15:clr>
            <a:srgbClr val="F26B43"/>
          </p15:clr>
        </p15:guide>
        <p15:guide id="25" pos="5635" userDrawn="1">
          <p15:clr>
            <a:srgbClr val="F26B43"/>
          </p15:clr>
        </p15:guide>
        <p15:guide id="26" pos="5862" userDrawn="1">
          <p15:clr>
            <a:srgbClr val="F26B43"/>
          </p15:clr>
        </p15:guide>
        <p15:guide id="27" pos="6089" userDrawn="1">
          <p15:clr>
            <a:srgbClr val="F26B43"/>
          </p15:clr>
        </p15:guide>
        <p15:guide id="28" pos="6316" userDrawn="1">
          <p15:clr>
            <a:srgbClr val="F26B43"/>
          </p15:clr>
        </p15:guide>
        <p15:guide id="29" pos="6542" userDrawn="1">
          <p15:clr>
            <a:srgbClr val="F26B43"/>
          </p15:clr>
        </p15:guide>
        <p15:guide id="30" orient="horz" pos="113" userDrawn="1">
          <p15:clr>
            <a:srgbClr val="F26B43"/>
          </p15:clr>
        </p15:guide>
        <p15:guide id="31" orient="horz" pos="340" userDrawn="1">
          <p15:clr>
            <a:srgbClr val="F26B43"/>
          </p15:clr>
        </p15:guide>
        <p15:guide id="32" orient="horz" pos="567" userDrawn="1">
          <p15:clr>
            <a:srgbClr val="F26B43"/>
          </p15:clr>
        </p15:guide>
        <p15:guide id="33" orient="horz" pos="794" userDrawn="1">
          <p15:clr>
            <a:srgbClr val="F26B43"/>
          </p15:clr>
        </p15:guide>
        <p15:guide id="34" orient="horz" pos="1020" userDrawn="1">
          <p15:clr>
            <a:srgbClr val="F26B43"/>
          </p15:clr>
        </p15:guide>
        <p15:guide id="35" orient="horz" pos="1247" userDrawn="1">
          <p15:clr>
            <a:srgbClr val="F26B43"/>
          </p15:clr>
        </p15:guide>
        <p15:guide id="36" orient="horz" pos="1474" userDrawn="1">
          <p15:clr>
            <a:srgbClr val="F26B43"/>
          </p15:clr>
        </p15:guide>
        <p15:guide id="37" orient="horz" pos="1701" userDrawn="1">
          <p15:clr>
            <a:srgbClr val="F26B43"/>
          </p15:clr>
        </p15:guide>
        <p15:guide id="38" orient="horz" pos="1927" userDrawn="1">
          <p15:clr>
            <a:srgbClr val="F26B43"/>
          </p15:clr>
        </p15:guide>
        <p15:guide id="39" orient="horz" pos="2154" userDrawn="1">
          <p15:clr>
            <a:srgbClr val="F26B43"/>
          </p15:clr>
        </p15:guide>
        <p15:guide id="40" orient="horz" pos="2381" userDrawn="1">
          <p15:clr>
            <a:srgbClr val="F26B43"/>
          </p15:clr>
        </p15:guide>
        <p15:guide id="41" orient="horz" pos="2608" userDrawn="1">
          <p15:clr>
            <a:srgbClr val="F26B43"/>
          </p15:clr>
        </p15:guide>
        <p15:guide id="42" orient="horz" pos="2835" userDrawn="1">
          <p15:clr>
            <a:srgbClr val="F26B43"/>
          </p15:clr>
        </p15:guide>
        <p15:guide id="43" orient="horz" pos="3061" userDrawn="1">
          <p15:clr>
            <a:srgbClr val="F26B43"/>
          </p15:clr>
        </p15:guide>
        <p15:guide id="44" orient="horz" pos="3288" userDrawn="1">
          <p15:clr>
            <a:srgbClr val="F26B43"/>
          </p15:clr>
        </p15:guide>
        <p15:guide id="45" orient="horz" pos="3515" userDrawn="1">
          <p15:clr>
            <a:srgbClr val="F26B43"/>
          </p15:clr>
        </p15:guide>
        <p15:guide id="46" orient="horz" pos="3742" userDrawn="1">
          <p15:clr>
            <a:srgbClr val="F26B43"/>
          </p15:clr>
        </p15:guide>
        <p15:guide id="47" orient="horz" pos="3968" userDrawn="1">
          <p15:clr>
            <a:srgbClr val="F26B43"/>
          </p15:clr>
        </p15:guide>
        <p15:guide id="48" orient="horz" pos="4195" userDrawn="1">
          <p15:clr>
            <a:srgbClr val="F26B43"/>
          </p15:clr>
        </p15:guide>
        <p15:guide id="49" orient="horz" pos="4422" userDrawn="1">
          <p15:clr>
            <a:srgbClr val="F26B43"/>
          </p15:clr>
        </p15:guide>
        <p15:guide id="50" orient="horz" pos="464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po.pomorskie.eu/zobacz-ogloszenia-i-wyniki-naborow-wnioskow" TargetMode="External"/><Relationship Id="rId2" Type="http://schemas.openxmlformats.org/officeDocument/2006/relationships/hyperlink" Target="http://www.rpo.pomorskie.eu/" TargetMode="Externa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sowa2021.efs.gov.pl/" TargetMode="Externa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edukacja.efs@pomorskie.eu" TargetMode="Externa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726208F-D6F7-1381-5132-3B60A6BFE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8136493" cy="853626"/>
          </a:xfrm>
        </p:spPr>
        <p:txBody>
          <a:bodyPr>
            <a:normAutofit/>
          </a:bodyPr>
          <a:lstStyle/>
          <a:p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System wyboru projektów</a:t>
            </a:r>
          </a:p>
        </p:txBody>
      </p:sp>
      <p:sp>
        <p:nvSpPr>
          <p:cNvPr id="5" name="Podtytuł 4">
            <a:extLst>
              <a:ext uri="{FF2B5EF4-FFF2-40B4-BE49-F238E27FC236}">
                <a16:creationId xmlns:a16="http://schemas.microsoft.com/office/drawing/2014/main" id="{0F4B11A1-2445-C731-5567-0EBA6FAF89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5821" y="3779837"/>
            <a:ext cx="7920037" cy="2448272"/>
          </a:xfrm>
        </p:spPr>
        <p:txBody>
          <a:bodyPr>
            <a:normAutofit fontScale="25000" lnSpcReduction="20000"/>
          </a:bodyPr>
          <a:lstStyle/>
          <a:p>
            <a:r>
              <a:rPr lang="pl-PL" dirty="0"/>
              <a:t> </a:t>
            </a:r>
            <a:r>
              <a:rPr lang="pl-PL" sz="8800" b="0" dirty="0"/>
              <a:t>Seminarium informacyjne dla wnioskodawców aplikujących </a:t>
            </a:r>
            <a:br>
              <a:rPr lang="pl-PL" sz="8800" b="0" dirty="0"/>
            </a:br>
            <a:r>
              <a:rPr lang="pl-PL" sz="8800" b="0" dirty="0"/>
              <a:t>w ramach Działania 5.8 Edukacja ogólna i zawodowa </a:t>
            </a:r>
            <a:br>
              <a:rPr lang="pl-PL" sz="8800" b="0" dirty="0"/>
            </a:br>
            <a:r>
              <a:rPr lang="pl-PL" sz="8800" b="0" dirty="0"/>
              <a:t>(w zakresie wsparcia uczniów w rozwoju ich uzdolnień)</a:t>
            </a:r>
            <a:br>
              <a:rPr lang="pl-PL" sz="8800" dirty="0"/>
            </a:br>
            <a:br>
              <a:rPr lang="pl-PL" sz="8800" dirty="0"/>
            </a:br>
            <a:r>
              <a:rPr lang="pl-PL" sz="8800" b="0" dirty="0">
                <a:latin typeface="Arial" panose="020B0604020202020204" pitchFamily="34" charset="0"/>
                <a:cs typeface="Arial" panose="020B0604020202020204" pitchFamily="34" charset="0"/>
              </a:rPr>
              <a:t>Gdańsk, 8 marca </a:t>
            </a:r>
            <a:r>
              <a:rPr lang="pl-PL" sz="8800" b="0">
                <a:latin typeface="Arial" panose="020B0604020202020204" pitchFamily="34" charset="0"/>
                <a:cs typeface="Arial" panose="020B0604020202020204" pitchFamily="34" charset="0"/>
              </a:rPr>
              <a:t>2024 roku</a:t>
            </a:r>
            <a:endParaRPr lang="pl-PL" sz="88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1682294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F34413B-AAE3-4311-84BF-EF88B2697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chemeClr val="accent2">
                    <a:lumMod val="25000"/>
                  </a:schemeClr>
                </a:solidFill>
              </a:rPr>
              <a:t>Etap oceny merytorycznej (1 z 2)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CCC763C-D97E-45A2-AC91-4E50462339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9402" y="1043533"/>
            <a:ext cx="8856887" cy="5976304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Aft>
                <a:spcPts val="1800"/>
              </a:spcAft>
              <a:buNone/>
            </a:pPr>
            <a:r>
              <a:rPr lang="pl-PL" sz="2100" dirty="0"/>
              <a:t>Ocena merytoryczna:</a:t>
            </a:r>
          </a:p>
          <a:p>
            <a:pPr>
              <a:lnSpc>
                <a:spcPct val="120000"/>
              </a:lnSpc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pl-PL" sz="2100" b="1" dirty="0"/>
              <a:t>kryteria wykonalności </a:t>
            </a:r>
            <a:r>
              <a:rPr lang="pl-PL" sz="2100" dirty="0"/>
              <a:t>oraz </a:t>
            </a:r>
            <a:r>
              <a:rPr lang="pl-PL" sz="2100" b="1" dirty="0"/>
              <a:t>zgodności z zasadami horyzontalnymi: </a:t>
            </a:r>
            <a:r>
              <a:rPr lang="pl-PL" sz="2100" dirty="0"/>
              <a:t>weryfikacja w systemie zerojedynkowym - podlegają uzupełnieniu/poprawie na etapie negocjacji</a:t>
            </a:r>
          </a:p>
          <a:p>
            <a:pPr lvl="0">
              <a:lnSpc>
                <a:spcPct val="120000"/>
              </a:lnSpc>
              <a:spcAft>
                <a:spcPts val="4200"/>
              </a:spcAft>
              <a:buFont typeface="Arial" panose="020B0604020202020204" pitchFamily="34" charset="0"/>
              <a:buChar char="•"/>
            </a:pPr>
            <a:r>
              <a:rPr lang="pl-PL" sz="2100" b="1" dirty="0"/>
              <a:t>kryteria strategiczne: </a:t>
            </a:r>
            <a:r>
              <a:rPr lang="pl-PL" sz="2100" dirty="0"/>
              <a:t>punktowy system oceny w ramach czterech obszarów A, B, C i D - nie podlegają uzupełnieniu/poprawie</a:t>
            </a:r>
          </a:p>
          <a:p>
            <a:pPr marL="0" lvl="0" indent="0">
              <a:spcAft>
                <a:spcPts val="1200"/>
              </a:spcAft>
              <a:buNone/>
            </a:pPr>
            <a:r>
              <a:rPr lang="pl-PL" sz="2100" dirty="0"/>
              <a:t>Maksymalna możliwa do uzyskania </a:t>
            </a:r>
            <a:r>
              <a:rPr lang="pl-PL" sz="2100" b="1" dirty="0"/>
              <a:t>liczba punktów </a:t>
            </a:r>
            <a:r>
              <a:rPr lang="pl-PL" sz="2100" dirty="0"/>
              <a:t>w ramach kryteriów strategicznych wynosi </a:t>
            </a:r>
            <a:r>
              <a:rPr lang="pl-PL" sz="2100" b="1" dirty="0"/>
              <a:t>127 punktów</a:t>
            </a:r>
            <a:r>
              <a:rPr lang="pl-PL" sz="2100" dirty="0"/>
              <a:t>, w tym:</a:t>
            </a:r>
          </a:p>
          <a:p>
            <a:pPr lvl="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2100" b="1" dirty="0"/>
              <a:t>100</a:t>
            </a:r>
            <a:r>
              <a:rPr lang="pl-PL" sz="2100" dirty="0"/>
              <a:t> punktów łącznie za ocenę Obszaru A i B - </a:t>
            </a:r>
            <a:r>
              <a:rPr lang="pl-PL" sz="2100" b="1" dirty="0"/>
              <a:t>50 pkt. stanowi minimum punktowe</a:t>
            </a:r>
            <a:r>
              <a:rPr lang="pl-PL" sz="2100" dirty="0"/>
              <a:t>,</a:t>
            </a:r>
          </a:p>
          <a:p>
            <a:pPr lvl="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2100" b="1" dirty="0"/>
              <a:t>27</a:t>
            </a:r>
            <a:r>
              <a:rPr lang="pl-PL" sz="2100" dirty="0"/>
              <a:t> punktów łącznie za ocenę Obszaru C i D.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BC9C7D7-B570-4F13-97B8-A370B948BC7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10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18287257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86E52E4-F6F8-420D-AAD9-E7D1113D9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chemeClr val="accent2">
                    <a:lumMod val="25000"/>
                  </a:schemeClr>
                </a:solidFill>
              </a:rPr>
              <a:t>Etap oceny merytorycznej (2 z 2)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AA65418-96E7-4FD6-A50B-C46382047B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3636" y="1259557"/>
            <a:ext cx="8640381" cy="4536504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spcAft>
                <a:spcPts val="3600"/>
              </a:spcAft>
              <a:buNone/>
            </a:pPr>
            <a:r>
              <a:rPr lang="pl-PL" sz="8400" b="1" dirty="0"/>
              <a:t>Pozytywna ocena merytoryczna: </a:t>
            </a:r>
            <a:r>
              <a:rPr lang="pl-PL" sz="8400" dirty="0"/>
              <a:t>spełnienie wszystkich kryteriów wykonalności i zgodności z zasadami horyzontalnymi oraz osiągnięcie </a:t>
            </a:r>
            <a:r>
              <a:rPr lang="pl-PL" sz="8400" b="1" dirty="0"/>
              <a:t>minimum punktowego (50 punktów za kryteria z Obszaru A i B) </a:t>
            </a:r>
            <a:r>
              <a:rPr lang="pl-PL" sz="8400" dirty="0"/>
              <a:t>+ kwalifikacja do etapu negocjacji</a:t>
            </a:r>
          </a:p>
          <a:p>
            <a:pPr marL="0" indent="0">
              <a:lnSpc>
                <a:spcPct val="120000"/>
              </a:lnSpc>
              <a:spcAft>
                <a:spcPts val="3600"/>
              </a:spcAft>
              <a:buNone/>
            </a:pPr>
            <a:r>
              <a:rPr lang="pl-PL" sz="8400" b="1" dirty="0"/>
              <a:t>Negatywna ocena merytoryczna: </a:t>
            </a:r>
            <a:r>
              <a:rPr lang="pl-PL" sz="8400" dirty="0"/>
              <a:t>niespełnienie któregokolwiek z kryteriów wykonalności oraz zgodności z zasadami horyzontalnymi i/lub nieosiągnięcie wymaganego minimum punktowego</a:t>
            </a:r>
          </a:p>
          <a:p>
            <a:pPr marL="0" indent="0">
              <a:lnSpc>
                <a:spcPct val="120000"/>
              </a:lnSpc>
              <a:spcAft>
                <a:spcPts val="3600"/>
              </a:spcAft>
              <a:buNone/>
            </a:pPr>
            <a:r>
              <a:rPr lang="pl-PL" sz="8400" b="1" dirty="0"/>
              <a:t>Uzupełnienie/poprawa wniosku: </a:t>
            </a:r>
            <a:r>
              <a:rPr lang="pl-PL" sz="8400" dirty="0"/>
              <a:t>wyłącznie na wezwanie ION w trakcie negocjacji w SOWA EFS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pl-PL" sz="8400" dirty="0"/>
              <a:t>(szczegółowy opis w </a:t>
            </a:r>
            <a:r>
              <a:rPr lang="pl-PL" sz="8400" b="1" dirty="0"/>
              <a:t>pkt. 5.3 Regulaminu wyboru projektów</a:t>
            </a:r>
            <a:r>
              <a:rPr lang="pl-PL" sz="8400" dirty="0"/>
              <a:t>)</a:t>
            </a:r>
          </a:p>
          <a:p>
            <a:pPr marL="0" indent="0">
              <a:spcAft>
                <a:spcPts val="1200"/>
              </a:spcAft>
              <a:buNone/>
            </a:pPr>
            <a:endParaRPr lang="pl-PL" sz="2100" dirty="0"/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7CF5DB42-7BBB-4550-822E-21F0892194D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18433570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AD6F63F-EE02-45C5-B207-649331938F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chemeClr val="accent2">
                    <a:lumMod val="25000"/>
                  </a:schemeClr>
                </a:solidFill>
              </a:rPr>
              <a:t>Etap negocjacji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E623F68-CA7F-4607-9085-760123C3C5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1410" y="971525"/>
            <a:ext cx="8784879" cy="5688632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Aft>
                <a:spcPts val="3600"/>
              </a:spcAft>
              <a:buNone/>
            </a:pPr>
            <a:r>
              <a:rPr lang="pl-PL" sz="2100" b="1" dirty="0"/>
              <a:t>Negocjacje</a:t>
            </a:r>
            <a:r>
              <a:rPr lang="pl-PL" sz="2100" dirty="0"/>
              <a:t> obejmują kwestie wskazane w kartach oceny projektu w zakresie kryteriów wykonalności i zgodności z zasadami horyzontalnymi.</a:t>
            </a:r>
          </a:p>
          <a:p>
            <a:pPr marL="0" indent="0">
              <a:lnSpc>
                <a:spcPct val="120000"/>
              </a:lnSpc>
              <a:spcAft>
                <a:spcPts val="3600"/>
              </a:spcAft>
              <a:buNone/>
            </a:pPr>
            <a:r>
              <a:rPr lang="pl-PL" sz="2100" b="1" dirty="0"/>
              <a:t>Warunki negocjacyjne </a:t>
            </a:r>
            <a:r>
              <a:rPr lang="pl-PL" sz="2100" dirty="0"/>
              <a:t>mogą objąć dodatkowe ustalenia podjęte już</a:t>
            </a:r>
            <a:br>
              <a:rPr lang="pl-PL" sz="2100" dirty="0"/>
            </a:br>
            <a:r>
              <a:rPr lang="pl-PL" sz="2100" dirty="0"/>
              <a:t>w toku negocjacji.</a:t>
            </a:r>
          </a:p>
          <a:p>
            <a:pPr marL="0" indent="0">
              <a:lnSpc>
                <a:spcPct val="120000"/>
              </a:lnSpc>
              <a:spcAft>
                <a:spcPts val="0"/>
              </a:spcAft>
              <a:buNone/>
            </a:pPr>
            <a:r>
              <a:rPr lang="pl-PL" sz="2100" b="1" dirty="0"/>
              <a:t>Pozytywne zakończenie negocjacji: </a:t>
            </a:r>
            <a:r>
              <a:rPr lang="pl-PL" sz="2100" dirty="0"/>
              <a:t>pozytywna ocena wniosku wraz z liczbą punktów uzyskanych w ramach oceny kryteriów strategicznych (etap oceny merytorycznej)</a:t>
            </a:r>
            <a:br>
              <a:rPr lang="pl-PL" sz="2100"/>
            </a:br>
            <a:endParaRPr lang="pl-PL" sz="2100"/>
          </a:p>
          <a:p>
            <a:pPr marL="0" indent="0">
              <a:lnSpc>
                <a:spcPct val="120000"/>
              </a:lnSpc>
              <a:spcAft>
                <a:spcPts val="3600"/>
              </a:spcAft>
              <a:buNone/>
            </a:pPr>
            <a:r>
              <a:rPr lang="pl-PL" sz="2100" b="1" dirty="0"/>
              <a:t>Negatywne zakończenie negocjacji: </a:t>
            </a:r>
            <a:r>
              <a:rPr lang="pl-PL" sz="2100" dirty="0"/>
              <a:t>negatywna ocena z powodu niespełnienia warunków postawionych przez oceniających.</a:t>
            </a:r>
            <a:br>
              <a:rPr lang="pl-PL" sz="2100" dirty="0"/>
            </a:br>
            <a:r>
              <a:rPr lang="pl-PL" sz="2400" dirty="0"/>
              <a:t>(</a:t>
            </a:r>
            <a:r>
              <a:rPr lang="pl-PL" sz="2100" dirty="0"/>
              <a:t>szczegółowy opis w </a:t>
            </a:r>
            <a:r>
              <a:rPr lang="pl-PL" sz="2100" b="1" dirty="0"/>
              <a:t>pkt. 5.4 Regulaminu wyboru projektów</a:t>
            </a:r>
            <a:r>
              <a:rPr lang="pl-PL" sz="2100" dirty="0"/>
              <a:t>)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95B1D86A-9734-4034-A770-2E6DC6EFEFB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23381932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F04FA34-E77B-4B17-BEC2-241813BED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dirty="0">
                <a:solidFill>
                  <a:schemeClr val="accent2">
                    <a:lumMod val="25000"/>
                  </a:schemeClr>
                </a:solidFill>
              </a:rPr>
              <a:t>Zatwierdzanie wyników oceny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6527F4B-446C-45E1-8B72-3C56A405E3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1331565"/>
            <a:ext cx="9793088" cy="5328274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Aft>
                <a:spcPts val="4200"/>
              </a:spcAft>
              <a:buNone/>
            </a:pPr>
            <a:r>
              <a:rPr lang="pl-PL" b="1" dirty="0"/>
              <a:t>Zatwierdzenie wyników oceny projektów: </a:t>
            </a:r>
            <a:r>
              <a:rPr lang="pl-PL" dirty="0"/>
              <a:t>rozstrzygnięcie naboru przez Zarząd Województwa Pomorskiego po zakończeniu ostatniego etapu oceny.</a:t>
            </a:r>
          </a:p>
          <a:p>
            <a:pPr marL="0" indent="0">
              <a:lnSpc>
                <a:spcPct val="120000"/>
              </a:lnSpc>
              <a:spcAft>
                <a:spcPts val="4200"/>
              </a:spcAft>
              <a:buNone/>
            </a:pPr>
            <a:r>
              <a:rPr lang="pl-PL" b="1" dirty="0"/>
              <a:t>Lista z wynikami oceny projektów: </a:t>
            </a:r>
            <a:r>
              <a:rPr lang="pl-PL" dirty="0"/>
              <a:t>publikacja na stronie</a:t>
            </a:r>
            <a:r>
              <a:rPr lang="pl-PL" u="sng" dirty="0"/>
              <a:t> </a:t>
            </a:r>
            <a:r>
              <a:rPr lang="pl-PL" u="sng" dirty="0">
                <a:hlinkClick r:id="rId2"/>
              </a:rPr>
              <a:t>FEP </a:t>
            </a:r>
            <a:r>
              <a:rPr lang="pl-PL" u="sng">
                <a:hlinkClick r:id="rId2"/>
              </a:rPr>
              <a:t>2021-2027</a:t>
            </a:r>
            <a:r>
              <a:rPr lang="pl-PL"/>
              <a:t>    (</a:t>
            </a:r>
            <a:r>
              <a:rPr lang="pl-PL" dirty="0"/>
              <a:t>w zakładce </a:t>
            </a:r>
            <a:r>
              <a:rPr lang="pl-PL" u="sng" dirty="0">
                <a:hlinkClick r:id="rId3"/>
              </a:rPr>
              <a:t>Zobacz ogłoszenia i wyniki naborów wniosków</a:t>
            </a:r>
            <a:r>
              <a:rPr lang="pl-PL" dirty="0"/>
              <a:t>) oraz na Portalu Funduszy Europejskich.</a:t>
            </a:r>
          </a:p>
          <a:p>
            <a:pPr marL="0" indent="0">
              <a:lnSpc>
                <a:spcPct val="120000"/>
              </a:lnSpc>
              <a:spcAft>
                <a:spcPts val="4200"/>
              </a:spcAft>
              <a:buNone/>
            </a:pPr>
            <a:r>
              <a:rPr lang="pl-PL" dirty="0"/>
              <a:t>Lista zawiera informacje o projektach wybranych do dofinansowania oraz ocenionych negatywnie.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dirty="0"/>
              <a:t>(szczegółowy </a:t>
            </a:r>
            <a:r>
              <a:rPr lang="pl-PL" b="1" dirty="0"/>
              <a:t>opis w pkt. 5.6 Regulaminu wyboru projektów)</a:t>
            </a:r>
          </a:p>
          <a:p>
            <a:pPr marL="0" indent="0">
              <a:lnSpc>
                <a:spcPct val="150000"/>
              </a:lnSpc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40D53BEE-4D98-4B97-A22C-F33CBE16216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87564030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>
            <a:extLst>
              <a:ext uri="{FF2B5EF4-FFF2-40B4-BE49-F238E27FC236}">
                <a16:creationId xmlns:a16="http://schemas.microsoft.com/office/drawing/2014/main" id="{0CD17717-5751-F730-50BD-CBB39F576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3498" y="3995861"/>
            <a:ext cx="7559675" cy="1080120"/>
          </a:xfrm>
        </p:spPr>
        <p:txBody>
          <a:bodyPr/>
          <a:lstStyle/>
          <a:p>
            <a:r>
              <a:rPr lang="pl-PL" dirty="0"/>
              <a:t>Dziękuję za uwagę!</a:t>
            </a:r>
          </a:p>
        </p:txBody>
      </p:sp>
    </p:spTree>
    <p:extLst>
      <p:ext uri="{BB962C8B-B14F-4D97-AF65-F5344CB8AC3E}">
        <p14:creationId xmlns:p14="http://schemas.microsoft.com/office/powerpoint/2010/main" val="3325994817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3145" y="420974"/>
            <a:ext cx="8675249" cy="1008112"/>
          </a:xfrm>
        </p:spPr>
        <p:txBody>
          <a:bodyPr>
            <a:normAutofit fontScale="90000"/>
          </a:bodyPr>
          <a:lstStyle/>
          <a:p>
            <a:r>
              <a:rPr lang="pl-PL" dirty="0">
                <a:solidFill>
                  <a:schemeClr val="accent2">
                    <a:lumMod val="25000"/>
                  </a:schemeClr>
                </a:solidFill>
              </a:rPr>
              <a:t>Działanie 5.8. Edukacja ogólna i zawodowa</a:t>
            </a:r>
            <a:br>
              <a:rPr lang="pl-PL" dirty="0">
                <a:solidFill>
                  <a:schemeClr val="accent2">
                    <a:lumMod val="25000"/>
                  </a:schemeClr>
                </a:solidFill>
              </a:rPr>
            </a:br>
            <a:r>
              <a:rPr lang="pl-PL" dirty="0">
                <a:solidFill>
                  <a:schemeClr val="accent2">
                    <a:lumMod val="25000"/>
                  </a:schemeClr>
                </a:solidFill>
              </a:rPr>
              <a:t>(w zakresie wsparcia uczniów w rozwoju ich uzdolnień)</a:t>
            </a:r>
            <a:endParaRPr lang="pl-PL" b="0" dirty="0">
              <a:solidFill>
                <a:schemeClr val="accent2">
                  <a:lumMod val="25000"/>
                </a:schemeClr>
              </a:solidFill>
            </a:endParaRP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3145" y="1403573"/>
            <a:ext cx="9035289" cy="5184575"/>
          </a:xfrm>
        </p:spPr>
        <p:txBody>
          <a:bodyPr>
            <a:noAutofit/>
          </a:bodyPr>
          <a:lstStyle/>
          <a:p>
            <a:pPr marL="0" lvl="1" indent="0">
              <a:lnSpc>
                <a:spcPct val="100000"/>
              </a:lnSpc>
              <a:buNone/>
            </a:pPr>
            <a:endParaRPr lang="pl-PL" sz="2000" b="1" dirty="0"/>
          </a:p>
          <a:p>
            <a:pPr marL="0" lvl="1" indent="0">
              <a:lnSpc>
                <a:spcPct val="100000"/>
              </a:lnSpc>
              <a:buNone/>
            </a:pPr>
            <a:r>
              <a:rPr lang="pl-PL" sz="2000" b="1" dirty="0"/>
              <a:t>Numer naboru: </a:t>
            </a:r>
            <a:r>
              <a:rPr lang="pl-PL" sz="2000" u="sng" dirty="0"/>
              <a:t>FEPM.05.08-IZ.00-003/24</a:t>
            </a:r>
          </a:p>
          <a:p>
            <a:pPr marL="0" lvl="1" indent="0">
              <a:lnSpc>
                <a:spcPct val="100000"/>
              </a:lnSpc>
              <a:buNone/>
            </a:pPr>
            <a:endParaRPr lang="pl-PL" sz="2000" b="1" dirty="0"/>
          </a:p>
          <a:p>
            <a:pPr marL="0" lvl="1" indent="0">
              <a:lnSpc>
                <a:spcPct val="100000"/>
              </a:lnSpc>
              <a:buNone/>
            </a:pPr>
            <a:r>
              <a:rPr lang="pl-PL" sz="2000" b="1" dirty="0"/>
              <a:t>Data ogłoszenia naboru: </a:t>
            </a:r>
            <a:r>
              <a:rPr lang="pl-PL" sz="2000" dirty="0"/>
              <a:t>22.02.2024 r.</a:t>
            </a:r>
          </a:p>
          <a:p>
            <a:pPr marL="0" lvl="1" indent="0">
              <a:lnSpc>
                <a:spcPct val="100000"/>
              </a:lnSpc>
              <a:buNone/>
            </a:pPr>
            <a:endParaRPr lang="pl-PL" sz="2000" dirty="0"/>
          </a:p>
          <a:p>
            <a:pPr marL="0" lvl="1" indent="0">
              <a:lnSpc>
                <a:spcPct val="100000"/>
              </a:lnSpc>
              <a:buNone/>
            </a:pPr>
            <a:r>
              <a:rPr lang="pl-PL" sz="2000" b="1" dirty="0"/>
              <a:t>Nabór wniosków: </a:t>
            </a:r>
            <a:r>
              <a:rPr lang="pl-PL" sz="2000" dirty="0"/>
              <a:t>23.02.2023 r. – 10.04.2024 r.</a:t>
            </a:r>
          </a:p>
          <a:p>
            <a:pPr marL="0" lvl="1" indent="0">
              <a:lnSpc>
                <a:spcPct val="100000"/>
              </a:lnSpc>
              <a:buNone/>
            </a:pPr>
            <a:endParaRPr lang="pl-PL" sz="2000" b="1" dirty="0"/>
          </a:p>
          <a:p>
            <a:pPr marL="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l-PL" sz="2000" b="1" dirty="0"/>
              <a:t>Planowany termin zakończenia postępowania: </a:t>
            </a:r>
            <a:r>
              <a:rPr lang="pl-PL" sz="2000" dirty="0"/>
              <a:t>wrzesień 2024 r.</a:t>
            </a:r>
          </a:p>
          <a:p>
            <a:pPr marL="0" lvl="1" indent="0">
              <a:lnSpc>
                <a:spcPct val="100000"/>
              </a:lnSpc>
              <a:spcBef>
                <a:spcPts val="0"/>
              </a:spcBef>
              <a:buNone/>
            </a:pPr>
            <a:endParaRPr lang="pl-PL" sz="2000" b="1" dirty="0"/>
          </a:p>
          <a:p>
            <a:pPr marL="0" lvl="1" indent="0">
              <a:lnSpc>
                <a:spcPct val="150000"/>
              </a:lnSpc>
              <a:buNone/>
            </a:pPr>
            <a:r>
              <a:rPr lang="pl-PL" sz="2000" b="1" dirty="0"/>
              <a:t>Okres realizacji projektu:</a:t>
            </a:r>
          </a:p>
          <a:p>
            <a:pPr marL="0" lvl="1" indent="0">
              <a:lnSpc>
                <a:spcPct val="150000"/>
              </a:lnSpc>
              <a:buNone/>
            </a:pPr>
            <a:r>
              <a:rPr lang="pl-PL" sz="2000" dirty="0"/>
              <a:t>projekt</a:t>
            </a:r>
            <a:r>
              <a:rPr lang="pl-PL" sz="2000" b="1" dirty="0"/>
              <a:t> </a:t>
            </a:r>
            <a:r>
              <a:rPr lang="pl-PL" sz="2000" dirty="0"/>
              <a:t>może być realizowany od dnia ogłoszenia naboru, przy czym termin realizacji projektu </a:t>
            </a:r>
            <a:r>
              <a:rPr lang="pl-PL" sz="2000" b="1" dirty="0"/>
              <a:t>musi zakładać jego rozpoczęcie do końca grudnia 2024 r. </a:t>
            </a:r>
            <a:r>
              <a:rPr lang="pl-PL" sz="2000" dirty="0"/>
              <a:t>oraz</a:t>
            </a:r>
            <a:r>
              <a:rPr lang="pl-PL" sz="2000" b="1" dirty="0"/>
              <a:t> zakończenie maksymalnie do września 2029 r.</a:t>
            </a:r>
          </a:p>
          <a:p>
            <a:pPr marL="0" lvl="1" indent="0">
              <a:lnSpc>
                <a:spcPct val="150000"/>
              </a:lnSpc>
              <a:spcAft>
                <a:spcPts val="600"/>
              </a:spcAft>
              <a:buNone/>
            </a:pPr>
            <a:endParaRPr lang="pl-PL" sz="2000" b="1" dirty="0"/>
          </a:p>
          <a:p>
            <a:pPr marL="0" lvl="1" indent="0"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buNone/>
            </a:pPr>
            <a:endParaRPr lang="pl-PL" sz="2200" b="1" dirty="0"/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1F2760E0-25FF-498F-822A-21C41A75906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48390279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8065DC1-AB60-4A8A-B5E1-08E1316B1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467470"/>
            <a:ext cx="6696645" cy="648431"/>
          </a:xfrm>
        </p:spPr>
        <p:txBody>
          <a:bodyPr/>
          <a:lstStyle/>
          <a:p>
            <a:r>
              <a:rPr lang="pl-PL" dirty="0">
                <a:solidFill>
                  <a:schemeClr val="accent2">
                    <a:lumMod val="25000"/>
                  </a:schemeClr>
                </a:solidFill>
              </a:rPr>
              <a:t>Sposób składania wniosków (1 z 4)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174FF04-D197-4A8C-89CD-DDF9762445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1459" y="1187549"/>
            <a:ext cx="8928893" cy="5832288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1200"/>
              </a:spcBef>
              <a:spcAft>
                <a:spcPts val="3600"/>
              </a:spcAft>
              <a:buNone/>
            </a:pPr>
            <a:r>
              <a:rPr lang="pl-PL" sz="2000" b="1" dirty="0"/>
              <a:t>Forma elektroniczna:</a:t>
            </a:r>
            <a:r>
              <a:rPr lang="pl-PL" sz="2000" dirty="0"/>
              <a:t> składanie wniosku oraz wymaganych załączników do wniosku odbywa się </a:t>
            </a:r>
            <a:r>
              <a:rPr lang="pl-PL" sz="2000" b="1" dirty="0"/>
              <a:t>wyłącznie</a:t>
            </a:r>
            <a:r>
              <a:rPr lang="pl-PL" sz="2000" dirty="0"/>
              <a:t> za pośrednictwem </a:t>
            </a:r>
            <a:r>
              <a:rPr lang="pl-PL" sz="2000" b="1" dirty="0"/>
              <a:t>aplikacji SOWA EFS</a:t>
            </a:r>
            <a:r>
              <a:rPr lang="pl-PL" sz="2000" dirty="0"/>
              <a:t> (</a:t>
            </a:r>
            <a:r>
              <a:rPr lang="pl-PL" sz="2000" u="sng" dirty="0">
                <a:hlinkClick r:id="rId2"/>
              </a:rPr>
              <a:t>https://sowa2021.efs.gov.pl</a:t>
            </a:r>
            <a:r>
              <a:rPr lang="pl-PL" sz="2000" dirty="0"/>
              <a:t>)</a:t>
            </a:r>
          </a:p>
          <a:p>
            <a:pPr marL="0" indent="0">
              <a:lnSpc>
                <a:spcPct val="110000"/>
              </a:lnSpc>
              <a:spcAft>
                <a:spcPts val="3600"/>
              </a:spcAft>
              <a:buNone/>
            </a:pPr>
            <a:r>
              <a:rPr lang="pl-PL" sz="2000" b="1" dirty="0"/>
              <a:t>Wniosek złożony poza SOWA EFS: </a:t>
            </a:r>
            <a:r>
              <a:rPr lang="pl-PL" sz="2000" dirty="0"/>
              <a:t>brak rozpatrzenia</a:t>
            </a:r>
          </a:p>
          <a:p>
            <a:pPr marL="0" indent="0">
              <a:lnSpc>
                <a:spcPct val="110000"/>
              </a:lnSpc>
              <a:spcAft>
                <a:spcPts val="3600"/>
              </a:spcAft>
              <a:buNone/>
            </a:pPr>
            <a:r>
              <a:rPr lang="pl-PL" sz="2000" b="1" dirty="0"/>
              <a:t>Formularz wniosku: </a:t>
            </a:r>
            <a:r>
              <a:rPr lang="pl-PL" sz="2000" dirty="0"/>
              <a:t>nie podpisuje się</a:t>
            </a:r>
            <a:endParaRPr lang="pl-PL" sz="2000" b="1" dirty="0"/>
          </a:p>
          <a:p>
            <a:pPr marL="0" indent="0">
              <a:lnSpc>
                <a:spcPct val="110000"/>
              </a:lnSpc>
              <a:spcAft>
                <a:spcPts val="3600"/>
              </a:spcAft>
              <a:buNone/>
            </a:pPr>
            <a:r>
              <a:rPr lang="pl-PL" sz="2000" b="1" dirty="0"/>
              <a:t>Wymagane załączniki: </a:t>
            </a:r>
            <a:r>
              <a:rPr lang="pl-PL" sz="2000" dirty="0"/>
              <a:t>muszą być podpisane podpisem kwalifikowanym    </a:t>
            </a:r>
            <a:r>
              <a:rPr lang="pl-PL" sz="2000" dirty="0">
                <a:solidFill>
                  <a:srgbClr val="FF0000"/>
                </a:solidFill>
              </a:rPr>
              <a:t>(NIE Profilem zaufanym, NIE Pieczęcią kwalifikowaną)</a:t>
            </a:r>
          </a:p>
          <a:p>
            <a:pPr marL="0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pl-PL" sz="2000" dirty="0"/>
              <a:t>(szczegółowy opis w </a:t>
            </a:r>
            <a:r>
              <a:rPr lang="pl-PL" sz="2000" b="1" dirty="0"/>
              <a:t>pkt. 1.8 Regulaminu wyboru projektów</a:t>
            </a:r>
            <a:r>
              <a:rPr lang="pl-PL" sz="2000" dirty="0"/>
              <a:t>)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7271178-75F2-4AFA-89DA-FFD7D2AC77B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79745000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AE1F625-60C6-4306-BE1F-B2920AA9F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chemeClr val="accent2">
                    <a:lumMod val="25000"/>
                  </a:schemeClr>
                </a:solidFill>
              </a:rPr>
              <a:t>Sposób składania wniosków (2 z 4)</a:t>
            </a: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F0410C8E-0E05-4089-9A80-7E88417CC04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4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FE1B8BC8-954B-4B81-B822-A3A32CC9ED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1403573"/>
            <a:ext cx="9793088" cy="5472608"/>
          </a:xfrm>
          <a:noFill/>
        </p:spPr>
        <p:txBody>
          <a:bodyPr>
            <a:normAutofit fontScale="92500" lnSpcReduction="10000"/>
          </a:bodyPr>
          <a:lstStyle/>
          <a:p>
            <a:r>
              <a:rPr lang="pl-PL" sz="2000" dirty="0"/>
              <a:t>Przed wysłaniem wniosku pojawi się komunikat o Załączniku z podpisem kwalifikowanym dla Wnioskodawcy - należy go dołączyć przed wysłaniem wniosku (zał. 1).</a:t>
            </a:r>
          </a:p>
          <a:p>
            <a:pPr marL="0" indent="0">
              <a:buNone/>
            </a:pPr>
            <a:r>
              <a:rPr lang="pl-PL" sz="2000" dirty="0"/>
              <a:t>W przypadku Partnera brak komunikatu o załączniku (zał. 2).</a:t>
            </a:r>
          </a:p>
          <a:p>
            <a:pPr marL="0" indent="0">
              <a:buNone/>
            </a:pPr>
            <a:endParaRPr lang="pl-PL" b="1" dirty="0"/>
          </a:p>
          <a:p>
            <a:pPr marL="0" indent="0">
              <a:buNone/>
            </a:pPr>
            <a:r>
              <a:rPr lang="pl-PL" b="1" dirty="0"/>
              <a:t>Wymagane załączniki od Wnioskodawcy:</a:t>
            </a:r>
            <a:r>
              <a:rPr lang="pl-PL" dirty="0"/>
              <a:t> </a:t>
            </a:r>
          </a:p>
          <a:p>
            <a:pPr marL="0" indent="0">
              <a:buNone/>
            </a:pPr>
            <a:r>
              <a:rPr lang="pl-PL" dirty="0"/>
              <a:t>•             </a:t>
            </a:r>
            <a:r>
              <a:rPr lang="pl-PL" b="1" dirty="0"/>
              <a:t>Załącznik nr </a:t>
            </a:r>
            <a:r>
              <a:rPr lang="pl-PL" sz="2000" b="1" dirty="0"/>
              <a:t>1 </a:t>
            </a:r>
            <a:r>
              <a:rPr lang="pl-PL" sz="2000" dirty="0"/>
              <a:t>do wniosku o dofinansowanie projektu – Oświadczenia Wnioskodawcy </a:t>
            </a:r>
            <a:r>
              <a:rPr lang="pl-PL" sz="2000" b="1" dirty="0"/>
              <a:t>dot. kryteriów wyboru projektów i zapoznania się z Regulaminem wyboru projektów </a:t>
            </a:r>
            <a:r>
              <a:rPr lang="pl-PL" sz="2000" dirty="0"/>
              <a:t>– podpisany przez osobę/osoby upoważnioną/e do reprezentowania Wnioskodawcy</a:t>
            </a:r>
            <a:r>
              <a:rPr lang="pl-PL" dirty="0"/>
              <a:t>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b="1" dirty="0"/>
              <a:t>Wymagane załączniki od każdego Partnera/Partnerów: </a:t>
            </a:r>
          </a:p>
          <a:p>
            <a:pPr marL="0" indent="0">
              <a:buNone/>
            </a:pPr>
            <a:r>
              <a:rPr lang="pl-PL" dirty="0"/>
              <a:t>•             </a:t>
            </a:r>
            <a:r>
              <a:rPr lang="pl-PL" b="1" dirty="0"/>
              <a:t>Załącznik nr 1a </a:t>
            </a:r>
            <a:r>
              <a:rPr lang="pl-PL" dirty="0"/>
              <a:t>do wniosku o dofinansowanie projektu – </a:t>
            </a:r>
            <a:r>
              <a:rPr lang="pl-PL" sz="2000" dirty="0"/>
              <a:t>Oświadczenia Partnera dot. </a:t>
            </a:r>
            <a:r>
              <a:rPr lang="pl-PL" sz="2000" b="1" dirty="0"/>
              <a:t>kryteriów wyboru projektów i zapoznania się z Regulaminem wyboru projektów </a:t>
            </a:r>
            <a:r>
              <a:rPr lang="pl-PL" sz="2000" dirty="0"/>
              <a:t>(jeśli występuje) – podpisany przez osobę/osoby upoważnioną/e do reprezentowania Partnera.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91598516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FD77BAE-A590-4C9D-8822-2906EEE85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Sposób składania wniosków (3 z 4)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1F70720-FC01-46FB-A7E7-A85F23D5A2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Załączniki </a:t>
            </a:r>
            <a:r>
              <a:rPr lang="pl-PL" dirty="0"/>
              <a:t>należy pobrać z regulaminu wyboru projektów.</a:t>
            </a:r>
            <a:br>
              <a:rPr lang="pl-PL" dirty="0"/>
            </a:br>
            <a:r>
              <a:rPr lang="pl-PL" dirty="0"/>
              <a:t> Istotne jest, że </a:t>
            </a:r>
            <a:r>
              <a:rPr lang="pl-PL" b="1" dirty="0"/>
              <a:t>nie należy modyfikować </a:t>
            </a:r>
            <a:r>
              <a:rPr lang="pl-PL" dirty="0"/>
              <a:t>treści załączników.</a:t>
            </a:r>
          </a:p>
          <a:p>
            <a:r>
              <a:rPr lang="pl-PL" dirty="0"/>
              <a:t>Wszystkie wymagane w danym naborze dokumenty należy załączyć wyłącznie w formie elektronicznej w sekcji Załączniki w ramach aplikacji SOWA EFS. Każdy załącznik do formularza wniosku musi stanowić jeden plik </a:t>
            </a:r>
            <a:r>
              <a:rPr lang="pl-PL" b="1" dirty="0"/>
              <a:t>o rozmiarze nieprzekraczającym 5MB</a:t>
            </a:r>
            <a:r>
              <a:rPr lang="pl-PL" dirty="0"/>
              <a:t>, a w przypadku większej liczby dokumentów składających się na dany załącznik, wymagane jest dostarczenie ich w postaci pliku archiwum. Maksymalna wielkość wszystkich plików załączonych </a:t>
            </a:r>
            <a:r>
              <a:rPr lang="pl-PL" b="1" dirty="0"/>
              <a:t>do wniosku to 35 MB</a:t>
            </a:r>
            <a:r>
              <a:rPr lang="pl-PL" dirty="0"/>
              <a:t>. Dopuszczalne są pliki z rozszerzeniami </a:t>
            </a:r>
            <a:r>
              <a:rPr lang="pl-PL" dirty="0" err="1"/>
              <a:t>doc</a:t>
            </a:r>
            <a:r>
              <a:rPr lang="pl-PL" dirty="0"/>
              <a:t>, xls, </a:t>
            </a:r>
            <a:r>
              <a:rPr lang="pl-PL" dirty="0" err="1"/>
              <a:t>xlsx</a:t>
            </a:r>
            <a:r>
              <a:rPr lang="pl-PL" dirty="0"/>
              <a:t>, pdf, </a:t>
            </a:r>
            <a:r>
              <a:rPr lang="pl-PL" dirty="0" err="1"/>
              <a:t>docx</a:t>
            </a:r>
            <a:r>
              <a:rPr lang="pl-PL" dirty="0"/>
              <a:t>, </a:t>
            </a:r>
            <a:r>
              <a:rPr lang="pl-PL" dirty="0" err="1"/>
              <a:t>png</a:t>
            </a:r>
            <a:r>
              <a:rPr lang="pl-PL" dirty="0"/>
              <a:t>, "</a:t>
            </a:r>
            <a:r>
              <a:rPr lang="pl-PL" dirty="0" err="1"/>
              <a:t>pg</a:t>
            </a:r>
            <a:r>
              <a:rPr lang="pl-PL" dirty="0"/>
              <a:t>, txt, </a:t>
            </a:r>
            <a:r>
              <a:rPr lang="pl-PL" dirty="0" err="1"/>
              <a:t>xml</a:t>
            </a:r>
            <a:r>
              <a:rPr lang="pl-PL" dirty="0"/>
              <a:t>, mp4 oraz archiwa zip i 7z. Dopuszczalne są także pliki podpisane kwalifikowanym podpisem elektronicznym w formatach TSL, </a:t>
            </a:r>
            <a:r>
              <a:rPr lang="pl-PL" dirty="0" err="1"/>
              <a:t>XMLsig</a:t>
            </a:r>
            <a:r>
              <a:rPr lang="pl-PL" dirty="0"/>
              <a:t>, </a:t>
            </a:r>
            <a:r>
              <a:rPr lang="pl-PL" dirty="0" err="1"/>
              <a:t>XAdES</a:t>
            </a:r>
            <a:r>
              <a:rPr lang="pl-PL" dirty="0"/>
              <a:t>, </a:t>
            </a:r>
            <a:r>
              <a:rPr lang="pl-PL" dirty="0" err="1"/>
              <a:t>PadES</a:t>
            </a:r>
            <a:r>
              <a:rPr lang="pl-PL" dirty="0"/>
              <a:t>, </a:t>
            </a:r>
            <a:r>
              <a:rPr lang="pl-PL" dirty="0" err="1"/>
              <a:t>CadES</a:t>
            </a:r>
            <a:r>
              <a:rPr lang="pl-PL" dirty="0"/>
              <a:t>, ASIC, </a:t>
            </a:r>
            <a:r>
              <a:rPr lang="pl-PL" dirty="0" err="1"/>
              <a:t>XMLenc</a:t>
            </a:r>
            <a:r>
              <a:rPr lang="pl-PL" dirty="0"/>
              <a:t>.</a:t>
            </a:r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88E0784-6B6F-4ABE-9630-15D32F48FD4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52069742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D389743-7ECB-41AC-881F-6E3CE88E76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Sposób składania wniosków (4 z 4)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54A038B-BB8D-4809-9C86-46938779E7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Wzór wniosku o dofinansowanie projektu oraz wzory wymaganych załączników do wniosku stanowią załączniki </a:t>
            </a:r>
            <a:r>
              <a:rPr lang="pl-PL" b="1" dirty="0"/>
              <a:t>nr 27 oraz 28a i 28b </a:t>
            </a:r>
            <a:r>
              <a:rPr lang="pl-PL" dirty="0"/>
              <a:t>do niniejszego regulaminu.</a:t>
            </a:r>
          </a:p>
          <a:p>
            <a:endParaRPr lang="pl-PL" dirty="0"/>
          </a:p>
          <a:p>
            <a:r>
              <a:rPr lang="pl-PL" dirty="0"/>
              <a:t>Załączniki, o których mowa w regulaminie wyboru muszą być podpisane podpisem kwalifikowanym. Aby podpisać dokumenty podpisem kwalifikowanym należy posiadać jeden z podpisów kwalifikowanych, kupiony u jednego z certyfikowanych dostawców wymienionych w rejestrze Narodowego Centrum Certyfikacji.</a:t>
            </a:r>
          </a:p>
          <a:p>
            <a:pPr marL="0" indent="0">
              <a:buNone/>
            </a:pPr>
            <a:r>
              <a:rPr lang="pl-PL" dirty="0"/>
              <a:t>	</a:t>
            </a:r>
            <a:r>
              <a:rPr lang="pl-PL" b="1" dirty="0"/>
              <a:t>Ważne ! </a:t>
            </a:r>
            <a:br>
              <a:rPr lang="pl-PL" b="1" dirty="0"/>
            </a:br>
            <a:r>
              <a:rPr lang="pl-PL" b="1" dirty="0"/>
              <a:t>  Podpis zaufany nie stanowi kwalifikowanego podpisu elektronicznego.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C22E6C4-CAE6-4700-9805-64271472E9A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22528399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7E5309E-7EC5-4E7A-823C-C3C3ACC9D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>
                <a:solidFill>
                  <a:schemeClr val="accent2">
                    <a:lumMod val="25000"/>
                  </a:schemeClr>
                </a:solidFill>
              </a:rPr>
              <a:t>Zasady komunikacji pomiędzy ION a wnioskodawcą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32110F7-788A-4940-B193-69039F2773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lnSpc>
                <a:spcPct val="120000"/>
              </a:lnSpc>
              <a:spcAft>
                <a:spcPts val="4200"/>
              </a:spcAft>
              <a:buNone/>
            </a:pPr>
            <a:r>
              <a:rPr lang="pl-PL" sz="2300" b="1" dirty="0"/>
              <a:t>Korespondencja: </a:t>
            </a:r>
            <a:r>
              <a:rPr lang="pl-PL" sz="2300" dirty="0"/>
              <a:t>na etapie naboru oraz oceny wniosków odbywa się </a:t>
            </a:r>
            <a:r>
              <a:rPr lang="pl-PL" sz="2300" spc="180" dirty="0"/>
              <a:t>wyłącznie</a:t>
            </a:r>
            <a:r>
              <a:rPr lang="pl-PL" sz="2300" dirty="0"/>
              <a:t> drogą elektroniczną za pośrednictwem aplikacji SOWA EFS</a:t>
            </a:r>
          </a:p>
          <a:p>
            <a:pPr marL="0" indent="0">
              <a:lnSpc>
                <a:spcPct val="120000"/>
              </a:lnSpc>
              <a:spcAft>
                <a:spcPts val="4200"/>
              </a:spcAft>
              <a:buNone/>
            </a:pPr>
            <a:r>
              <a:rPr lang="pl-PL" sz="2300" b="1" dirty="0"/>
              <a:t>Uzupełnienie lub poprawa wniosku: </a:t>
            </a:r>
            <a:r>
              <a:rPr lang="pl-PL" sz="2300" dirty="0"/>
              <a:t>tylko na wezwanie ION</a:t>
            </a:r>
            <a:endParaRPr lang="pl-PL" sz="2300" b="1" dirty="0"/>
          </a:p>
          <a:p>
            <a:pPr marL="0" indent="0">
              <a:lnSpc>
                <a:spcPct val="120000"/>
              </a:lnSpc>
              <a:spcAft>
                <a:spcPts val="4200"/>
              </a:spcAft>
              <a:buNone/>
            </a:pPr>
            <a:r>
              <a:rPr lang="pl-PL" sz="2300" b="1" dirty="0"/>
              <a:t>Wybór projektu do dofinansowania lub negatywna ocena:</a:t>
            </a:r>
            <a:r>
              <a:rPr lang="pl-PL" sz="2300" dirty="0"/>
              <a:t> przekazanie informacji w formie pisemnej lub elektronicznej</a:t>
            </a:r>
            <a:endParaRPr lang="pl-PL" sz="2300" b="1" dirty="0"/>
          </a:p>
          <a:p>
            <a:pPr marL="0" indent="0">
              <a:lnSpc>
                <a:spcPct val="120000"/>
              </a:lnSpc>
              <a:spcAft>
                <a:spcPts val="4200"/>
              </a:spcAft>
              <a:buNone/>
            </a:pPr>
            <a:r>
              <a:rPr lang="pl-PL" sz="2300" b="1" dirty="0"/>
              <a:t>Pytania dotyczące naboru </a:t>
            </a:r>
            <a:r>
              <a:rPr lang="pl-PL" sz="2300" dirty="0"/>
              <a:t>(do dnia zakończenia naboru)</a:t>
            </a:r>
            <a:r>
              <a:rPr lang="pl-PL" sz="2300" b="1" dirty="0"/>
              <a:t>:</a:t>
            </a:r>
            <a:r>
              <a:rPr lang="pl-PL" sz="2300" dirty="0"/>
              <a:t> </a:t>
            </a:r>
            <a:r>
              <a:rPr lang="pl-PL" sz="2300" u="sng" dirty="0">
                <a:hlinkClick r:id="rId2"/>
              </a:rPr>
              <a:t>edukacja.efs@pomorskie.eu </a:t>
            </a:r>
            <a:endParaRPr lang="pl-PL" sz="2300" u="sng" dirty="0"/>
          </a:p>
          <a:p>
            <a:pPr marL="0" indent="0">
              <a:lnSpc>
                <a:spcPct val="120000"/>
              </a:lnSpc>
              <a:spcAft>
                <a:spcPts val="4200"/>
              </a:spcAft>
              <a:buNone/>
            </a:pPr>
            <a:r>
              <a:rPr lang="pl-PL" sz="2300" dirty="0"/>
              <a:t>(szczegółowy opis w </a:t>
            </a:r>
            <a:r>
              <a:rPr lang="pl-PL" sz="2300" b="1" dirty="0"/>
              <a:t>pkt. 1.9 Regulaminu wyboru projektów</a:t>
            </a:r>
            <a:r>
              <a:rPr lang="pl-PL" sz="2300" dirty="0"/>
              <a:t>)</a:t>
            </a:r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89DA5BF-B63E-4D14-9D77-A1059A64071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96985128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2FCB71D-6899-4031-A677-E371D1048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chemeClr val="accent2">
                    <a:lumMod val="25000"/>
                  </a:schemeClr>
                </a:solidFill>
              </a:rPr>
              <a:t>Ogólne zasady Oceny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EF00B0A-C4AA-4864-ABD4-5D821E6998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386" y="899517"/>
            <a:ext cx="9000903" cy="630032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pl-PL" sz="2100" dirty="0"/>
          </a:p>
          <a:p>
            <a:pPr marL="0" indent="0">
              <a:lnSpc>
                <a:spcPct val="120000"/>
              </a:lnSpc>
              <a:spcAft>
                <a:spcPts val="1800"/>
              </a:spcAft>
              <a:buNone/>
            </a:pPr>
            <a:r>
              <a:rPr lang="pl-PL" sz="2100" dirty="0"/>
              <a:t>Ocena odbywa się w ramach </a:t>
            </a:r>
            <a:r>
              <a:rPr lang="pl-PL" sz="2100" b="1" dirty="0"/>
              <a:t>etapów:</a:t>
            </a:r>
            <a:endParaRPr lang="pl-PL" sz="2100" dirty="0"/>
          </a:p>
          <a:p>
            <a:pPr>
              <a:lnSpc>
                <a:spcPct val="120000"/>
              </a:lnSpc>
              <a:spcAft>
                <a:spcPts val="3000"/>
              </a:spcAft>
              <a:buFont typeface="Arial" panose="020B0604020202020204" pitchFamily="34" charset="0"/>
              <a:buChar char="•"/>
            </a:pPr>
            <a:r>
              <a:rPr lang="pl-PL" sz="2100" dirty="0"/>
              <a:t>oceny formalnej;</a:t>
            </a:r>
          </a:p>
          <a:p>
            <a:pPr lvl="0">
              <a:lnSpc>
                <a:spcPct val="120000"/>
              </a:lnSpc>
              <a:spcAft>
                <a:spcPts val="3000"/>
              </a:spcAft>
              <a:buFont typeface="Arial" panose="020B0604020202020204" pitchFamily="34" charset="0"/>
              <a:buChar char="•"/>
            </a:pPr>
            <a:r>
              <a:rPr lang="pl-PL" sz="2100" dirty="0"/>
              <a:t>oceny merytorycznej;</a:t>
            </a:r>
          </a:p>
          <a:p>
            <a:pPr lvl="0">
              <a:lnSpc>
                <a:spcPct val="120000"/>
              </a:lnSpc>
              <a:spcAft>
                <a:spcPts val="4200"/>
              </a:spcAft>
              <a:buFont typeface="Arial" panose="020B0604020202020204" pitchFamily="34" charset="0"/>
              <a:buChar char="•"/>
            </a:pPr>
            <a:r>
              <a:rPr lang="pl-PL" sz="2100" dirty="0"/>
              <a:t>negocjacji.</a:t>
            </a:r>
          </a:p>
          <a:p>
            <a:pPr marL="0" lvl="0" indent="0">
              <a:lnSpc>
                <a:spcPct val="120000"/>
              </a:lnSpc>
              <a:spcAft>
                <a:spcPts val="4200"/>
              </a:spcAft>
              <a:buNone/>
            </a:pPr>
            <a:r>
              <a:rPr lang="pl-PL" sz="2100" b="1" dirty="0"/>
              <a:t>Po każdym etapie oceny: </a:t>
            </a:r>
            <a:r>
              <a:rPr lang="pl-PL" sz="2100" dirty="0"/>
              <a:t>przekazanie informacji o wyniku oceny - negatywny wynik zawiera pouczenie o możliwości wniesienia protestu</a:t>
            </a:r>
          </a:p>
          <a:p>
            <a:pPr marL="0" indent="0">
              <a:lnSpc>
                <a:spcPct val="120000"/>
              </a:lnSpc>
              <a:spcAft>
                <a:spcPts val="1200"/>
              </a:spcAft>
              <a:buNone/>
            </a:pPr>
            <a:r>
              <a:rPr lang="pl-PL" sz="2100" dirty="0"/>
              <a:t>(szczegółowy opis w </a:t>
            </a:r>
            <a:r>
              <a:rPr lang="pl-PL" sz="2100" b="1" dirty="0"/>
              <a:t>pkt.</a:t>
            </a:r>
            <a:r>
              <a:rPr lang="pl-PL" sz="2100" b="1" dirty="0">
                <a:solidFill>
                  <a:srgbClr val="FF0000"/>
                </a:solidFill>
              </a:rPr>
              <a:t> </a:t>
            </a:r>
            <a:r>
              <a:rPr lang="pl-PL" sz="2100" b="1" dirty="0"/>
              <a:t>5.1 Regulaminu wyboru projektów</a:t>
            </a:r>
            <a:r>
              <a:rPr lang="pl-PL" sz="2100" dirty="0"/>
              <a:t>)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F580C3FD-B85B-4AA5-A240-4C32D813592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8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37333303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B7CE438-EB6B-4DD8-8A30-850E7B27B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Etap ceny formalnej</a:t>
            </a:r>
            <a:endParaRPr lang="pl-PL" dirty="0"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CE0F8C5-78EC-461F-AAED-F839E35E56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68288" indent="-182563">
              <a:lnSpc>
                <a:spcPct val="130000"/>
              </a:lnSpc>
              <a:spcAft>
                <a:spcPts val="1800"/>
              </a:spcAft>
              <a:buNone/>
            </a:pPr>
            <a:r>
              <a:rPr lang="pl-PL" sz="2100" dirty="0"/>
              <a:t>Ocena formalna:</a:t>
            </a:r>
          </a:p>
          <a:p>
            <a:pPr>
              <a:lnSpc>
                <a:spcPct val="133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pl-PL" sz="2100" b="1" dirty="0"/>
              <a:t>kryteria zerojedynkowe </a:t>
            </a:r>
            <a:r>
              <a:rPr lang="pl-PL" sz="2100" dirty="0"/>
              <a:t>– obligatoryjne,</a:t>
            </a:r>
          </a:p>
          <a:p>
            <a:pPr>
              <a:lnSpc>
                <a:spcPct val="133000"/>
              </a:lnSpc>
              <a:spcAft>
                <a:spcPts val="3600"/>
              </a:spcAft>
              <a:buFont typeface="Arial" panose="020B0604020202020204" pitchFamily="34" charset="0"/>
              <a:buChar char="•"/>
            </a:pPr>
            <a:r>
              <a:rPr lang="pl-PL" sz="2100" b="1" dirty="0"/>
              <a:t>kryterium specyficzne </a:t>
            </a:r>
            <a:r>
              <a:rPr lang="pl-PL" sz="2100" dirty="0"/>
              <a:t>– podlega uzupełnieniu/poprawie.</a:t>
            </a:r>
          </a:p>
          <a:p>
            <a:pPr marL="0" indent="0">
              <a:lnSpc>
                <a:spcPct val="120000"/>
              </a:lnSpc>
              <a:spcAft>
                <a:spcPts val="0"/>
              </a:spcAft>
              <a:buNone/>
            </a:pPr>
            <a:r>
              <a:rPr lang="pl-PL" sz="2100" b="1" dirty="0"/>
              <a:t>Uzupełnienie/poprawa wniosku w zakresie kryterium specyficznego: </a:t>
            </a:r>
          </a:p>
          <a:p>
            <a:pPr marL="0" indent="0">
              <a:lnSpc>
                <a:spcPct val="120000"/>
              </a:lnSpc>
              <a:spcAft>
                <a:spcPts val="3600"/>
              </a:spcAft>
              <a:buNone/>
            </a:pPr>
            <a:r>
              <a:rPr lang="pl-PL" sz="2100" dirty="0"/>
              <a:t>wyłącznie na wezwanie ION w SOWA EFS</a:t>
            </a:r>
            <a:endParaRPr lang="pl-PL" sz="2100" b="1" dirty="0"/>
          </a:p>
          <a:p>
            <a:pPr marL="0" indent="0">
              <a:lnSpc>
                <a:spcPct val="120000"/>
              </a:lnSpc>
              <a:spcAft>
                <a:spcPts val="3600"/>
              </a:spcAft>
              <a:buNone/>
            </a:pPr>
            <a:r>
              <a:rPr lang="pl-PL" sz="2100" b="1" dirty="0"/>
              <a:t>Pozytywna ocena formalna: </a:t>
            </a:r>
            <a:r>
              <a:rPr lang="pl-PL" sz="2100" dirty="0"/>
              <a:t>spełnienie wszystkich kryteriów</a:t>
            </a:r>
          </a:p>
          <a:p>
            <a:pPr marL="0" indent="0">
              <a:lnSpc>
                <a:spcPct val="120000"/>
              </a:lnSpc>
              <a:spcAft>
                <a:spcPts val="3600"/>
              </a:spcAft>
              <a:buNone/>
            </a:pPr>
            <a:r>
              <a:rPr lang="pl-PL" sz="2100" b="1" dirty="0"/>
              <a:t>Negatywna ocena formalna: </a:t>
            </a:r>
            <a:r>
              <a:rPr lang="pl-PL" sz="2100" dirty="0"/>
              <a:t>niespełnienie któregokolwiek kryterium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pl-PL" sz="2100" dirty="0"/>
              <a:t>(szczegółowy opis w </a:t>
            </a:r>
            <a:r>
              <a:rPr lang="pl-PL" sz="2100" b="1" dirty="0"/>
              <a:t>pkt. 5.2 Regulaminu wyboru projektów</a:t>
            </a:r>
            <a:r>
              <a:rPr lang="pl-PL" sz="2100" dirty="0"/>
              <a:t>)</a:t>
            </a:r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353B9846-E240-47BD-843A-BEC453A4B4D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9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50717872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 z numerem strony</Template>
  <TotalTime>8169</TotalTime>
  <Words>1110</Words>
  <Application>Microsoft Office PowerPoint</Application>
  <PresentationFormat>Niestandardowy</PresentationFormat>
  <Paragraphs>95</Paragraphs>
  <Slides>14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9" baseType="lpstr">
      <vt:lpstr>Arial</vt:lpstr>
      <vt:lpstr>Calibri</vt:lpstr>
      <vt:lpstr>Open Sans</vt:lpstr>
      <vt:lpstr>Wingdings</vt:lpstr>
      <vt:lpstr>Motyw pakietu Office</vt:lpstr>
      <vt:lpstr>System wyboru projektów</vt:lpstr>
      <vt:lpstr>Działanie 5.8. Edukacja ogólna i zawodowa (w zakresie wsparcia uczniów w rozwoju ich uzdolnień)</vt:lpstr>
      <vt:lpstr>Sposób składania wniosków (1 z 4)</vt:lpstr>
      <vt:lpstr>Sposób składania wniosków (2 z 4)</vt:lpstr>
      <vt:lpstr>Sposób składania wniosków (3 z 4)</vt:lpstr>
      <vt:lpstr>Sposób składania wniosków (4 z 4)</vt:lpstr>
      <vt:lpstr>Zasady komunikacji pomiędzy ION a wnioskodawcą</vt:lpstr>
      <vt:lpstr>Ogólne zasady Oceny</vt:lpstr>
      <vt:lpstr>Etap ceny formalnej</vt:lpstr>
      <vt:lpstr>Etap oceny merytorycznej (1 z 2)</vt:lpstr>
      <vt:lpstr>Etap oceny merytorycznej (2 z 2)</vt:lpstr>
      <vt:lpstr>Etap negocjacji</vt:lpstr>
      <vt:lpstr>Zatwierdzanie wyników oceny</vt:lpstr>
      <vt:lpstr>Dziękuję za uwagę!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Anna Bizub-jechna</dc:creator>
  <cp:keywords>Polityki horyzontalne</cp:keywords>
  <cp:lastModifiedBy>Preuhs Joanna</cp:lastModifiedBy>
  <cp:revision>312</cp:revision>
  <cp:lastPrinted>2023-09-05T08:24:38Z</cp:lastPrinted>
  <dcterms:created xsi:type="dcterms:W3CDTF">2022-06-22T09:40:44Z</dcterms:created>
  <dcterms:modified xsi:type="dcterms:W3CDTF">2024-03-07T12:17:14Z</dcterms:modified>
</cp:coreProperties>
</file>