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453" r:id="rId2"/>
    <p:sldId id="369" r:id="rId3"/>
    <p:sldId id="438" r:id="rId4"/>
    <p:sldId id="413" r:id="rId5"/>
    <p:sldId id="410" r:id="rId6"/>
    <p:sldId id="414" r:id="rId7"/>
    <p:sldId id="418" r:id="rId8"/>
    <p:sldId id="422" r:id="rId9"/>
    <p:sldId id="416" r:id="rId10"/>
    <p:sldId id="427" r:id="rId11"/>
    <p:sldId id="428" r:id="rId12"/>
    <p:sldId id="434" r:id="rId13"/>
    <p:sldId id="429" r:id="rId14"/>
    <p:sldId id="433" r:id="rId15"/>
    <p:sldId id="447" r:id="rId16"/>
    <p:sldId id="436" r:id="rId17"/>
    <p:sldId id="431" r:id="rId18"/>
    <p:sldId id="432" r:id="rId19"/>
    <p:sldId id="440" r:id="rId20"/>
    <p:sldId id="441" r:id="rId21"/>
    <p:sldId id="327" r:id="rId22"/>
    <p:sldId id="442" r:id="rId23"/>
    <p:sldId id="451" r:id="rId24"/>
    <p:sldId id="321" r:id="rId25"/>
    <p:sldId id="452" r:id="rId26"/>
    <p:sldId id="377" r:id="rId27"/>
    <p:sldId id="443" r:id="rId28"/>
    <p:sldId id="449" r:id="rId29"/>
    <p:sldId id="333" r:id="rId30"/>
    <p:sldId id="437" r:id="rId31"/>
    <p:sldId id="260" r:id="rId32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453"/>
            <p14:sldId id="369"/>
            <p14:sldId id="438"/>
            <p14:sldId id="413"/>
            <p14:sldId id="410"/>
            <p14:sldId id="414"/>
            <p14:sldId id="418"/>
            <p14:sldId id="422"/>
            <p14:sldId id="416"/>
            <p14:sldId id="427"/>
            <p14:sldId id="428"/>
            <p14:sldId id="434"/>
            <p14:sldId id="429"/>
            <p14:sldId id="433"/>
            <p14:sldId id="447"/>
            <p14:sldId id="436"/>
            <p14:sldId id="431"/>
            <p14:sldId id="432"/>
            <p14:sldId id="440"/>
            <p14:sldId id="441"/>
            <p14:sldId id="327"/>
            <p14:sldId id="442"/>
            <p14:sldId id="451"/>
            <p14:sldId id="321"/>
            <p14:sldId id="452"/>
            <p14:sldId id="377"/>
            <p14:sldId id="443"/>
            <p14:sldId id="449"/>
            <p14:sldId id="333"/>
            <p14:sldId id="437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nna Bizub-Jechna" initials="ABJ" lastIdx="0" clrIdx="1">
    <p:extLst>
      <p:ext uri="{19B8F6BF-5375-455C-9EA6-DF929625EA0E}">
        <p15:presenceInfo xmlns:p15="http://schemas.microsoft.com/office/powerpoint/2012/main" userId="Anna Bizub-Jech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002E64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91" autoAdjust="0"/>
    <p:restoredTop sz="73216" autoAdjust="0"/>
  </p:normalViewPr>
  <p:slideViewPr>
    <p:cSldViewPr showGuides="1">
      <p:cViewPr varScale="1">
        <p:scale>
          <a:sx n="76" d="100"/>
          <a:sy n="76" d="100"/>
        </p:scale>
        <p:origin x="1686" y="96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2299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8" d="100"/>
        <a:sy n="158" d="100"/>
      </p:scale>
      <p:origin x="0" y="-11040"/>
    </p:cViewPr>
  </p:sorterViewPr>
  <p:notesViewPr>
    <p:cSldViewPr>
      <p:cViewPr varScale="1">
        <p:scale>
          <a:sx n="60" d="100"/>
          <a:sy n="60" d="100"/>
        </p:scale>
        <p:origin x="327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2024-03-07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2852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Karcie naboru możemy znaleźć ogólne informacje o naborze np. datę rozpoczęcia i zakończenia, budżet naboru czy typy wnioskodawców. Możemy też od razu utworzyć wniosek.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2067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Systemowy limit znaków wynosi 1000, jednak </a:t>
            </a:r>
            <a:r>
              <a:rPr lang="pl-PL" b="1" dirty="0"/>
              <a:t>tytuł projektu powinien być krótki i mieć max. 150 znaków. </a:t>
            </a:r>
            <a:r>
              <a:rPr lang="pl-PL" dirty="0"/>
              <a:t>Wynika to z Wytycznych w zakresie info-</a:t>
            </a:r>
            <a:r>
              <a:rPr lang="pl-PL" dirty="0" err="1"/>
              <a:t>promo</a:t>
            </a:r>
            <a:r>
              <a:rPr lang="pl-PL" dirty="0"/>
              <a:t> i obowiązków informacyjnych Beneficjenta.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8799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 utworzeniu wniosku jest on widoczny w Projektach organizacji; możemy przejść od razu do edycji.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4489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Możemy także przeglądać projekty organizacji i przejść do edycji danej wersji dokumentu.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6161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 poziomu Projektów organizacji również można dodać nowy projekt klikając przycisk po prawej stronie i wpisując numer naboru w pojawiającym się okienku.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8694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Przydatną funkcją podczas pracy nad wnioskiem czy wnioskami składanymi przez dany podmiot może być </a:t>
            </a:r>
            <a:r>
              <a:rPr lang="pl-PL" b="1" dirty="0"/>
              <a:t>utworzenie nowego projektu wykorzystując istniejący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b="1" dirty="0"/>
              <a:t>Zachęcam do zapoznania się z Instrukcją użytkownika SOWA EFS dla wnioskodawców/ beneficjentów, gdzie szczegółowo i krok po kroku zostały wyjaśnione wszystkie funkcjonalności (kwestie wymagań systemowych, interfejsu użytkownika, założenia konta i dostępu do systemu, rejestracji organizacji, zarządzania zespołem współpracowników).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6982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4702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Formularz wniosku o dofinansowanie projektu składa się z sekcji, które widzimy w pasku na górze ekranu: Informacje o projekcie, Wnioskodawca i realizatorzy, Wskaźniki projektu, Zadania, Budżet projektu, Podsumowanie budżetu, Źródła finansowania…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0279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… Uzasadnienie wydatków, Potencjał do realizacji projektu, Dodatkowe informacje, Harmonogram, Oświadczenia, Załączniki. </a:t>
            </a:r>
          </a:p>
          <a:p>
            <a:endParaRPr lang="pl-PL" dirty="0"/>
          </a:p>
          <a:p>
            <a:r>
              <a:rPr lang="pl-PL" b="1" dirty="0"/>
              <a:t>Rekomenduję zapoznanie się z - przygotowaną przez nasz Departament - Instrukcją merytoryczną wypełniania formularza wniosku o dofinansowanie projektu, która stanowi Załącznik nr 3 do Regulaminu wyboru projektów.</a:t>
            </a:r>
          </a:p>
          <a:p>
            <a:endParaRPr lang="pl-PL" dirty="0"/>
          </a:p>
          <a:p>
            <a:r>
              <a:rPr lang="pl-PL" b="1" dirty="0"/>
              <a:t>Na kolejnych slajdach omówię Sekcje, które – jak wynika z analizy najczęściej zadawanych pytań i doświadczeń z pierwszych naborów – generują najwięcej wątpliwości i błędów.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963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Po wybraniu Wnioskodawcy dane zostaną automatycznie uzupełnione, dlatego tak istotna jest weryfikacja danych wprowadzanych podczas Rejestracji organizacji.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09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swojej prezentacji chciałabym pokazać jak zacząć pracę w SOWA EFS oraz omówić kwestie, które sprawiły Wnioskodawcom najwięcej problemów w pierwszych naborach, aby Państwo mogli uniknąć tych błędów.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1956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Jeśli planują Państwo realizować projekt w partnerstwie z innymi podmiotami należy zaznaczyć opcję TAK i dodać realizatora lub realizatorów.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114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0" dirty="0"/>
              <a:t>W poprzednim okresie programowania rozróżnialiśmy </a:t>
            </a:r>
            <a:r>
              <a:rPr lang="pl-PL" b="1" dirty="0"/>
              <a:t>Partnera i Podmiot realizujący projekt.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0" dirty="0"/>
              <a:t>Obecnie </a:t>
            </a:r>
            <a:r>
              <a:rPr lang="pl-PL" b="1" dirty="0"/>
              <a:t>w SOWA EFS Partner=Realizator.</a:t>
            </a:r>
            <a:endParaRPr lang="pl-PL" dirty="0"/>
          </a:p>
          <a:p>
            <a:pPr marL="0" indent="0">
              <a:spcBef>
                <a:spcPts val="3600"/>
              </a:spcBef>
              <a:buNone/>
            </a:pPr>
            <a:endParaRPr lang="pl-PL" dirty="0"/>
          </a:p>
          <a:p>
            <a:pPr marL="0" indent="0">
              <a:spcBef>
                <a:spcPts val="3600"/>
              </a:spcBef>
              <a:buNone/>
            </a:pPr>
            <a:r>
              <a:rPr lang="pl-PL" dirty="0"/>
              <a:t>Jeśli projekt ma być realizowany przez jednostkę/podmiot podległe Wnioskodawcy lub Partnerowi wpisz w sekcji wniosku – Wnioskodawcy i realizatorzy – w polu Nazwa: </a:t>
            </a:r>
            <a:r>
              <a:rPr lang="pl-PL" b="1" dirty="0"/>
              <a:t>nazwa jednostki nadrzędnej/nazwa jednostki podległej (np. Gmina X/ Szkoła Y)</a:t>
            </a:r>
            <a:r>
              <a:rPr lang="pl-PL" b="0" dirty="0"/>
              <a:t>. </a:t>
            </a:r>
          </a:p>
          <a:p>
            <a:pPr marL="0" indent="0">
              <a:spcBef>
                <a:spcPts val="3600"/>
              </a:spcBef>
              <a:buNone/>
            </a:pPr>
            <a:endParaRPr lang="pl-PL" b="0" dirty="0"/>
          </a:p>
          <a:p>
            <a:pPr marL="0" indent="0">
              <a:spcBef>
                <a:spcPts val="3600"/>
              </a:spcBef>
              <a:buNone/>
            </a:pPr>
            <a:r>
              <a:rPr lang="pl-PL" b="0" dirty="0"/>
              <a:t>Dane adresowe powinny być podane dla jednostki nadrzędnej.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1212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Należy wybrać i wypełnić wszystkie wymagane - wskazane w Regulaminie wyboru projektów (w punkcie 2.5 Monitorowanie postępu rzeczowego w projekcie) – wskaźniki. </a:t>
            </a:r>
          </a:p>
          <a:p>
            <a:endParaRPr lang="pl-PL" dirty="0"/>
          </a:p>
          <a:p>
            <a:r>
              <a:rPr lang="pl-PL" b="0" dirty="0"/>
              <a:t>SOWA wymaga dodania przynajmniej jednego wskaźnika obowiązkowego, więc nie otrzymamy tu komunikatu, w przypadku pominięcia obowiązkowego w naborze wskaźnika. </a:t>
            </a:r>
          </a:p>
          <a:p>
            <a:endParaRPr lang="pl-PL" dirty="0"/>
          </a:p>
          <a:p>
            <a:r>
              <a:rPr lang="pl-PL" dirty="0"/>
              <a:t>Należy wybrać wszystkie wskaźniki  obowiązkowe produktu i rezultatu bezpośredniego oraz wszystkie adekwatne wskaźniki produktu, wspólne wskaźniki produktu etc.</a:t>
            </a:r>
          </a:p>
          <a:p>
            <a:endParaRPr lang="pl-PL" dirty="0"/>
          </a:p>
          <a:p>
            <a:r>
              <a:rPr lang="pl-PL" b="1" dirty="0"/>
              <a:t>Natomiast jeśli nie planują Państwo formy wsparcia przyczyniającej się do realizacji danego wskaźnika, należy wpisać wartość docelową 0. </a:t>
            </a:r>
          </a:p>
          <a:p>
            <a:endParaRPr lang="pl-PL" dirty="0"/>
          </a:p>
          <a:p>
            <a:r>
              <a:rPr lang="pl-PL" dirty="0"/>
              <a:t>Ponadto w przypadku, gdy jednostką miary są osoby, wskaźniki powinny być podane w podziale na płeć.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277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Prawdopodobnie najważniejsza sekcja czyli budżet ;). </a:t>
            </a:r>
          </a:p>
          <a:p>
            <a:endParaRPr lang="pl-PL" b="1" dirty="0"/>
          </a:p>
          <a:p>
            <a:r>
              <a:rPr lang="pl-PL" b="1" dirty="0"/>
              <a:t>Koszty z budżetu są automatycznie sumowane w Sekcji Podsumowanie budżetu i jest to sekcja nieedytowalna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b="1" dirty="0"/>
              <a:t>W Źródłach finansowania kwota dofinansowania i wkład własny, w tym podziale na: budżet państwa, budżet JST, publiczny i prywatny jest wpisywany „z ręki”; automatycznie dokona się podsumowanie wkładu własnego i całkowitego budżetu projektu. </a:t>
            </a:r>
          </a:p>
          <a:p>
            <a:endParaRPr lang="pl-PL" b="1" dirty="0"/>
          </a:p>
          <a:p>
            <a:r>
              <a:rPr lang="pl-PL" b="1" dirty="0"/>
              <a:t>Należy zwrócić uwagę, żeby kwota dofinansowania była spójna z Podsumowaniem budżetu. </a:t>
            </a:r>
          </a:p>
          <a:p>
            <a:endParaRPr lang="pl-PL" dirty="0"/>
          </a:p>
          <a:p>
            <a:r>
              <a:rPr lang="pl-PL" dirty="0"/>
              <a:t>W Regulaminie mamy zapisy: maksymalny poziom dofinansowania, minimalny wkład własny, ale oczywiście przyjmujemy dokładnie taki udział, żeby budżet projektu się „spiął”.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0989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Uproszczone metody rozliczania wydatków należy zastosować dla projektów o max. wartości 200 000 EUR, tj. 872 360 zł (zgodnie z kursem euro z dnia ogłoszenia naboru).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  <a:p>
            <a:r>
              <a:rPr lang="pl-PL" dirty="0"/>
              <a:t>Dodając koszt wybieramy z listy rodzaj kosztu – koszt rozliczany kwotami ryczałtowymi, co ma odzwierciedlenie w Podsumowaniu budżetu – „Razem ryczałt”.</a:t>
            </a:r>
          </a:p>
          <a:p>
            <a:endParaRPr lang="pl-PL" dirty="0"/>
          </a:p>
          <a:p>
            <a:r>
              <a:rPr lang="pl-PL" b="1" dirty="0"/>
              <a:t>Projekty o wartości większej niż 200 000 EUR rozliczane są wyłącznie na podstawie rzeczywiście ponoszonych wydatków.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0652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l-PL" b="1" dirty="0"/>
              <a:t>Koszty pośrednie należy ująć jako ostatnie zadanie o nazwie Koszty pośrednie (wybrane z listy rozwijalnej), a ich wartość stanowi od 10 do 25% wartości kosztów bezpośrednich - zgodnie z obowiązującymi limitami określonymi w Wytycznych kwalifikowalności. </a:t>
            </a:r>
          </a:p>
          <a:p>
            <a:pPr algn="l"/>
            <a:endParaRPr lang="pl-P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Proszę zwrócić uwagę, że podane procenty np. 20% kosztów pośrednich, to udział w wartości projektu, a nie limit kosztów pośrednich, który dla projektu o takiej wartości wynosi 25% czyli 156 300,00zł.</a:t>
            </a:r>
          </a:p>
          <a:p>
            <a:pPr algn="l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2157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Ponieważ SOWA EFS nie jest narzędziem stworzonym przez nas, </a:t>
            </a:r>
            <a:r>
              <a:rPr lang="pl-PL" b="1" dirty="0"/>
              <a:t>aby dać Państwu możliwość uzasadnienia spełniania kryteriów przyjętych w FEP 2021-2027 (i też co z pewnością jest dla Państwa istotne - dodatkową liczbę znaków), dodaliśmy własne komponenty w Sekcji Dodatkowe informacje</a:t>
            </a:r>
            <a:r>
              <a:rPr lang="pl-PL" dirty="0"/>
              <a:t>. Odnoszą się one do m.in. kryteriów horyzontalnych czy strategicznych.</a:t>
            </a:r>
          </a:p>
          <a:p>
            <a:endParaRPr lang="pl-PL" b="1" dirty="0"/>
          </a:p>
          <a:p>
            <a:r>
              <a:rPr lang="pl-PL" b="1" dirty="0"/>
              <a:t>Jednym z takich komponentów jest pole Osoba uprawniona do reprezentowania Wnioskodawcy. </a:t>
            </a:r>
          </a:p>
          <a:p>
            <a:r>
              <a:rPr lang="pl-PL" dirty="0"/>
              <a:t>Należy wskazać imię i nazwisko, stanowisko osoby uprawnionej do reprezentowania Wnioskodawcy zgodnie z wpisem do rejestru albo ewidencji właściwych dla formy organizacyjnej lub pełnomocnictwem/ upoważnieniem. </a:t>
            </a:r>
            <a:endParaRPr lang="pl-PL" b="1" dirty="0"/>
          </a:p>
          <a:p>
            <a:r>
              <a:rPr lang="pl-PL" b="1" dirty="0"/>
              <a:t>Na etapie składania wniosku nie wymagamy załączania skanów dokumentów rejestrowych, pełnomocnictw czy upoważnień.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71311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Element budzący dużo emocji, czyli załączniki. </a:t>
            </a:r>
          </a:p>
          <a:p>
            <a:endParaRPr lang="pl-PL" dirty="0"/>
          </a:p>
          <a:p>
            <a:r>
              <a:rPr lang="pl-PL" b="1" dirty="0"/>
              <a:t>Oświadczenia dot. kryteriów wyboru projektu i zapoznania się z Regulaminem wyboru projektów.</a:t>
            </a:r>
          </a:p>
          <a:p>
            <a:endParaRPr lang="pl-PL" dirty="0"/>
          </a:p>
          <a:p>
            <a:r>
              <a:rPr lang="pl-PL" b="1" dirty="0"/>
              <a:t>SOWA „wymaga” załączenia Oświadczeń tylko dla Wnioskodawcy. Należy pamiętać, żeby Oświadczenia zostały załączone dla Wnioskodawcy oraz dla każdego z Partnerów (jeśli występuje).</a:t>
            </a:r>
          </a:p>
          <a:p>
            <a:endParaRPr lang="pl-PL" dirty="0"/>
          </a:p>
          <a:p>
            <a:r>
              <a:rPr lang="pl-PL" dirty="0">
                <a:solidFill>
                  <a:schemeClr val="tx1"/>
                </a:solidFill>
              </a:rPr>
              <a:t>Dopuszczalne formaty Załączników są określone w Regulaminie wyboru i w Instrukcji SOWA EFS.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6274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Po zakończeniu edycji, zatwierdzeniu wszystkich sekcji i pozytywnej walidacji, należy przesłać ostatnią wersję dokumentu  do instytucji. Status projektu pozostaje „w przygotowaniu”, natomiast status wersji dokumentu – zostanie zmieniony na „przesłany do instytucji”. </a:t>
            </a:r>
          </a:p>
          <a:p>
            <a:endParaRPr lang="pl-PL" b="1" dirty="0"/>
          </a:p>
          <a:p>
            <a:r>
              <a:rPr lang="pl-PL" b="1" dirty="0"/>
              <a:t>Otrzymają Państwo także potwierdzenie nadania numeru wniosku o dofinansowanie.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54316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Zachęcam do dokładnego zapoznania się z Regulaminem wyboru projektów, Instrukcją merytoryczną wypełniania formularza wniosku o dofinansowanie projektu, a w przypadku dalszych wątpliwości co do interpretacji zapisów - do kontaktu z ION poprzez dedykowaną skrzynkę mailową. </a:t>
            </a:r>
            <a:r>
              <a:rPr lang="pl-PL" dirty="0"/>
              <a:t>Oczywiście prosimy, żeby pytania zadawać odpowiednio wcześnie. </a:t>
            </a:r>
            <a:r>
              <a:rPr lang="pl-PL" b="1" dirty="0"/>
              <a:t>Najczęściej zadawane pytania publikujemy na stronie FEP 2021-2027 w zakładce dedykowanej naborowi. </a:t>
            </a:r>
          </a:p>
          <a:p>
            <a:endParaRPr lang="pl-PL" dirty="0"/>
          </a:p>
          <a:p>
            <a:r>
              <a:rPr lang="pl-PL" dirty="0"/>
              <a:t>Aby uniknąć niepotrzebnego stresu warto nie odkładać na ostatnią chwilę nie tylko pytań, ale także samego przesłania wniosku, ponieważ zazwyczaj wtedy występuje największe obciążenie systemu, a wsparcie techniczne jest możliwe tylko w określonych godzinach.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7062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23871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Trzy kluczowe kwestie…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37243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Dziękuję za uwagę i życzę owocnej pracy nad wnioskami o dofinansowanie Państwa projektów!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9226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Zaczynając od początku… Narzędzie informatyczne do obsługi procesu ubiegania się o środki z EFS+ znajdziemy pod adresem: </a:t>
            </a:r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https://www.sowa2021.efs.gov.pl .</a:t>
            </a:r>
          </a:p>
          <a:p>
            <a:endParaRPr lang="pl-PL" dirty="0"/>
          </a:p>
          <a:p>
            <a:r>
              <a:rPr lang="pl-PL" dirty="0"/>
              <a:t>Jeszcze zanim się zalogujemy, możemy przeglądać nabory, czy skorzystać z </a:t>
            </a:r>
            <a:r>
              <a:rPr lang="pl-PL" b="1" dirty="0"/>
              <a:t>Pomocy</a:t>
            </a:r>
            <a:r>
              <a:rPr lang="pl-PL" dirty="0"/>
              <a:t>, gdzie znajdziemy </a:t>
            </a:r>
            <a:r>
              <a:rPr lang="pl-PL" b="1" dirty="0"/>
              <a:t>linki do instrukcji </a:t>
            </a:r>
            <a:r>
              <a:rPr lang="pl-PL" dirty="0"/>
              <a:t>czy </a:t>
            </a:r>
            <a:r>
              <a:rPr lang="pl-PL" b="1" dirty="0"/>
              <a:t>filmów instruktażowych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Jeśli nie posiadamy konta w SOWA EFS, wybieramy Utwórz konto.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2120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Rejestracja konta użytkownika jest standardowa - wymaga podania danych osobowych i utworzenia bezpiecznego hasła </a:t>
            </a:r>
            <a:r>
              <a:rPr lang="pl-PL" b="0" dirty="0"/>
              <a:t>oraz akceptacji Regulaminu i zapoznania się ze Szkoleniem z zakresu bezpieczeństwa informacji.</a:t>
            </a:r>
          </a:p>
          <a:p>
            <a:endParaRPr lang="pl-PL" b="0" dirty="0"/>
          </a:p>
          <a:p>
            <a:r>
              <a:rPr lang="pl-PL" dirty="0"/>
              <a:t>W kolejnym kroku konieczna jest </a:t>
            </a:r>
            <a:r>
              <a:rPr lang="pl-PL" b="1" dirty="0"/>
              <a:t>aktywacja konta </a:t>
            </a:r>
            <a:r>
              <a:rPr lang="pl-PL" dirty="0"/>
              <a:t>– link aktywacyjny zostanie przesłany na podany podczas rejestracji adres e-mail. Zazwyczaj trwa to kilka minut, a na aktywację mamy 72h.</a:t>
            </a:r>
          </a:p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5011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Tak wygląda </a:t>
            </a:r>
            <a:r>
              <a:rPr lang="pl-PL" b="1" dirty="0"/>
              <a:t>interfejs konta użytkownika</a:t>
            </a:r>
            <a:r>
              <a:rPr lang="pl-PL" dirty="0"/>
              <a:t>. Przejdźmy do </a:t>
            </a:r>
            <a:r>
              <a:rPr lang="pl-PL" b="1" dirty="0"/>
              <a:t>Rejestracji organizacji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3156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pierwszym kroku </a:t>
            </a:r>
            <a:r>
              <a:rPr lang="pl-PL" b="1" dirty="0"/>
              <a:t>należy wybrać jeden z trzech typów organizacji (osoba fizyczna/ podmiot krajowy/ podmiot zagraniczny)</a:t>
            </a:r>
            <a:r>
              <a:rPr lang="pl-PL" dirty="0"/>
              <a:t>. </a:t>
            </a:r>
            <a:r>
              <a:rPr lang="pl-PL" b="1" dirty="0"/>
              <a:t>Zakres danych do uzupełnienia będzie się zmieniał w zależności od typu.</a:t>
            </a:r>
          </a:p>
          <a:p>
            <a:endParaRPr lang="pl-PL" b="1" dirty="0"/>
          </a:p>
          <a:p>
            <a:r>
              <a:rPr lang="pl-PL" b="1" dirty="0"/>
              <a:t>Należy wpisać lub wybrać z rozwijalnej listy dane organizacji zgodnie z dokumentami rejestrowymi. </a:t>
            </a:r>
          </a:p>
          <a:p>
            <a:endParaRPr lang="pl-PL" b="1" dirty="0"/>
          </a:p>
          <a:p>
            <a:r>
              <a:rPr lang="pl-PL" b="1" dirty="0"/>
              <a:t>Jest to istotne z uwagi na fakt, że dane te są automatycznie zaciągane do wniosku o dofinansowanie. </a:t>
            </a:r>
          </a:p>
          <a:p>
            <a:endParaRPr lang="pl-PL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Najczęściej pojawiające się błędy w informacjach o wnioskodawcy to np. omyłki pisarskie w nazwie organizacji, czy błędny typ wnioskodawcy.</a:t>
            </a:r>
          </a:p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668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Utworzony profil jest automatycznie zapisywany jako </a:t>
            </a:r>
            <a:r>
              <a:rPr lang="pl-PL" b="1" dirty="0"/>
              <a:t>Właściciel i administrator danej Organizacji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dirty="0"/>
              <a:t>Istnieje możliwość dodania nowych profili. </a:t>
            </a:r>
          </a:p>
          <a:p>
            <a:endParaRPr lang="pl-PL" dirty="0"/>
          </a:p>
          <a:p>
            <a:r>
              <a:rPr lang="pl-PL" dirty="0"/>
              <a:t>W kolejnym kroku możemy dopisać </a:t>
            </a:r>
            <a:r>
              <a:rPr lang="pl-PL" b="1" dirty="0"/>
              <a:t>administratora w organizacji</a:t>
            </a:r>
            <a:r>
              <a:rPr lang="pl-PL" dirty="0"/>
              <a:t>, </a:t>
            </a:r>
            <a:r>
              <a:rPr lang="pl-PL" b="1" dirty="0"/>
              <a:t>pracownika w organizacji</a:t>
            </a:r>
            <a:r>
              <a:rPr lang="pl-PL" dirty="0"/>
              <a:t> lub </a:t>
            </a:r>
            <a:r>
              <a:rPr lang="pl-PL" b="1" dirty="0"/>
              <a:t>współpracownika w organizacji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dirty="0"/>
              <a:t>Opisy ról i Zestawy uprawnień są widoczne po rozwinięciu wybranej roli.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2411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Jak znaleźć nabór? </a:t>
            </a:r>
          </a:p>
          <a:p>
            <a:endParaRPr lang="pl-PL" dirty="0"/>
          </a:p>
          <a:p>
            <a:r>
              <a:rPr lang="pl-PL" dirty="0"/>
              <a:t>Z menu po lewej stronie wybieramy Lista naborów. </a:t>
            </a:r>
          </a:p>
          <a:p>
            <a:endParaRPr lang="pl-PL" dirty="0"/>
          </a:p>
          <a:p>
            <a:r>
              <a:rPr lang="pl-PL" dirty="0"/>
              <a:t>Możemy wyszukać nabór na liście lub wpisać pełny numer naboru w wyszukiwarce. </a:t>
            </a:r>
          </a:p>
          <a:p>
            <a:endParaRPr lang="pl-PL" dirty="0"/>
          </a:p>
          <a:p>
            <a:r>
              <a:rPr lang="pl-PL" dirty="0"/>
              <a:t>Klikając na 3 kropeczki po prawej stronie numeru naboru możemy zobaczyć szczegóły.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468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2024-03-07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Obraz 10" descr="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630" y="461963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sia 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2024-03-07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sia tytuł i merytory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762" y="6534368"/>
            <a:ext cx="3671887" cy="57546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6570087"/>
            <a:ext cx="2590800" cy="5397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do porówn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1890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41" r:id="rId7"/>
    <p:sldLayoutId id="2147483726" r:id="rId8"/>
    <p:sldLayoutId id="2147483740" r:id="rId9"/>
    <p:sldLayoutId id="2147483723" r:id="rId10"/>
    <p:sldLayoutId id="2147483728" r:id="rId11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edukacja.efs@pomorskie.eu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hyperlink" Target="file:///C:\Users\awlizlo\AppData\Roaming\Microsoft\Word\zobacz%20og&#322;oszenia%20i%20wyniki%20nabor&#243;w%20wniosk&#243;w" TargetMode="External"/><Relationship Id="rId4" Type="http://schemas.openxmlformats.org/officeDocument/2006/relationships/hyperlink" Target="http://www.rpo.pomorskie.e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wa2021.efs.gov.p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66" y="4067869"/>
            <a:ext cx="7847707" cy="2232248"/>
          </a:xfrm>
        </p:spPr>
        <p:txBody>
          <a:bodyPr>
            <a:normAutofit fontScale="90000"/>
          </a:bodyPr>
          <a:lstStyle/>
          <a:p>
            <a:pPr algn="l">
              <a:lnSpc>
                <a:spcPts val="3500"/>
              </a:lnSpc>
              <a:spcBef>
                <a:spcPts val="0"/>
              </a:spcBef>
            </a:pPr>
            <a:r>
              <a:rPr lang="pl-PL" sz="2400" b="0" dirty="0"/>
              <a:t>Seminarium informacyjne dla wnioskodawców aplikujących </a:t>
            </a:r>
            <a:br>
              <a:rPr lang="pl-PL" sz="2400" b="0" dirty="0"/>
            </a:br>
            <a:r>
              <a:rPr lang="pl-PL" sz="2400" b="0" dirty="0"/>
              <a:t>w ramach Działania 5.8 Edukacja ogólna i zawodowa </a:t>
            </a:r>
            <a:br>
              <a:rPr lang="pl-PL" sz="2400" b="0" dirty="0"/>
            </a:br>
            <a:r>
              <a:rPr lang="pl-PL" sz="2400" b="0" dirty="0"/>
              <a:t>(w zakresie wsparcia uczniów w rozwoju ich uzdolnień)</a:t>
            </a:r>
            <a:br>
              <a:rPr lang="pl-PL" sz="2400" dirty="0"/>
            </a:br>
            <a:br>
              <a:rPr lang="pl-PL" sz="2400" dirty="0"/>
            </a:br>
            <a:r>
              <a:rPr lang="pl-PL" sz="2400" b="0" dirty="0">
                <a:latin typeface="Arial" panose="020B0604020202020204" pitchFamily="34" charset="0"/>
                <a:cs typeface="Arial" panose="020B0604020202020204" pitchFamily="34" charset="0"/>
              </a:rPr>
              <a:t>Gdańsk, 8 marca 2024 roku</a:t>
            </a:r>
            <a:endParaRPr lang="pl-PL" dirty="0"/>
          </a:p>
        </p:txBody>
      </p:sp>
      <p:sp>
        <p:nvSpPr>
          <p:cNvPr id="3" name="Tytuł 3">
            <a:extLst>
              <a:ext uri="{FF2B5EF4-FFF2-40B4-BE49-F238E27FC236}">
                <a16:creationId xmlns:a16="http://schemas.microsoft.com/office/drawing/2014/main" id="{50BECD30-37C6-4ED5-A5C0-F0FA202CCB7C}"/>
              </a:ext>
            </a:extLst>
          </p:cNvPr>
          <p:cNvSpPr txBox="1">
            <a:spLocks/>
          </p:cNvSpPr>
          <p:nvPr/>
        </p:nvSpPr>
        <p:spPr>
          <a:xfrm>
            <a:off x="1385466" y="2843733"/>
            <a:ext cx="8136493" cy="108776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1007943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l"/>
            <a:r>
              <a:rPr lang="pl-PL" dirty="0"/>
              <a:t>Wniosek o dofinansowanie projektu</a:t>
            </a:r>
            <a:br>
              <a:rPr lang="pl-PL" dirty="0"/>
            </a:br>
            <a:r>
              <a:rPr lang="pl-PL" dirty="0"/>
              <a:t>– praca w aplikacji SOWA EFS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07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Nabór nr FEPM.05.08-IZ.00-003/24 (2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43D670C-79ED-4104-AED3-AD9B80778FB1}"/>
              </a:ext>
            </a:extLst>
          </p:cNvPr>
          <p:cNvSpPr/>
          <p:nvPr/>
        </p:nvSpPr>
        <p:spPr>
          <a:xfrm>
            <a:off x="7866186" y="1763613"/>
            <a:ext cx="1800200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DB57FEFA-7C8C-490B-8F2A-B46E641D7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3" y="1505805"/>
            <a:ext cx="9361487" cy="5051302"/>
          </a:xfrm>
        </p:spPr>
      </p:pic>
    </p:spTree>
    <p:extLst>
      <p:ext uri="{BB962C8B-B14F-4D97-AF65-F5344CB8AC3E}">
        <p14:creationId xmlns:p14="http://schemas.microsoft.com/office/powerpoint/2010/main" val="241235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Tworzenie wniosku z poziomu Naboru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1C7617AD-303C-4CE1-BD5D-F4C4147570CD}"/>
              </a:ext>
            </a:extLst>
          </p:cNvPr>
          <p:cNvSpPr/>
          <p:nvPr/>
        </p:nvSpPr>
        <p:spPr>
          <a:xfrm>
            <a:off x="7866186" y="1763613"/>
            <a:ext cx="1872208" cy="216024"/>
          </a:xfrm>
          <a:prstGeom prst="rect">
            <a:avLst/>
          </a:prstGeom>
          <a:solidFill>
            <a:srgbClr val="002E64"/>
          </a:solidFill>
          <a:ln>
            <a:solidFill>
              <a:srgbClr val="002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7394097A-84B0-4B70-917D-66463FC8C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0" y="1403350"/>
            <a:ext cx="9685153" cy="5256213"/>
          </a:xfrm>
        </p:spPr>
      </p:pic>
    </p:spTree>
    <p:extLst>
      <p:ext uri="{BB962C8B-B14F-4D97-AF65-F5344CB8AC3E}">
        <p14:creationId xmlns:p14="http://schemas.microsoft.com/office/powerpoint/2010/main" val="343017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95461"/>
            <a:ext cx="939532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Edycja wniosku (1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5F6454B-C837-4997-8012-20A98F4A3878}"/>
              </a:ext>
            </a:extLst>
          </p:cNvPr>
          <p:cNvSpPr/>
          <p:nvPr/>
        </p:nvSpPr>
        <p:spPr>
          <a:xfrm>
            <a:off x="7938194" y="1763613"/>
            <a:ext cx="1872208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361CEB81-DED8-46B3-9273-1B0596F1C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0" y="1403350"/>
            <a:ext cx="9765325" cy="5256213"/>
          </a:xfrm>
        </p:spPr>
      </p:pic>
    </p:spTree>
    <p:extLst>
      <p:ext uri="{BB962C8B-B14F-4D97-AF65-F5344CB8AC3E}">
        <p14:creationId xmlns:p14="http://schemas.microsoft.com/office/powerpoint/2010/main" val="203352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939532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Edycja wniosku (2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BA4D1378-5985-40AC-A4E9-970BECD70377}"/>
              </a:ext>
            </a:extLst>
          </p:cNvPr>
          <p:cNvSpPr/>
          <p:nvPr/>
        </p:nvSpPr>
        <p:spPr>
          <a:xfrm>
            <a:off x="7866186" y="1691605"/>
            <a:ext cx="1872208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3EA24CA0-0F88-41C7-B257-0317DE722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88" y="1403350"/>
            <a:ext cx="9722475" cy="5256213"/>
          </a:xfrm>
        </p:spPr>
      </p:pic>
    </p:spTree>
    <p:extLst>
      <p:ext uri="{BB962C8B-B14F-4D97-AF65-F5344CB8AC3E}">
        <p14:creationId xmlns:p14="http://schemas.microsoft.com/office/powerpoint/2010/main" val="205105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963281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Tworzenie wniosku z poziomu Projektów organizacji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06C3560-FA2E-4441-88E2-02F380CE82A8}"/>
              </a:ext>
            </a:extLst>
          </p:cNvPr>
          <p:cNvSpPr/>
          <p:nvPr/>
        </p:nvSpPr>
        <p:spPr>
          <a:xfrm>
            <a:off x="6426026" y="2123653"/>
            <a:ext cx="2304256" cy="216024"/>
          </a:xfrm>
          <a:prstGeom prst="rect">
            <a:avLst/>
          </a:prstGeom>
          <a:solidFill>
            <a:srgbClr val="002E64"/>
          </a:solidFill>
          <a:ln>
            <a:solidFill>
              <a:srgbClr val="002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9DEE02F3-60BD-48F6-B510-40D2FE971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16" y="1401954"/>
            <a:ext cx="9721179" cy="5472608"/>
          </a:xfrm>
        </p:spPr>
      </p:pic>
    </p:spTree>
    <p:extLst>
      <p:ext uri="{BB962C8B-B14F-4D97-AF65-F5344CB8AC3E}">
        <p14:creationId xmlns:p14="http://schemas.microsoft.com/office/powerpoint/2010/main" val="8133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9323321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Projekty organizacji – menu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937D0EE6-ED47-45CD-A142-9E6D80929AF3}"/>
              </a:ext>
            </a:extLst>
          </p:cNvPr>
          <p:cNvSpPr/>
          <p:nvPr/>
        </p:nvSpPr>
        <p:spPr>
          <a:xfrm>
            <a:off x="7938194" y="1763613"/>
            <a:ext cx="1800200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11E48FEB-98CD-4CF7-9F11-77EA3956C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9" y="1403350"/>
            <a:ext cx="9713117" cy="5256213"/>
          </a:xfrm>
        </p:spPr>
      </p:pic>
    </p:spTree>
    <p:extLst>
      <p:ext uri="{BB962C8B-B14F-4D97-AF65-F5344CB8AC3E}">
        <p14:creationId xmlns:p14="http://schemas.microsoft.com/office/powerpoint/2010/main" val="31912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2653826"/>
          </a:xfrm>
        </p:spPr>
        <p:txBody>
          <a:bodyPr>
            <a:normAutofit/>
          </a:bodyPr>
          <a:lstStyle/>
          <a:p>
            <a:r>
              <a:rPr lang="pl-PL" dirty="0"/>
              <a:t>Kluczowe informacje przy składaniu wniosków o dofinansowanie projektów </a:t>
            </a:r>
            <a:br>
              <a:rPr lang="pl-PL" dirty="0"/>
            </a:br>
            <a:r>
              <a:rPr lang="pl-PL" dirty="0"/>
              <a:t>w konkurencyjnej procedurze </a:t>
            </a:r>
            <a:br>
              <a:rPr lang="pl-PL" dirty="0"/>
            </a:br>
            <a:r>
              <a:rPr lang="pl-PL" dirty="0"/>
              <a:t>dla Działań EFS+</a:t>
            </a:r>
            <a:br>
              <a:rPr lang="pl-PL" dirty="0"/>
            </a:br>
            <a:endParaRPr lang="pl-PL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474" y="5219997"/>
            <a:ext cx="7920037" cy="1800200"/>
          </a:xfrm>
        </p:spPr>
        <p:txBody>
          <a:bodyPr>
            <a:normAutofit/>
          </a:bodyPr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50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Wzór wniosku o dofinansowanie projektu (1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5D8A180-1815-4204-B965-1EDBC3C13B38}"/>
              </a:ext>
            </a:extLst>
          </p:cNvPr>
          <p:cNvSpPr/>
          <p:nvPr/>
        </p:nvSpPr>
        <p:spPr>
          <a:xfrm>
            <a:off x="8298234" y="1619597"/>
            <a:ext cx="1512168" cy="288032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F4C70EBD-E14C-4D45-9021-CA515E3D4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03" y="1403350"/>
            <a:ext cx="9741244" cy="5256213"/>
          </a:xfrm>
        </p:spPr>
      </p:pic>
    </p:spTree>
    <p:extLst>
      <p:ext uri="{BB962C8B-B14F-4D97-AF65-F5344CB8AC3E}">
        <p14:creationId xmlns:p14="http://schemas.microsoft.com/office/powerpoint/2010/main" val="399120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Wzór wniosku o dofinansowanie projektu (2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505F6F8-8429-41C4-8803-CB66AB54A464}"/>
              </a:ext>
            </a:extLst>
          </p:cNvPr>
          <p:cNvSpPr/>
          <p:nvPr/>
        </p:nvSpPr>
        <p:spPr>
          <a:xfrm>
            <a:off x="8154218" y="1619597"/>
            <a:ext cx="1584176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8CB39466-0DFD-47A2-8B3F-15C545191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64" y="1403350"/>
            <a:ext cx="9760085" cy="5256213"/>
          </a:xfrm>
        </p:spPr>
      </p:pic>
    </p:spTree>
    <p:extLst>
      <p:ext uri="{BB962C8B-B14F-4D97-AF65-F5344CB8AC3E}">
        <p14:creationId xmlns:p14="http://schemas.microsoft.com/office/powerpoint/2010/main" val="280818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Sekcja: Wnioskodawca i realizatorzy (1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C47C7C7-36D5-477E-87A8-01D7C39B8959}"/>
              </a:ext>
            </a:extLst>
          </p:cNvPr>
          <p:cNvSpPr/>
          <p:nvPr/>
        </p:nvSpPr>
        <p:spPr>
          <a:xfrm>
            <a:off x="8226226" y="1691605"/>
            <a:ext cx="1584176" cy="144016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0C17AAAC-D08E-4280-A04F-4DFDEF4A0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" y="1420746"/>
            <a:ext cx="9648825" cy="5221421"/>
          </a:xfrm>
        </p:spPr>
      </p:pic>
    </p:spTree>
    <p:extLst>
      <p:ext uri="{BB962C8B-B14F-4D97-AF65-F5344CB8AC3E}">
        <p14:creationId xmlns:p14="http://schemas.microsoft.com/office/powerpoint/2010/main" val="67168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648072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AGENDA: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426" y="1043533"/>
            <a:ext cx="9107297" cy="5760820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pl-PL" sz="2000" dirty="0"/>
              <a:t>SOWA EFS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Tworzenie konta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Rejestracja organizacji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Nabory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Projekty</a:t>
            </a:r>
          </a:p>
          <a:p>
            <a:pPr marL="457200" lvl="1" indent="-457200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pl-PL" sz="2000" dirty="0"/>
              <a:t>Kluczowe informacje przy składaniu wniosków w konkurencyjnej procedurze dla Działań EFS+ …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Poprawne wskazanie nazwy podmiotu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Zgodność ze szczegółowymi uwarunkowaniami określonymi dla Działania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Kwalifikowalność wartości projektu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Kompletność wniosku o dofinansowanie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pl-PL" sz="2000" dirty="0"/>
          </a:p>
          <a:p>
            <a:pPr marL="457200" lvl="1" indent="-457200">
              <a:lnSpc>
                <a:spcPct val="150000"/>
              </a:lnSpc>
              <a:spcAft>
                <a:spcPts val="1800"/>
              </a:spcAft>
              <a:buClr>
                <a:srgbClr val="002060"/>
              </a:buClr>
              <a:buFont typeface="+mj-lt"/>
              <a:buAutoNum type="arabicPeriod"/>
            </a:pPr>
            <a:endParaRPr lang="pl-PL" sz="2100" b="1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83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Sekcja: Wnioskodawca i realizatorzy (2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EDC6D72-04C5-47DA-937D-F660DF6B7850}"/>
              </a:ext>
            </a:extLst>
          </p:cNvPr>
          <p:cNvSpPr/>
          <p:nvPr/>
        </p:nvSpPr>
        <p:spPr>
          <a:xfrm>
            <a:off x="8226226" y="1691605"/>
            <a:ext cx="1512168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3FEAF5FB-78C0-4333-BAF1-FA857D4F6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4" y="1403350"/>
            <a:ext cx="9741244" cy="5328815"/>
          </a:xfrm>
        </p:spPr>
      </p:pic>
    </p:spTree>
    <p:extLst>
      <p:ext uri="{BB962C8B-B14F-4D97-AF65-F5344CB8AC3E}">
        <p14:creationId xmlns:p14="http://schemas.microsoft.com/office/powerpoint/2010/main" val="311160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Poprawne wskazanie nazwy podmiotu we wniosku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2701F0E-A92A-4F29-9A20-426F661C7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370" y="1425259"/>
            <a:ext cx="9433048" cy="5594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WAŻNE!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SOWA EFS zawsze rozpoznaje Realizatora jako Partnera, czyli:  </a:t>
            </a:r>
          </a:p>
          <a:p>
            <a:pPr marL="0" indent="0" algn="ctr">
              <a:buNone/>
            </a:pPr>
            <a:r>
              <a:rPr lang="pl-PL" b="1" u="sng" dirty="0"/>
              <a:t>PARTNER = REALIZATOR !!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pl-PL" dirty="0"/>
              <a:t>Jeśli projekt ma być realizowany przez jednostkę/podmiot podległe Wnioskodawcy lub Partnerowi należy wpisać w sekcji wniosku – </a:t>
            </a:r>
            <a:r>
              <a:rPr lang="pl-PL" i="1" dirty="0"/>
              <a:t>Wnioskodawcy i realizatorzy</a:t>
            </a:r>
            <a:r>
              <a:rPr lang="pl-PL" dirty="0"/>
              <a:t> – w polu Nazwa: </a:t>
            </a:r>
          </a:p>
          <a:p>
            <a:pPr marL="0" indent="0" algn="ctr">
              <a:buNone/>
            </a:pPr>
            <a:r>
              <a:rPr lang="pl-PL" b="1" dirty="0"/>
              <a:t>nazwa jednostki nadrzędnej/nazwa jednostki podległej </a:t>
            </a:r>
          </a:p>
          <a:p>
            <a:pPr marL="0" indent="0" algn="ctr">
              <a:buNone/>
            </a:pPr>
            <a:r>
              <a:rPr lang="pl-PL" dirty="0"/>
              <a:t>np. </a:t>
            </a:r>
            <a:r>
              <a:rPr lang="pl-PL" u="sng" dirty="0"/>
              <a:t>Gmina XYX / Szkoła ABCD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pl-PL" dirty="0"/>
              <a:t>W polach dotyczących danych adresowych należy wpisać dane dotyczące właściwej jednostki nadrzędnej.</a:t>
            </a:r>
          </a:p>
        </p:txBody>
      </p:sp>
    </p:spTree>
    <p:extLst>
      <p:ext uri="{BB962C8B-B14F-4D97-AF65-F5344CB8AC3E}">
        <p14:creationId xmlns:p14="http://schemas.microsoft.com/office/powerpoint/2010/main" val="111355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Sekcja: Wskaźniki projektu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F70C38A-EC14-49D9-B44E-747472A02623}"/>
              </a:ext>
            </a:extLst>
          </p:cNvPr>
          <p:cNvSpPr/>
          <p:nvPr/>
        </p:nvSpPr>
        <p:spPr>
          <a:xfrm>
            <a:off x="8226226" y="1691605"/>
            <a:ext cx="1512168" cy="144016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2A1183A2-C139-4E62-924D-0F9B18CF0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69" y="1403350"/>
            <a:ext cx="9722475" cy="5256213"/>
          </a:xfrm>
        </p:spPr>
      </p:pic>
    </p:spTree>
    <p:extLst>
      <p:ext uri="{BB962C8B-B14F-4D97-AF65-F5344CB8AC3E}">
        <p14:creationId xmlns:p14="http://schemas.microsoft.com/office/powerpoint/2010/main" val="37568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Sekcja: Budżet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4D069351-D809-4032-ADC0-BD493A0186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6637" t="16197" r="25964" b="27297"/>
          <a:stretch/>
        </p:blipFill>
        <p:spPr>
          <a:xfrm>
            <a:off x="5378697" y="2911836"/>
            <a:ext cx="5167313" cy="2436847"/>
          </a:xfrm>
          <a:prstGeom prst="rect">
            <a:avLst/>
          </a:prstGeom>
        </p:spPr>
      </p:pic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4732A098-9715-4EFE-9E90-6C36C04E5E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6510" t="29132" r="25837" b="21852"/>
          <a:stretch/>
        </p:blipFill>
        <p:spPr>
          <a:xfrm>
            <a:off x="44364" y="2864578"/>
            <a:ext cx="5300645" cy="2160240"/>
          </a:xfrm>
          <a:prstGeom prst="rect">
            <a:avLst/>
          </a:prstGeom>
        </p:spPr>
      </p:pic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id="{D2E08911-8584-4F6D-A212-BC19490AC69F}"/>
              </a:ext>
            </a:extLst>
          </p:cNvPr>
          <p:cNvSpPr txBox="1">
            <a:spLocks/>
          </p:cNvSpPr>
          <p:nvPr/>
        </p:nvSpPr>
        <p:spPr>
          <a:xfrm>
            <a:off x="449362" y="1043533"/>
            <a:ext cx="9793088" cy="52562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Sekcja: Podsumowanie budżetu – Automatyczne sumowanie kosztów             z budżetu projektu.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Sekcja: Źródła finansowania – Wypełniana przez Wnioskodawcę – powinna być spójna z Podsumowaniem budżetu (kwota dofinansowania ogółem dla projektu z dokładnością do dwóch miejsc po przecinku).</a:t>
            </a:r>
          </a:p>
        </p:txBody>
      </p:sp>
      <p:sp>
        <p:nvSpPr>
          <p:cNvPr id="12" name="Symbol zastępczy zawartości 3">
            <a:extLst>
              <a:ext uri="{FF2B5EF4-FFF2-40B4-BE49-F238E27FC236}">
                <a16:creationId xmlns:a16="http://schemas.microsoft.com/office/drawing/2014/main" id="{42E8CB34-AB06-4CD4-A910-EE4176D6971E}"/>
              </a:ext>
            </a:extLst>
          </p:cNvPr>
          <p:cNvSpPr txBox="1">
            <a:spLocks/>
          </p:cNvSpPr>
          <p:nvPr/>
        </p:nvSpPr>
        <p:spPr>
          <a:xfrm>
            <a:off x="602036" y="5672549"/>
            <a:ext cx="9793088" cy="12961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dirty="0"/>
              <a:t>Maksymalny dopuszczalny poziom dofinansowania wynosi 90%:</a:t>
            </a:r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dirty="0"/>
              <a:t>współfinansowanie ze środków EFS + – 85%;</a:t>
            </a:r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dirty="0"/>
              <a:t>krajowy wkład publiczny (budżet państwa) – 5%.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dirty="0"/>
              <a:t>Wkład własny wynosi 10% wartości projektu.</a:t>
            </a:r>
          </a:p>
        </p:txBody>
      </p:sp>
      <p:cxnSp>
        <p:nvCxnSpPr>
          <p:cNvPr id="14" name="Łącznik: łamany 13">
            <a:extLst>
              <a:ext uri="{FF2B5EF4-FFF2-40B4-BE49-F238E27FC236}">
                <a16:creationId xmlns:a16="http://schemas.microsoft.com/office/drawing/2014/main" id="{F23DA996-0271-4769-93FC-CC38561DFB75}"/>
              </a:ext>
            </a:extLst>
          </p:cNvPr>
          <p:cNvCxnSpPr/>
          <p:nvPr/>
        </p:nvCxnSpPr>
        <p:spPr>
          <a:xfrm flipV="1">
            <a:off x="5004793" y="3563813"/>
            <a:ext cx="432048" cy="72008"/>
          </a:xfrm>
          <a:prstGeom prst="bentConnector3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Łącznik: łamany 14">
            <a:extLst>
              <a:ext uri="{FF2B5EF4-FFF2-40B4-BE49-F238E27FC236}">
                <a16:creationId xmlns:a16="http://schemas.microsoft.com/office/drawing/2014/main" id="{35042684-63E2-4676-B22A-974F52D0F959}"/>
              </a:ext>
            </a:extLst>
          </p:cNvPr>
          <p:cNvCxnSpPr>
            <a:cxnSpLocks/>
          </p:cNvCxnSpPr>
          <p:nvPr/>
        </p:nvCxnSpPr>
        <p:spPr>
          <a:xfrm>
            <a:off x="2822413" y="3671666"/>
            <a:ext cx="2520280" cy="1584176"/>
          </a:xfrm>
          <a:prstGeom prst="bentConnector3">
            <a:avLst>
              <a:gd name="adj1" fmla="val 28339"/>
            </a:avLst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Nawias klamrowy zamykający 21">
            <a:extLst>
              <a:ext uri="{FF2B5EF4-FFF2-40B4-BE49-F238E27FC236}">
                <a16:creationId xmlns:a16="http://schemas.microsoft.com/office/drawing/2014/main" id="{D0FD1B68-4437-4965-8A3A-6D907D40B2F4}"/>
              </a:ext>
            </a:extLst>
          </p:cNvPr>
          <p:cNvSpPr/>
          <p:nvPr/>
        </p:nvSpPr>
        <p:spPr>
          <a:xfrm>
            <a:off x="7146106" y="4103714"/>
            <a:ext cx="288032" cy="72008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72A2CEBF-A5ED-4AF8-B460-6B18762F50C9}"/>
              </a:ext>
            </a:extLst>
          </p:cNvPr>
          <p:cNvSpPr txBox="1"/>
          <p:nvPr/>
        </p:nvSpPr>
        <p:spPr>
          <a:xfrm>
            <a:off x="7466039" y="4305038"/>
            <a:ext cx="3113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</a:rPr>
              <a:t>RAZEM WKŁAD WŁASNY 10%</a:t>
            </a:r>
          </a:p>
        </p:txBody>
      </p:sp>
      <p:cxnSp>
        <p:nvCxnSpPr>
          <p:cNvPr id="31" name="Łącznik: łamany 30">
            <a:extLst>
              <a:ext uri="{FF2B5EF4-FFF2-40B4-BE49-F238E27FC236}">
                <a16:creationId xmlns:a16="http://schemas.microsoft.com/office/drawing/2014/main" id="{369C3AC6-78A0-4B9D-9CCB-BBEA5D3B125F}"/>
              </a:ext>
            </a:extLst>
          </p:cNvPr>
          <p:cNvCxnSpPr>
            <a:cxnSpLocks/>
          </p:cNvCxnSpPr>
          <p:nvPr/>
        </p:nvCxnSpPr>
        <p:spPr>
          <a:xfrm>
            <a:off x="6487923" y="3818789"/>
            <a:ext cx="2664296" cy="360040"/>
          </a:xfrm>
          <a:prstGeom prst="bentConnector3">
            <a:avLst>
              <a:gd name="adj1" fmla="val 99846"/>
            </a:avLst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B4D2EC5D-495F-4F96-A872-F381CB003432}"/>
              </a:ext>
            </a:extLst>
          </p:cNvPr>
          <p:cNvSpPr txBox="1"/>
          <p:nvPr/>
        </p:nvSpPr>
        <p:spPr>
          <a:xfrm>
            <a:off x="6169895" y="333311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</a:rPr>
              <a:t>DOFINANSOWANIE 90%</a:t>
            </a:r>
          </a:p>
        </p:txBody>
      </p:sp>
    </p:spTree>
    <p:extLst>
      <p:ext uri="{BB962C8B-B14F-4D97-AF65-F5344CB8AC3E}">
        <p14:creationId xmlns:p14="http://schemas.microsoft.com/office/powerpoint/2010/main" val="370487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Kwalifikowalność wartości projektu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38A41E-DFB8-4CD7-9AA3-DF6DDB79F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9402" y="1043533"/>
            <a:ext cx="9235664" cy="5184576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dirty="0"/>
              <a:t>Sprawdź, czy łączny koszt projektu wyrażony w PLN nie przekracza </a:t>
            </a:r>
            <a:r>
              <a:rPr lang="pl-PL" b="1" dirty="0"/>
              <a:t>równowartości 200 000 EUR tj. 872 360,00 PLN. </a:t>
            </a:r>
            <a:endParaRPr lang="pl-PL" dirty="0"/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pl-PL" dirty="0"/>
              <a:t>Projekt którego wartość (wydatki ogółem):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jest mniejsza lub równa kwocie </a:t>
            </a:r>
            <a:r>
              <a:rPr lang="pl-PL" b="1" dirty="0"/>
              <a:t>200 000 EUR obowiązkowo</a:t>
            </a:r>
            <a:r>
              <a:rPr lang="pl-PL" dirty="0"/>
              <a:t> </a:t>
            </a:r>
            <a:r>
              <a:rPr lang="pl-PL" b="1" dirty="0"/>
              <a:t>rozliczany jest na podstawie kwot ryczałtowych</a:t>
            </a:r>
            <a:r>
              <a:rPr lang="pl-PL" dirty="0"/>
              <a:t>,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jest większa od kwoty 200 000 EUR rozliczany jest </a:t>
            </a:r>
            <a:r>
              <a:rPr lang="pl-PL" b="1" dirty="0"/>
              <a:t>wyłącznie na podstawie rzeczywiście ponoszonych wydatków.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0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5" name="Symbol zastępczy zawartości 9">
            <a:extLst>
              <a:ext uri="{FF2B5EF4-FFF2-40B4-BE49-F238E27FC236}">
                <a16:creationId xmlns:a16="http://schemas.microsoft.com/office/drawing/2014/main" id="{93C250BE-79B3-4B4E-BACA-88B0A2A2A5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0" t="29132" r="25837" b="21852"/>
          <a:stretch/>
        </p:blipFill>
        <p:spPr>
          <a:xfrm>
            <a:off x="1036229" y="3995860"/>
            <a:ext cx="8391261" cy="3366083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4BF29FCA-24C1-4852-9A2B-EF146AE98885}"/>
              </a:ext>
            </a:extLst>
          </p:cNvPr>
          <p:cNvSpPr/>
          <p:nvPr/>
        </p:nvSpPr>
        <p:spPr>
          <a:xfrm>
            <a:off x="1075650" y="5614490"/>
            <a:ext cx="4104456" cy="288032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203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45258"/>
            <a:ext cx="9361647" cy="1036733"/>
          </a:xfrm>
        </p:spPr>
        <p:txBody>
          <a:bodyPr/>
          <a:lstStyle/>
          <a:p>
            <a:r>
              <a:rPr lang="pl-PL" dirty="0"/>
              <a:t>Kwalifikowalność wartości projektu – koszty pośrednie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38A41E-DFB8-4CD7-9AA3-DF6DDB79F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346" y="1115541"/>
            <a:ext cx="10081120" cy="2088232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pl-PL" sz="2400" dirty="0"/>
              <a:t>Zaprojektuj koszty pośrednie jako ostatnie zadanie we wniosku.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sz="2400" dirty="0"/>
              <a:t>Wartość kosztów pośrednich liczona jest procentowo od wartości kosztów bezpośrednich (informacja o % w podr. 3.2 Wytycznych kwalifikowalności na lata 2021-2027).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sz="2400" b="1" dirty="0"/>
              <a:t>WAŻNE: </a:t>
            </a:r>
            <a:r>
              <a:rPr lang="pl-PL" sz="2400" dirty="0"/>
              <a:t>SPRAWDŹ LIMIT OBOWIĄZUJĄCY DLA WARTOŚCI TWOJEGO PROJEKTU</a:t>
            </a:r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5" name="Symbol zastępczy zawartości 9">
            <a:extLst>
              <a:ext uri="{FF2B5EF4-FFF2-40B4-BE49-F238E27FC236}">
                <a16:creationId xmlns:a16="http://schemas.microsoft.com/office/drawing/2014/main" id="{E64F2AF7-7817-4ABD-81A9-C324D17C7F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0" t="29132" r="48533" b="21852"/>
          <a:stretch/>
        </p:blipFill>
        <p:spPr>
          <a:xfrm>
            <a:off x="6155036" y="3635821"/>
            <a:ext cx="4519462" cy="2771726"/>
          </a:xfrm>
          <a:prstGeom prst="rect">
            <a:avLst/>
          </a:prstGeom>
        </p:spPr>
      </p:pic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95CD6874-779F-4A69-AD91-17D0DD054C3F}"/>
              </a:ext>
            </a:extLst>
          </p:cNvPr>
          <p:cNvSpPr txBox="1">
            <a:spLocks/>
          </p:cNvSpPr>
          <p:nvPr/>
        </p:nvSpPr>
        <p:spPr>
          <a:xfrm>
            <a:off x="593378" y="3347789"/>
            <a:ext cx="4320480" cy="42118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2400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4103924-718E-4197-B4C6-ACA8A61487C1}"/>
              </a:ext>
            </a:extLst>
          </p:cNvPr>
          <p:cNvSpPr/>
          <p:nvPr/>
        </p:nvSpPr>
        <p:spPr>
          <a:xfrm>
            <a:off x="233338" y="3491805"/>
            <a:ext cx="5688632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</a:pPr>
            <a:r>
              <a:rPr lang="pl-PL" b="1" dirty="0"/>
              <a:t>25% </a:t>
            </a:r>
            <a:r>
              <a:rPr lang="pl-PL" dirty="0"/>
              <a:t>kosztów bezpośrednich – w przypadku projektów o wartości kosztów bezpośrednich </a:t>
            </a:r>
            <a:br>
              <a:rPr lang="pl-PL" dirty="0"/>
            </a:br>
            <a:r>
              <a:rPr lang="pl-PL" dirty="0"/>
              <a:t>do 830 tys. PLN włącznie, </a:t>
            </a:r>
          </a:p>
          <a:p>
            <a:pPr lvl="0">
              <a:spcBef>
                <a:spcPts val="1500"/>
              </a:spcBef>
            </a:pPr>
            <a:r>
              <a:rPr lang="pl-PL" b="1" dirty="0"/>
              <a:t>20% </a:t>
            </a:r>
            <a:r>
              <a:rPr lang="pl-PL" dirty="0"/>
              <a:t>kosztów bezpośrednich – w przypadku projektów o wartości kosztów bezpośrednich </a:t>
            </a:r>
            <a:br>
              <a:rPr lang="pl-PL" dirty="0"/>
            </a:br>
            <a:r>
              <a:rPr lang="pl-PL" dirty="0"/>
              <a:t>powyżej 830 tys. PLN do 1 740 tys. PLN włącznie,</a:t>
            </a:r>
          </a:p>
          <a:p>
            <a:pPr lvl="0">
              <a:spcBef>
                <a:spcPts val="1500"/>
              </a:spcBef>
            </a:pPr>
            <a:r>
              <a:rPr lang="pl-PL" b="1" dirty="0"/>
              <a:t>15% </a:t>
            </a:r>
            <a:r>
              <a:rPr lang="pl-PL" dirty="0"/>
              <a:t>kosztów bezpośrednich – w przypadku projektów o wartości kosztów bezpośrednich </a:t>
            </a:r>
            <a:br>
              <a:rPr lang="pl-PL" dirty="0"/>
            </a:br>
            <a:r>
              <a:rPr lang="pl-PL" dirty="0"/>
              <a:t>powyżej 1 740 tys. PLN do 4 550 tys. PLN włącznie, </a:t>
            </a:r>
          </a:p>
          <a:p>
            <a:pPr>
              <a:spcBef>
                <a:spcPts val="1500"/>
              </a:spcBef>
            </a:pPr>
            <a:r>
              <a:rPr lang="pl-PL" b="1" dirty="0"/>
              <a:t>10% </a:t>
            </a:r>
            <a:r>
              <a:rPr lang="pl-PL" dirty="0"/>
              <a:t>kosztów bezpośrednich – w przypadku projektów o wartości kosztów bezpośrednich </a:t>
            </a:r>
            <a:br>
              <a:rPr lang="pl-PL" dirty="0"/>
            </a:br>
            <a:r>
              <a:rPr lang="pl-PL" dirty="0"/>
              <a:t>przekraczającej 4 550 tys. PLN.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347EAB49-C0FA-4250-8FCE-D1DB1AE46512}"/>
              </a:ext>
            </a:extLst>
          </p:cNvPr>
          <p:cNvSpPr/>
          <p:nvPr/>
        </p:nvSpPr>
        <p:spPr>
          <a:xfrm>
            <a:off x="6137994" y="5652045"/>
            <a:ext cx="3456384" cy="216024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D5B47E1-37E3-4096-ADD8-1095C23EE087}"/>
              </a:ext>
            </a:extLst>
          </p:cNvPr>
          <p:cNvSpPr txBox="1"/>
          <p:nvPr/>
        </p:nvSpPr>
        <p:spPr>
          <a:xfrm>
            <a:off x="9666386" y="558003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38263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151C2-3E4B-46A7-B71C-FCC99812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547" y="344538"/>
            <a:ext cx="9072718" cy="683695"/>
          </a:xfrm>
        </p:spPr>
        <p:txBody>
          <a:bodyPr>
            <a:normAutofit/>
          </a:bodyPr>
          <a:lstStyle/>
          <a:p>
            <a:r>
              <a:rPr lang="pl-PL" dirty="0"/>
              <a:t>Sekcja: Dodatkowe informacje (1 z 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DD5F62-D179-457E-9C4F-4FCEA9AD4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F6E4C0B0-D4C2-45B5-BDAB-00FB31B23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50" y="872899"/>
            <a:ext cx="7992888" cy="6302272"/>
          </a:xfrm>
        </p:spPr>
      </p:pic>
    </p:spTree>
    <p:extLst>
      <p:ext uri="{BB962C8B-B14F-4D97-AF65-F5344CB8AC3E}">
        <p14:creationId xmlns:p14="http://schemas.microsoft.com/office/powerpoint/2010/main" val="141060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151C2-3E4B-46A7-B71C-FCC99812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9" y="359838"/>
            <a:ext cx="9072718" cy="683695"/>
          </a:xfrm>
        </p:spPr>
        <p:txBody>
          <a:bodyPr>
            <a:normAutofit/>
          </a:bodyPr>
          <a:lstStyle/>
          <a:p>
            <a:r>
              <a:rPr lang="pl-PL" dirty="0"/>
              <a:t>Sekcja: Załączniki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DD5F62-D179-457E-9C4F-4FCEA9AD4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2FB6D38B-8EE1-491B-8347-006156154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2" y="899517"/>
            <a:ext cx="9793287" cy="2980565"/>
          </a:xfr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47B3C955-1615-4AEB-9814-16FDEADD101B}"/>
              </a:ext>
            </a:extLst>
          </p:cNvPr>
          <p:cNvSpPr/>
          <p:nvPr/>
        </p:nvSpPr>
        <p:spPr>
          <a:xfrm>
            <a:off x="449262" y="4398230"/>
            <a:ext cx="97211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l-PL" sz="2000" dirty="0"/>
              <a:t>Załączniki do wniosku muszą być </a:t>
            </a:r>
            <a:r>
              <a:rPr lang="pl-PL" sz="2000" b="1" dirty="0"/>
              <a:t>podpisane przez osobę/osoby upoważnioną/e do reprezentowania Wnioskodawcy i Partnera = Realizatora </a:t>
            </a:r>
            <a:r>
              <a:rPr lang="pl-PL" sz="2000" dirty="0"/>
              <a:t>(jeśli występuje) wyłącznie </a:t>
            </a:r>
            <a:r>
              <a:rPr lang="pl-PL" sz="2000" b="1" dirty="0">
                <a:solidFill>
                  <a:srgbClr val="FF0000"/>
                </a:solidFill>
              </a:rPr>
              <a:t>PODPISEM KWALIFIKOWANYM ! </a:t>
            </a:r>
          </a:p>
          <a:p>
            <a:pPr>
              <a:spcAft>
                <a:spcPts val="1800"/>
              </a:spcAft>
            </a:pPr>
            <a:r>
              <a:rPr lang="pl-PL" sz="2000" b="1" dirty="0"/>
              <a:t>WAŻNE!</a:t>
            </a:r>
          </a:p>
          <a:p>
            <a:pPr>
              <a:spcAft>
                <a:spcPts val="1800"/>
              </a:spcAft>
            </a:pPr>
            <a:r>
              <a:rPr lang="pl-PL" sz="2000" b="1" dirty="0"/>
              <a:t>Sprawdzamy czy załączniki podpisała osoba wskazana we wniosku w sekcji – Dodatkowe informacje </a:t>
            </a:r>
            <a:endParaRPr lang="pl-PL" sz="20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EF4E911-E0E1-4CAC-B64B-9868C8036E3D}"/>
              </a:ext>
            </a:extLst>
          </p:cNvPr>
          <p:cNvSpPr txBox="1"/>
          <p:nvPr/>
        </p:nvSpPr>
        <p:spPr>
          <a:xfrm>
            <a:off x="5633938" y="298774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Załącznik nr 1a do wniosku jeśli partnerstwo występuje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037640A-3F3C-40F7-82FD-03AE7555D45E}"/>
              </a:ext>
            </a:extLst>
          </p:cNvPr>
          <p:cNvSpPr txBox="1"/>
          <p:nvPr/>
        </p:nvSpPr>
        <p:spPr>
          <a:xfrm>
            <a:off x="5561930" y="2280082"/>
            <a:ext cx="410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Załącznik nr 1 do wniosku</a:t>
            </a:r>
          </a:p>
        </p:txBody>
      </p:sp>
    </p:spTree>
    <p:extLst>
      <p:ext uri="{BB962C8B-B14F-4D97-AF65-F5344CB8AC3E}">
        <p14:creationId xmlns:p14="http://schemas.microsoft.com/office/powerpoint/2010/main" val="340428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939532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Przesłanie wniosku do instytucji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004AE31A-8E06-4EB6-A332-83350AF14AF0}"/>
              </a:ext>
            </a:extLst>
          </p:cNvPr>
          <p:cNvSpPr/>
          <p:nvPr/>
        </p:nvSpPr>
        <p:spPr>
          <a:xfrm>
            <a:off x="8010202" y="1691605"/>
            <a:ext cx="1656184" cy="288032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E4C69568-7DED-45C4-980B-12F562A49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3" y="1408583"/>
            <a:ext cx="9721850" cy="5323582"/>
          </a:xfrm>
        </p:spPr>
      </p:pic>
    </p:spTree>
    <p:extLst>
      <p:ext uri="{BB962C8B-B14F-4D97-AF65-F5344CB8AC3E}">
        <p14:creationId xmlns:p14="http://schemas.microsoft.com/office/powerpoint/2010/main" val="251916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36733"/>
          </a:xfrm>
        </p:spPr>
        <p:txBody>
          <a:bodyPr/>
          <a:lstStyle/>
          <a:p>
            <a:pPr algn="ctr"/>
            <a:r>
              <a:rPr lang="pl-PL" dirty="0"/>
              <a:t>Kontakt w czasie trwania naboru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38A41E-DFB8-4CD7-9AA3-DF6DDB79F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338" y="899517"/>
            <a:ext cx="10297144" cy="6408712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Pytania należy kierować na adres poczty elektronicznej: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 </a:t>
            </a:r>
            <a:r>
              <a:rPr lang="pl-PL" sz="2400" u="sng" dirty="0">
                <a:hlinkClick r:id="rId3"/>
              </a:rPr>
              <a:t>edukacja.efs@pomorskie.eu</a:t>
            </a:r>
            <a:endParaRPr lang="pl-PL" sz="2400" dirty="0"/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endParaRPr lang="pl-PL" sz="2400"/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/>
              <a:t>Najczęściej </a:t>
            </a:r>
            <a:r>
              <a:rPr lang="pl-PL" sz="2400" dirty="0"/>
              <a:t>zadawane pytania publikujemy na stronie internetowej 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u="sng" dirty="0">
                <a:hlinkClick r:id="rId4"/>
              </a:rPr>
              <a:t>FEP 2021-2027</a:t>
            </a:r>
            <a:r>
              <a:rPr lang="pl-PL" sz="2400" b="1" dirty="0"/>
              <a:t> </a:t>
            </a:r>
            <a:r>
              <a:rPr lang="pl-PL" sz="2400" dirty="0"/>
              <a:t>w zakładce dedykowanej naborowi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 </a:t>
            </a:r>
            <a:r>
              <a:rPr lang="pl-PL" sz="2400" u="sng" dirty="0">
                <a:hlinkClick r:id="rId5"/>
              </a:rPr>
              <a:t>Zobacz ogłoszenia i wyniki naborów wniosków</a:t>
            </a:r>
            <a:r>
              <a:rPr lang="pl-PL" sz="2400" dirty="0"/>
              <a:t>. 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endParaRPr lang="pl-PL" sz="2400" dirty="0"/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Wysyłając wniosek w ramach naboru, szczególnie w ostatnim dniu naboru należy uwzględnić, że kontakt ze wsparciem technicznym SOWA EFS jest możliwy jedynie od poniedziałku do piątku (dni robocze) w określonych godzinach, tj. 08:00 – 16:00.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51867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2653826"/>
          </a:xfrm>
        </p:spPr>
        <p:txBody>
          <a:bodyPr>
            <a:normAutofit/>
          </a:bodyPr>
          <a:lstStyle/>
          <a:p>
            <a:r>
              <a:rPr lang="pl-PL" dirty="0"/>
              <a:t>SOWA EFS</a:t>
            </a:r>
            <a:br>
              <a:rPr lang="pl-PL" dirty="0"/>
            </a:br>
            <a:endParaRPr lang="pl-PL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21" y="4157991"/>
            <a:ext cx="7920037" cy="1800200"/>
          </a:xfrm>
        </p:spPr>
        <p:txBody>
          <a:bodyPr>
            <a:normAutofit/>
          </a:bodyPr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86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251445"/>
            <a:ext cx="8640381" cy="482251"/>
          </a:xfrm>
        </p:spPr>
        <p:txBody>
          <a:bodyPr/>
          <a:lstStyle/>
          <a:p>
            <a:r>
              <a:rPr lang="pl-PL" dirty="0"/>
              <a:t>PODSUMOWANIE: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 dirty="0"/>
          </a:p>
        </p:txBody>
      </p:sp>
      <p:pic>
        <p:nvPicPr>
          <p:cNvPr id="6" name="Symbol zastępczy obrazu 11">
            <a:extLst>
              <a:ext uri="{FF2B5EF4-FFF2-40B4-BE49-F238E27FC236}">
                <a16:creationId xmlns:a16="http://schemas.microsoft.com/office/drawing/2014/main" id="{6F8BDC95-A794-4F0B-B4D9-95014C9DF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r="1263"/>
          <a:stretch>
            <a:fillRect/>
          </a:stretch>
        </p:blipFill>
        <p:spPr>
          <a:xfrm>
            <a:off x="0" y="3347789"/>
            <a:ext cx="5966092" cy="4211886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9E45CC-D440-4366-BEE4-CC0B79973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370" y="1043533"/>
            <a:ext cx="9649072" cy="216024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pl-PL" sz="2600" dirty="0"/>
              <a:t>Dane w SOWA EFS (REALIZATOR = PARTNER).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pl-PL" sz="2600" dirty="0"/>
              <a:t>Wybór wszystkich wskaźników wymienionych w Regulaminie wyboru.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pl-PL" sz="2600" dirty="0"/>
              <a:t>Kompletność wniosku o dofinansowanie (Załączniki, podpis kwalifikowany).</a:t>
            </a:r>
          </a:p>
          <a:p>
            <a:endParaRPr lang="pl-PL" dirty="0"/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E3430DF5-2F77-41DF-BF64-99E252FC1680}"/>
              </a:ext>
            </a:extLst>
          </p:cNvPr>
          <p:cNvSpPr txBox="1">
            <a:spLocks/>
          </p:cNvSpPr>
          <p:nvPr/>
        </p:nvSpPr>
        <p:spPr>
          <a:xfrm>
            <a:off x="161330" y="899517"/>
            <a:ext cx="10297144" cy="58326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pl-PL" sz="24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84DEC90-437E-4FAD-BE43-D7467D1C3AC6}"/>
              </a:ext>
            </a:extLst>
          </p:cNvPr>
          <p:cNvSpPr txBox="1"/>
          <p:nvPr/>
        </p:nvSpPr>
        <p:spPr>
          <a:xfrm>
            <a:off x="161330" y="5652045"/>
            <a:ext cx="5561930" cy="163121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i="1" dirty="0">
                <a:solidFill>
                  <a:schemeClr val="tx1"/>
                </a:solidFill>
              </a:rPr>
              <a:t>„Nie możesz zmienić kierunku wiatru, </a:t>
            </a:r>
            <a:br>
              <a:rPr lang="pl-PL" sz="2000" b="1" i="1" dirty="0">
                <a:solidFill>
                  <a:schemeClr val="tx1"/>
                </a:solidFill>
              </a:rPr>
            </a:br>
            <a:r>
              <a:rPr lang="pl-PL" sz="2000" b="1" i="1" dirty="0">
                <a:solidFill>
                  <a:schemeClr val="tx1"/>
                </a:solidFill>
              </a:rPr>
              <a:t>ale możesz dostosować ustawienia </a:t>
            </a:r>
            <a:br>
              <a:rPr lang="pl-PL" sz="2000" b="1" i="1" dirty="0">
                <a:solidFill>
                  <a:schemeClr val="tx1"/>
                </a:solidFill>
              </a:rPr>
            </a:br>
            <a:r>
              <a:rPr lang="pl-PL" sz="2000" b="1" i="1" dirty="0">
                <a:solidFill>
                  <a:schemeClr val="tx1"/>
                </a:solidFill>
              </a:rPr>
              <a:t>swoich żagli, aby dotrzeć tam, </a:t>
            </a:r>
            <a:br>
              <a:rPr lang="pl-PL" sz="2000" b="1" i="1" dirty="0">
                <a:solidFill>
                  <a:schemeClr val="tx1"/>
                </a:solidFill>
              </a:rPr>
            </a:br>
            <a:r>
              <a:rPr lang="pl-PL" sz="2000" b="1" i="1" dirty="0">
                <a:solidFill>
                  <a:schemeClr val="tx1"/>
                </a:solidFill>
              </a:rPr>
              <a:t>gdzie chcesz.”</a:t>
            </a:r>
            <a:br>
              <a:rPr lang="pl-PL" sz="2000" i="1" dirty="0">
                <a:solidFill>
                  <a:schemeClr val="tx1"/>
                </a:solidFill>
              </a:rPr>
            </a:br>
            <a:r>
              <a:rPr lang="pl-PL" sz="2000" i="1" dirty="0">
                <a:solidFill>
                  <a:schemeClr val="tx1"/>
                </a:solidFill>
              </a:rPr>
              <a:t>								Jimmy Dean</a:t>
            </a:r>
          </a:p>
        </p:txBody>
      </p:sp>
    </p:spTree>
    <p:extLst>
      <p:ext uri="{BB962C8B-B14F-4D97-AF65-F5344CB8AC3E}">
        <p14:creationId xmlns:p14="http://schemas.microsoft.com/office/powerpoint/2010/main" val="202610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498" y="3995861"/>
            <a:ext cx="7559675" cy="1080120"/>
          </a:xfrm>
        </p:spPr>
        <p:txBody>
          <a:bodyPr/>
          <a:lstStyle/>
          <a:p>
            <a:r>
              <a:rPr lang="pl-PL" dirty="0"/>
              <a:t>Owocnej pracy nad wnioskiem </a:t>
            </a:r>
            <a:br>
              <a:rPr lang="pl-PL" dirty="0"/>
            </a:br>
            <a:r>
              <a:rPr lang="pl-PL" dirty="0"/>
              <a:t>o dofinansowanie projektu!</a:t>
            </a:r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891273" cy="936104"/>
          </a:xfrm>
        </p:spPr>
        <p:txBody>
          <a:bodyPr>
            <a:normAutofit/>
          </a:bodyPr>
          <a:lstStyle/>
          <a:p>
            <a:r>
              <a:rPr lang="pl-PL" b="0" dirty="0">
                <a:solidFill>
                  <a:schemeClr val="accent2">
                    <a:lumMod val="25000"/>
                  </a:schemeClr>
                </a:solidFill>
              </a:rPr>
              <a:t>Witamy w Systemie Obsługi Wniosków Aplikacyjnych…</a:t>
            </a:r>
            <a:br>
              <a:rPr lang="pl-PL" b="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pl-PL" sz="2400" b="0" dirty="0">
                <a:solidFill>
                  <a:schemeClr val="accent2">
                    <a:lumMod val="25000"/>
                  </a:schemeClr>
                </a:solidFill>
                <a:hlinkClick r:id="rId3"/>
              </a:rPr>
              <a:t>https://sowa2021.efs.gov.pl</a:t>
            </a:r>
            <a:r>
              <a:rPr lang="pl-PL" sz="2400" b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id="{43BDA881-8622-4CFC-95D4-DDAEE6890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0" y="1547590"/>
            <a:ext cx="9618133" cy="5256436"/>
          </a:xfrm>
        </p:spPr>
      </p:pic>
    </p:spTree>
    <p:extLst>
      <p:ext uri="{BB962C8B-B14F-4D97-AF65-F5344CB8AC3E}">
        <p14:creationId xmlns:p14="http://schemas.microsoft.com/office/powerpoint/2010/main" val="80745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72008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Rejestracja konta użytkownika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400AF5C9-9293-48FD-BE4A-676C8187C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3" y="1403573"/>
            <a:ext cx="9675866" cy="5400600"/>
          </a:xfrm>
        </p:spPr>
      </p:pic>
    </p:spTree>
    <p:extLst>
      <p:ext uri="{BB962C8B-B14F-4D97-AF65-F5344CB8AC3E}">
        <p14:creationId xmlns:p14="http://schemas.microsoft.com/office/powerpoint/2010/main" val="74922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Moje konto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619366C-C1C0-49BC-B18A-2B5DCABA729A}"/>
              </a:ext>
            </a:extLst>
          </p:cNvPr>
          <p:cNvSpPr/>
          <p:nvPr/>
        </p:nvSpPr>
        <p:spPr>
          <a:xfrm>
            <a:off x="8010202" y="1691605"/>
            <a:ext cx="1800200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5CE2C8D4-C776-42C9-A708-389DFF07A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18" y="1403573"/>
            <a:ext cx="9703777" cy="5255990"/>
          </a:xfrm>
        </p:spPr>
      </p:pic>
    </p:spTree>
    <p:extLst>
      <p:ext uri="{BB962C8B-B14F-4D97-AF65-F5344CB8AC3E}">
        <p14:creationId xmlns:p14="http://schemas.microsoft.com/office/powerpoint/2010/main" val="12615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Rejestracja organizacji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BCE2871B-AD43-40ED-8496-9D1DF9205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03" y="1403350"/>
            <a:ext cx="9741244" cy="5256213"/>
          </a:xfrm>
        </p:spPr>
      </p:pic>
    </p:spTree>
    <p:extLst>
      <p:ext uri="{BB962C8B-B14F-4D97-AF65-F5344CB8AC3E}">
        <p14:creationId xmlns:p14="http://schemas.microsoft.com/office/powerpoint/2010/main" val="37012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Użytkownicy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F7AA467-99A0-47F8-AC7C-BCBBF7EE1C51}"/>
              </a:ext>
            </a:extLst>
          </p:cNvPr>
          <p:cNvSpPr/>
          <p:nvPr/>
        </p:nvSpPr>
        <p:spPr>
          <a:xfrm>
            <a:off x="5561930" y="4499917"/>
            <a:ext cx="936104" cy="144016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45598E48-9C6B-496A-80D6-F63D70995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18" y="1403350"/>
            <a:ext cx="9703777" cy="5256213"/>
          </a:xfrm>
        </p:spPr>
      </p:pic>
    </p:spTree>
    <p:extLst>
      <p:ext uri="{BB962C8B-B14F-4D97-AF65-F5344CB8AC3E}">
        <p14:creationId xmlns:p14="http://schemas.microsoft.com/office/powerpoint/2010/main" val="21755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Nabór numer FEPM.05.08-IZ.00-003/24 (1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3BF66431-2ED7-47F0-BDCD-74F8246EB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1408583"/>
            <a:ext cx="9721850" cy="5245747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1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11484</TotalTime>
  <Words>2329</Words>
  <Application>Microsoft Office PowerPoint</Application>
  <PresentationFormat>Niestandardowy</PresentationFormat>
  <Paragraphs>247</Paragraphs>
  <Slides>31</Slides>
  <Notes>31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6" baseType="lpstr">
      <vt:lpstr>Arial</vt:lpstr>
      <vt:lpstr>Calibri</vt:lpstr>
      <vt:lpstr>Open Sans</vt:lpstr>
      <vt:lpstr>Wingdings</vt:lpstr>
      <vt:lpstr>Motyw pakietu Office</vt:lpstr>
      <vt:lpstr>Seminarium informacyjne dla wnioskodawców aplikujących  w ramach Działania 5.8 Edukacja ogólna i zawodowa  (w zakresie wsparcia uczniów w rozwoju ich uzdolnień)  Gdańsk, 8 marca 2024 roku</vt:lpstr>
      <vt:lpstr>AGENDA:</vt:lpstr>
      <vt:lpstr>SOWA EFS </vt:lpstr>
      <vt:lpstr>Witamy w Systemie Obsługi Wniosków Aplikacyjnych… https://sowa2021.efs.gov.pl </vt:lpstr>
      <vt:lpstr>Rejestracja konta użytkownika</vt:lpstr>
      <vt:lpstr>Moje konto</vt:lpstr>
      <vt:lpstr>Rejestracja organizacji</vt:lpstr>
      <vt:lpstr>Użytkownicy</vt:lpstr>
      <vt:lpstr>Nabór numer FEPM.05.08-IZ.00-003/24 (1 z 2)</vt:lpstr>
      <vt:lpstr>Nabór nr FEPM.05.08-IZ.00-003/24 (2 z 2)</vt:lpstr>
      <vt:lpstr>Tworzenie wniosku z poziomu Naboru</vt:lpstr>
      <vt:lpstr>Edycja wniosku (1 z 2)</vt:lpstr>
      <vt:lpstr>Edycja wniosku (2 z 2)</vt:lpstr>
      <vt:lpstr>Tworzenie wniosku z poziomu Projektów organizacji</vt:lpstr>
      <vt:lpstr>Projekty organizacji – menu</vt:lpstr>
      <vt:lpstr>Kluczowe informacje przy składaniu wniosków o dofinansowanie projektów  w konkurencyjnej procedurze  dla Działań EFS+ </vt:lpstr>
      <vt:lpstr>Wzór wniosku o dofinansowanie projektu (1 z 2)</vt:lpstr>
      <vt:lpstr>Wzór wniosku o dofinansowanie projektu (2 z 2)</vt:lpstr>
      <vt:lpstr>Sekcja: Wnioskodawca i realizatorzy (1 z 2)</vt:lpstr>
      <vt:lpstr>Sekcja: Wnioskodawca i realizatorzy (2 z 2)</vt:lpstr>
      <vt:lpstr>Poprawne wskazanie nazwy podmiotu we wniosku</vt:lpstr>
      <vt:lpstr>Sekcja: Wskaźniki projektu</vt:lpstr>
      <vt:lpstr>Sekcja: Budżet</vt:lpstr>
      <vt:lpstr>Kwalifikowalność wartości projektu</vt:lpstr>
      <vt:lpstr>Kwalifikowalność wartości projektu – koszty pośrednie</vt:lpstr>
      <vt:lpstr>Sekcja: Dodatkowe informacje (1 z 2)</vt:lpstr>
      <vt:lpstr>Sekcja: Załączniki</vt:lpstr>
      <vt:lpstr>Przesłanie wniosku do instytucji</vt:lpstr>
      <vt:lpstr>Kontakt w czasie trwania naboru</vt:lpstr>
      <vt:lpstr>PODSUMOWANIE:</vt:lpstr>
      <vt:lpstr>Owocnej pracy nad wnioskiem  o dofinansowanie projektu!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Wniosek o dofinansowanie - praca w aplikacji SOWA</dc:title>
  <dc:creator>Anna Bizub-jechna</dc:creator>
  <cp:keywords>wniosek o dofinansowanie; SOWA EFS</cp:keywords>
  <cp:lastModifiedBy>Preuhs Joanna</cp:lastModifiedBy>
  <cp:revision>617</cp:revision>
  <cp:lastPrinted>2023-11-07T09:28:13Z</cp:lastPrinted>
  <dcterms:created xsi:type="dcterms:W3CDTF">2022-06-22T09:40:44Z</dcterms:created>
  <dcterms:modified xsi:type="dcterms:W3CDTF">2024-03-07T12:30:07Z</dcterms:modified>
</cp:coreProperties>
</file>