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4" r:id="rId3"/>
    <p:sldId id="276" r:id="rId4"/>
    <p:sldId id="282" r:id="rId5"/>
    <p:sldId id="277" r:id="rId6"/>
    <p:sldId id="297" r:id="rId7"/>
    <p:sldId id="299" r:id="rId8"/>
    <p:sldId id="279" r:id="rId9"/>
    <p:sldId id="289" r:id="rId10"/>
    <p:sldId id="278" r:id="rId11"/>
    <p:sldId id="305" r:id="rId12"/>
    <p:sldId id="293" r:id="rId13"/>
    <p:sldId id="286" r:id="rId14"/>
    <p:sldId id="287" r:id="rId15"/>
    <p:sldId id="300" r:id="rId16"/>
    <p:sldId id="302" r:id="rId17"/>
    <p:sldId id="303" r:id="rId18"/>
    <p:sldId id="296" r:id="rId19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63C1"/>
    <a:srgbClr val="5193D4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810" autoAdjust="0"/>
    <p:restoredTop sz="94620" autoAdjust="0"/>
  </p:normalViewPr>
  <p:slideViewPr>
    <p:cSldViewPr showGuides="1">
      <p:cViewPr varScale="1">
        <p:scale>
          <a:sx n="95" d="100"/>
          <a:sy n="95" d="100"/>
        </p:scale>
        <p:origin x="936" y="90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3D4F4439-89C3-4BA7-BDBA-3EFD8DD65D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D81CC63-1EFD-4F23-8F6F-0FF6BC370EE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E38C1-F368-4B8E-B47C-7FA529B1D06A}" type="datetimeFigureOut">
              <a:rPr lang="pl-PL" smtClean="0"/>
              <a:t>29.02.2024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611D3D0-4CE3-4E63-ACDB-A3AD3289E77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6797660-37EF-43E9-B911-F5D902A4C00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1CE18-5706-4F65-A887-91DBE246C6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0670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29.02.2024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02759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12874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72422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61602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62067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81882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55017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87990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4823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0488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9964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53768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0242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10022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78741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53150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36855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0370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2160DB5-1EAD-4FBD-8F38-C81A13BC86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66614A53-20B3-4B39-A3EF-0C99DA93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843" y="893817"/>
            <a:ext cx="8640381" cy="1080001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Fundusze Europejsk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pic>
        <p:nvPicPr>
          <p:cNvPr id="13" name="Obraz 12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13" name="Obraz 12" descr="Fundusze Europejskie&#10;&#10;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ctr">
              <a:lnSpc>
                <a:spcPts val="4000"/>
              </a:lnSpc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ctr">
              <a:lnSpc>
                <a:spcPts val="3500"/>
              </a:lnSpc>
              <a:buNone/>
              <a:defRPr sz="1800" b="1">
                <a:solidFill>
                  <a:schemeClr val="tx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689" y="1282667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607082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C8C3AC-0971-4F08-8A44-AAB883D783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MERYTORY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Fundusze Europejskie &#10;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1" y="4500561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MERYTORYCZNY 2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025906" y="1979837"/>
            <a:ext cx="4140000" cy="4680018"/>
          </a:xfrm>
        </p:spPr>
        <p:txBody>
          <a:bodyPr/>
          <a:lstStyle>
            <a:lvl1pPr>
              <a:defRPr sz="2200">
                <a:latin typeface="+mn-lt"/>
              </a:defRPr>
            </a:lvl1pPr>
            <a:lvl2pPr>
              <a:defRPr sz="2200">
                <a:latin typeface="+mn-lt"/>
              </a:defRPr>
            </a:lvl2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525906" y="1979613"/>
            <a:ext cx="4140000" cy="4680226"/>
          </a:xfrm>
        </p:spPr>
        <p:txBody>
          <a:bodyPr/>
          <a:lstStyle>
            <a:lvl1pPr>
              <a:defRPr sz="2200">
                <a:latin typeface="+mn-lt"/>
              </a:defRPr>
            </a:lvl1pPr>
            <a:lvl2pPr>
              <a:defRPr sz="2200">
                <a:latin typeface="+mn-lt"/>
              </a:defRPr>
            </a:lvl2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SLAJD MERYTORYCZNY 3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10" r:id="rId3"/>
    <p:sldLayoutId id="2147483720" r:id="rId4"/>
    <p:sldLayoutId id="2147483721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unduszeeuropejskie.gov.pl/strony/o-funduszach/fundusze-na-lata-2021-2027/prawo-i-dokumenty/wytyczne/#/domyslne=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rpo.pomorskie.eu/zapoznaj-sie-z-prawem-i-dokumentami-fep-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cid:image002.png@01DA6A2F.465DA3C0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7462" y="3851845"/>
            <a:ext cx="7920115" cy="1087764"/>
          </a:xfrm>
        </p:spPr>
        <p:txBody>
          <a:bodyPr/>
          <a:lstStyle/>
          <a:p>
            <a:r>
              <a:rPr lang="pl-PL" dirty="0"/>
              <a:t>ZASADY REALIZACJI PROJKETÓW 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7462" y="5508029"/>
            <a:ext cx="7920037" cy="574227"/>
          </a:xfrm>
        </p:spPr>
        <p:txBody>
          <a:bodyPr/>
          <a:lstStyle/>
          <a:p>
            <a:r>
              <a:rPr lang="pl-PL" dirty="0"/>
              <a:t>Gdańsk, 08.03.2024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F3A6E031-7C9B-4A53-BAF7-944D220B15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80A7A9-6322-4D4B-82DF-689394178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201" y="1691605"/>
            <a:ext cx="8640381" cy="1080001"/>
          </a:xfrm>
        </p:spPr>
        <p:txBody>
          <a:bodyPr/>
          <a:lstStyle/>
          <a:p>
            <a:pPr algn="ctr"/>
            <a:r>
              <a:rPr lang="pl-PL" dirty="0"/>
              <a:t>Kwalifikowalność podatku VAT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31B03C-D604-45D4-880B-9C9E9FAAA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3" y="2977250"/>
            <a:ext cx="8640382" cy="2304256"/>
          </a:xfrm>
        </p:spPr>
        <p:txBody>
          <a:bodyPr>
            <a:normAutofit/>
          </a:bodyPr>
          <a:lstStyle/>
          <a:p>
            <a:r>
              <a:rPr lang="pl-PL" dirty="0"/>
              <a:t>Wartość projektu &lt; 5 mln Euro – VAT jest kwalifikowalny</a:t>
            </a:r>
          </a:p>
          <a:p>
            <a:r>
              <a:rPr lang="pl-PL" dirty="0"/>
              <a:t>Wartość projektu ≥ 5 mln Euro – VAT może być kwalifikowalny, gdy brak jest prawnej możliwości jego odzyskania.</a:t>
            </a:r>
          </a:p>
          <a:p>
            <a:pPr lvl="1"/>
            <a:r>
              <a:rPr lang="pl-PL" dirty="0"/>
              <a:t>„Uzasadnienie dla kwalifikowalności VAT” we Wniosku o dofinansowanie</a:t>
            </a:r>
          </a:p>
          <a:p>
            <a:pPr lvl="1"/>
            <a:r>
              <a:rPr lang="pl-PL" dirty="0"/>
              <a:t>„Oświadczenie o kwalifikowalności VAT” w części Oświadczenia.</a:t>
            </a:r>
          </a:p>
          <a:p>
            <a:endParaRPr lang="pl-PL" b="1" dirty="0"/>
          </a:p>
          <a:p>
            <a:endParaRPr lang="pl-PL" b="1" dirty="0"/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F977117-6B72-4E03-B282-BD52E3B59FF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01359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80A7A9-6322-4D4B-82DF-689394178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201" y="1691605"/>
            <a:ext cx="8640381" cy="1080001"/>
          </a:xfrm>
        </p:spPr>
        <p:txBody>
          <a:bodyPr/>
          <a:lstStyle/>
          <a:p>
            <a:pPr algn="ctr"/>
            <a:r>
              <a:rPr lang="pl-PL" dirty="0"/>
              <a:t>Cross-</a:t>
            </a:r>
            <a:r>
              <a:rPr lang="pl-PL" dirty="0" err="1"/>
              <a:t>financing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31B03C-D604-45D4-880B-9C9E9FAAA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3" y="2977250"/>
            <a:ext cx="8640382" cy="23042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W ramach przedmiotowego naboru nie przewiduje się wydatków w ramach cross-</a:t>
            </a:r>
            <a:r>
              <a:rPr lang="pl-PL" dirty="0" err="1"/>
              <a:t>financingu</a:t>
            </a:r>
            <a:r>
              <a:rPr lang="pl-PL" dirty="0"/>
              <a:t>.</a:t>
            </a:r>
          </a:p>
          <a:p>
            <a:pPr marL="0" indent="0" algn="ctr">
              <a:buNone/>
            </a:pPr>
            <a:endParaRPr lang="pl-PL" b="1" dirty="0"/>
          </a:p>
          <a:p>
            <a:endParaRPr lang="pl-PL" b="1" dirty="0"/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F977117-6B72-4E03-B282-BD52E3B59FF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30221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4D799E-AFC9-432F-A0DE-82A30C9AB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Wydatki na dostępność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643462-E7B5-4FD8-9F01-DD3CFBDCE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5" y="1763613"/>
            <a:ext cx="8640382" cy="4680002"/>
          </a:xfrm>
        </p:spPr>
        <p:txBody>
          <a:bodyPr>
            <a:normAutofit/>
          </a:bodyPr>
          <a:lstStyle/>
          <a:p>
            <a:r>
              <a:rPr lang="pl-PL" dirty="0"/>
              <a:t>System Obsługi Wniosków Aplikacyjnych EFS (SOWA EFS+) zapewnia możliwość określania wydatków w projekcie przeznaczonych na dostępność. Służy temu dedykowany limit pn. „Wydatki na dostępność”.</a:t>
            </a:r>
          </a:p>
          <a:p>
            <a:r>
              <a:rPr lang="pl-PL" dirty="0"/>
              <a:t>wydatki przypisane do tego limitu to </a:t>
            </a:r>
            <a:r>
              <a:rPr lang="pl-PL" b="1" dirty="0">
                <a:solidFill>
                  <a:srgbClr val="C00000"/>
                </a:solidFill>
              </a:rPr>
              <a:t>wydatki, które całkowicie lub w znaczący sposób</a:t>
            </a:r>
            <a:r>
              <a:rPr lang="pl-PL" b="1" dirty="0"/>
              <a:t> </a:t>
            </a:r>
            <a:r>
              <a:rPr lang="pl-PL" dirty="0"/>
              <a:t>dotyczą działań wspierających dostępność w projekcie, np. dotyczące tworzenia standardów i modeli dostępności, organizacji wydarzeń poświęconych tematyce dostępności (np. szkoleń, konferencji), zakupu sprzętu służącego poprawie dostępności itp. Oznaczenie danej pozycji kosztów jako „wydatki na dostępność” spowoduje, </a:t>
            </a:r>
            <a:r>
              <a:rPr lang="pl-PL" b="1" dirty="0">
                <a:solidFill>
                  <a:srgbClr val="C00000"/>
                </a:solidFill>
              </a:rPr>
              <a:t>że zostanie ona uznana w całości za związaną z dostępnością.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8BC1B54-8346-4216-B163-384E0E28977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87050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65ED71-4AFD-4A72-9663-331D1A79A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187549"/>
            <a:ext cx="8640381" cy="648071"/>
          </a:xfrm>
        </p:spPr>
        <p:txBody>
          <a:bodyPr/>
          <a:lstStyle/>
          <a:p>
            <a:pPr algn="ctr"/>
            <a:r>
              <a:rPr lang="pl-PL" dirty="0"/>
              <a:t>Personel projektu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2986C0-E998-4877-A63A-25C83123B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902" y="2483693"/>
            <a:ext cx="8640382" cy="2592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Osoby zaangażowane do realizacji zadań lub czynności w ramach projektu na podstawie:</a:t>
            </a:r>
          </a:p>
          <a:p>
            <a:r>
              <a:rPr lang="pl-PL" dirty="0"/>
              <a:t>stosunku pracy; </a:t>
            </a:r>
          </a:p>
          <a:p>
            <a:r>
              <a:rPr lang="pl-PL" dirty="0"/>
              <a:t>wolontariusze wykonujący świadczenia na zasadach określonych w ustawie z dnia 24 kwietnia 2003 r. o działalności pożytku publicznego i o wolontariacie.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F1286FF-525F-43FD-AE49-CFD6E36D81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511715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E962E25C-31AF-45C6-A584-A8E9D5D231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14</a:t>
            </a:fld>
            <a:endParaRPr lang="pl-PL" dirty="0"/>
          </a:p>
        </p:txBody>
      </p:sp>
      <p:pic>
        <p:nvPicPr>
          <p:cNvPr id="7" name="Obraz 6" descr="Obraz przedstawiający wydatek z budżetu projektu w systemie SOWA">
            <a:extLst>
              <a:ext uri="{FF2B5EF4-FFF2-40B4-BE49-F238E27FC236}">
                <a16:creationId xmlns:a16="http://schemas.microsoft.com/office/drawing/2014/main" id="{2317A94E-ECA3-4871-A1D7-172563AB0C88}"/>
              </a:ext>
            </a:extLst>
          </p:cNvPr>
          <p:cNvPicPr/>
          <p:nvPr/>
        </p:nvPicPr>
        <p:blipFill rotWithShape="1">
          <a:blip r:embed="rId3"/>
          <a:srcRect l="16585" t="19706" r="17231" b="15411"/>
          <a:stretch/>
        </p:blipFill>
        <p:spPr bwMode="auto">
          <a:xfrm>
            <a:off x="881410" y="1403573"/>
            <a:ext cx="8964996" cy="51125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2C403B6F-EFC5-4DA4-A000-D46015206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251445"/>
            <a:ext cx="8640381" cy="1080001"/>
          </a:xfrm>
        </p:spPr>
        <p:txBody>
          <a:bodyPr/>
          <a:lstStyle/>
          <a:p>
            <a:pPr algn="ctr"/>
            <a:r>
              <a:rPr lang="pl-PL" dirty="0"/>
              <a:t>Personel projektu - SOWA</a:t>
            </a:r>
          </a:p>
        </p:txBody>
      </p:sp>
    </p:spTree>
    <p:extLst>
      <p:ext uri="{BB962C8B-B14F-4D97-AF65-F5344CB8AC3E}">
        <p14:creationId xmlns:p14="http://schemas.microsoft.com/office/powerpoint/2010/main" val="20349908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C35639-04ED-4A23-A0D5-0D8AAFC02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3418" y="1048214"/>
            <a:ext cx="8640381" cy="1080001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Zatrudnianie nauczycieli w projektach edukacyjnych finansowanych z EFS+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81E4754-3627-4ABB-9145-2BB8E0283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6847" y="2461588"/>
            <a:ext cx="8568981" cy="4248472"/>
          </a:xfrm>
        </p:spPr>
        <p:txBody>
          <a:bodyPr>
            <a:normAutofit/>
          </a:bodyPr>
          <a:lstStyle/>
          <a:p>
            <a:r>
              <a:rPr lang="pl-PL" dirty="0"/>
              <a:t>Zatrudnianie nauczycieli w projektach finansowanych w ramach środków Europejskiego Funduszu Społecznego Plus odbywa się wyłącznie w oparciu o art.35a Karty Nauczyciela lub w oparciu o art. 16 Ustawy Prawo Oświatowe.</a:t>
            </a:r>
          </a:p>
          <a:p>
            <a:r>
              <a:rPr lang="pl-PL" dirty="0"/>
              <a:t>W przypadku nauczycieli prowadzących zajęcia bezpośrednio z uczniami lub wychowankami w wymiarze nie wyższym niż 4 godziny tygodniowo, powierzenie prowadzenia tych zajęć może nastąpić również na innej podstawie niż umowa o pracę, jeżeli w treści łączącego strony stosunku prawnego nie przeważają cechy charakterystyczne dla stosunku pracy.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4170813-4ECF-4D7C-9006-70FF1DE7F4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93217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C35639-04ED-4A23-A0D5-0D8AAFC02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771344"/>
            <a:ext cx="8640381" cy="1080001"/>
          </a:xfrm>
        </p:spPr>
        <p:txBody>
          <a:bodyPr/>
          <a:lstStyle/>
          <a:p>
            <a:pPr algn="ctr"/>
            <a:r>
              <a:rPr lang="pl-PL" dirty="0"/>
              <a:t>Zatrudnianie wykonawców zewnętrznych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81E4754-3627-4ABB-9145-2BB8E0283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818" y="2128537"/>
            <a:ext cx="8640382" cy="4680002"/>
          </a:xfrm>
        </p:spPr>
        <p:txBody>
          <a:bodyPr>
            <a:normAutofit/>
          </a:bodyPr>
          <a:lstStyle/>
          <a:p>
            <a:r>
              <a:rPr lang="pl-PL" dirty="0"/>
              <a:t>Możliwe jest angażowanie wykonawców zewnętrznych do realizacji usług edukacyjnych, jednak wyłącznie w przypadku, gdy charakter zajęć zaplanowanych w ramach projektu nie determinuje ich prowadzenia przez nauczycieli posiadających wymagane kwalifikacje; </a:t>
            </a:r>
          </a:p>
          <a:p>
            <a:r>
              <a:rPr lang="pl-PL" dirty="0"/>
              <a:t>Zaangażowanie podmiotu zewnętrznego może mieć miejsce</a:t>
            </a:r>
            <a:br>
              <a:rPr lang="pl-PL" dirty="0"/>
            </a:br>
            <a:r>
              <a:rPr lang="pl-PL" dirty="0"/>
              <a:t>w przypadku specjalistycznych zajęć dodatkowych, które nie są realizowane w ramach standardowej oferty szkoły;</a:t>
            </a:r>
            <a:endParaRPr lang="pl-PL" dirty="0">
              <a:solidFill>
                <a:srgbClr val="FF0000"/>
              </a:solidFill>
            </a:endParaRP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4170813-4ECF-4D7C-9006-70FF1DE7F4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823122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C35639-04ED-4A23-A0D5-0D8AAFC02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771344"/>
            <a:ext cx="8640381" cy="1080001"/>
          </a:xfrm>
        </p:spPr>
        <p:txBody>
          <a:bodyPr/>
          <a:lstStyle/>
          <a:p>
            <a:pPr algn="ctr"/>
            <a:r>
              <a:rPr lang="pl-PL" dirty="0"/>
              <a:t>Zatrudnianie wykonawców zewnętrznych c.d.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81E4754-3627-4ABB-9145-2BB8E0283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818" y="2128537"/>
            <a:ext cx="8640382" cy="4680002"/>
          </a:xfrm>
        </p:spPr>
        <p:txBody>
          <a:bodyPr>
            <a:normAutofit/>
          </a:bodyPr>
          <a:lstStyle/>
          <a:p>
            <a:r>
              <a:rPr lang="pl-PL" dirty="0"/>
              <a:t>W przypadku angażu wykonawców zewnętrznych, zatrudnienie może nastąpić na podstawie </a:t>
            </a:r>
            <a:r>
              <a:rPr lang="pl-PL" b="1" dirty="0"/>
              <a:t>stosunku pracy </a:t>
            </a:r>
            <a:r>
              <a:rPr lang="pl-PL" dirty="0"/>
              <a:t>– w przypadku osób fizycznych niebędących nauczycielami bądź </a:t>
            </a:r>
            <a:r>
              <a:rPr lang="pl-PL" b="1" dirty="0"/>
              <a:t>stosunku </a:t>
            </a:r>
            <a:r>
              <a:rPr lang="pl-PL" b="1" dirty="0" err="1"/>
              <a:t>cywilno</a:t>
            </a:r>
            <a:r>
              <a:rPr lang="pl-PL" b="1" dirty="0"/>
              <a:t> – prawnego </a:t>
            </a:r>
            <a:r>
              <a:rPr lang="pl-PL" dirty="0"/>
              <a:t>w przypadku wykonawców zewnętrznych (podmiotów/ osób fizycznych) z zastrzeżeniem konieczności ich wyłaniania zgodnie z Wytycznymi kwalifikowalności, w szczególności z zasadą konkurencyjności i PZP;</a:t>
            </a:r>
          </a:p>
          <a:p>
            <a:r>
              <a:rPr lang="pl-PL" dirty="0"/>
              <a:t>Należy pamiętać, że nauczyciel może brać udział w postepowaniu dotyczącym zaangażowania wykonawców zewnętrznych, jednak nie będzie mógł być zaangażowany w „swojej” placówce na podstawie umowy zlecenia. 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4170813-4ECF-4D7C-9006-70FF1DE7F4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372417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BDA9A0-0B58-4FD2-80F8-CA01C16B7E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8943" y="3635821"/>
            <a:ext cx="7920115" cy="1087764"/>
          </a:xfrm>
        </p:spPr>
        <p:txBody>
          <a:bodyPr/>
          <a:lstStyle/>
          <a:p>
            <a:r>
              <a:rPr lang="pl-PL" dirty="0"/>
              <a:t>Dziękujemy za uwagę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9C0E5B2-FC1A-4042-9BBC-49405798B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8943" y="5147989"/>
            <a:ext cx="7920037" cy="646235"/>
          </a:xfrm>
        </p:spPr>
        <p:txBody>
          <a:bodyPr/>
          <a:lstStyle/>
          <a:p>
            <a:r>
              <a:rPr lang="pl-PL" dirty="0"/>
              <a:t>Gdańsk, 08.03.2024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00531B9-D107-4E0D-BACE-3C83D9DB5B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82475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863777"/>
          </a:xfrm>
        </p:spPr>
        <p:txBody>
          <a:bodyPr/>
          <a:lstStyle/>
          <a:p>
            <a:pPr algn="ctr"/>
            <a:r>
              <a:rPr lang="pl-PL" dirty="0"/>
              <a:t>Prawidłowość realizacji projektu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b="1" dirty="0"/>
              <a:t>Wytyczne dotyczące kwalifikowalności wydatków na lata 2021-2027</a:t>
            </a:r>
            <a:br>
              <a:rPr lang="pl-PL" dirty="0"/>
            </a:br>
            <a:r>
              <a:rPr lang="pl-PL" dirty="0"/>
              <a:t>(</a:t>
            </a:r>
            <a:r>
              <a:rPr lang="pl-PL" dirty="0">
                <a:hlinkClick r:id="rId3"/>
              </a:rPr>
              <a:t>https://www.funduszeeuropejskie.gov.pl/strony/o-funduszach/fundusze-na-lata-2021-2027/prawo-i-dokumenty/wytyczne/#/domyslne=1</a:t>
            </a:r>
            <a:r>
              <a:rPr lang="pl-PL" dirty="0"/>
              <a:t>)</a:t>
            </a:r>
          </a:p>
          <a:p>
            <a:endParaRPr lang="pl-PL" dirty="0"/>
          </a:p>
          <a:p>
            <a:r>
              <a:rPr lang="pl-PL" b="1" dirty="0"/>
              <a:t>Zasady realizacji projektów w ramach Europejskiego Funduszu Społecznego Plus</a:t>
            </a:r>
            <a:br>
              <a:rPr lang="pl-PL" dirty="0"/>
            </a:br>
            <a:r>
              <a:rPr lang="pl-PL" dirty="0"/>
              <a:t>(</a:t>
            </a:r>
            <a:r>
              <a:rPr lang="pl-PL" dirty="0">
                <a:hlinkClick r:id="rId4"/>
              </a:rPr>
              <a:t>https://www.rpo.pomorskie.eu/zapoznaj-sie-z-prawem-i-dokumentami-fep-</a:t>
            </a:r>
            <a:r>
              <a:rPr lang="pl-PL" dirty="0"/>
              <a:t>)</a:t>
            </a:r>
          </a:p>
          <a:p>
            <a:endParaRPr lang="pl-PL" dirty="0"/>
          </a:p>
          <a:p>
            <a:r>
              <a:rPr lang="pl-PL" b="1" dirty="0"/>
              <a:t>Instrukcja merytoryczna wypełniania formularza wniosku o dofinansowanie projektu z Europejskiego Funduszu Społecznego Plus w ramach programu Fundusze Europejskie dla Pomorza 2021-2027 </a:t>
            </a:r>
          </a:p>
          <a:p>
            <a:pPr marL="361950" indent="0">
              <a:buNone/>
            </a:pPr>
            <a:r>
              <a:rPr lang="pl-PL" dirty="0"/>
              <a:t>(</a:t>
            </a:r>
            <a:r>
              <a:rPr lang="pl-PL" dirty="0">
                <a:solidFill>
                  <a:srgbClr val="0563C1"/>
                </a:solidFill>
              </a:rPr>
              <a:t>Załącznik nr 3 do Regulaminu wyboru projektów</a:t>
            </a:r>
            <a:r>
              <a:rPr lang="pl-PL" dirty="0"/>
              <a:t>)</a:t>
            </a:r>
          </a:p>
          <a:p>
            <a:endParaRPr lang="pl-PL" b="1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764A44-CD07-40BA-BE89-3AEACA19F88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52992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768B17-1F8B-46C1-9283-30C596901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1475581"/>
            <a:ext cx="8640381" cy="1080001"/>
          </a:xfrm>
        </p:spPr>
        <p:txBody>
          <a:bodyPr/>
          <a:lstStyle/>
          <a:p>
            <a:pPr algn="ctr"/>
            <a:r>
              <a:rPr lang="pl-PL" dirty="0"/>
              <a:t>Źródła finansowania wydatków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19C5A5-C1BF-4CAD-8070-2A832D404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4" y="2533570"/>
            <a:ext cx="8640382" cy="3744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b="1" dirty="0"/>
              <a:t>Dofinansowanie – 90 %</a:t>
            </a:r>
          </a:p>
          <a:p>
            <a:r>
              <a:rPr lang="pl-PL" sz="2400" dirty="0"/>
              <a:t>współfinansowanie ze środków EFS + – 85 %;</a:t>
            </a:r>
          </a:p>
          <a:p>
            <a:r>
              <a:rPr lang="pl-PL" sz="2400" dirty="0"/>
              <a:t>krajowy wkład publiczny (budżet państwa) – 5 %.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b="1" dirty="0"/>
              <a:t>Wkład własny – 10 % wartości projektu.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118DBBF-00FB-4AB3-8F83-2E18C6C547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10653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19C5A5-C1BF-4CAD-8070-2A832D404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2845" y="2771725"/>
            <a:ext cx="8640382" cy="2736304"/>
          </a:xfrm>
        </p:spPr>
        <p:txBody>
          <a:bodyPr>
            <a:normAutofit/>
          </a:bodyPr>
          <a:lstStyle/>
          <a:p>
            <a:r>
              <a:rPr lang="pl-PL" dirty="0"/>
              <a:t>wkład własny to zasoby pieniężne lub niepieniężne beneficjenta/partnerów, które zostaną przeznaczone na pokrycie wydatków kwalifikowalnych.</a:t>
            </a:r>
          </a:p>
          <a:p>
            <a:r>
              <a:rPr lang="pl-PL" dirty="0"/>
              <a:t>wkład własny to różnica między kwotą wydatków kwalifikowalnych projektu, a kwotą dofinansowania przekazaną beneficjentowi/partnerom, zgodnie z poziomem dofinansowania określonym jako % dofinansowania wydatków kwalifikowalnych</a:t>
            </a:r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id="{B3281969-6994-4AAD-9760-1CD0BFED4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1403573"/>
            <a:ext cx="8640381" cy="1080001"/>
          </a:xfrm>
        </p:spPr>
        <p:txBody>
          <a:bodyPr/>
          <a:lstStyle/>
          <a:p>
            <a:pPr algn="ctr"/>
            <a:r>
              <a:rPr lang="pl-PL" dirty="0"/>
              <a:t>Wkład własny 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4BEB7A0-8EC2-4C87-8F1E-E510A174A9D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04641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29B499-045C-4753-8959-8960D5245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Wkład własny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B0F396-272D-4789-9C90-4CA3AD2F62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5906" y="1763613"/>
            <a:ext cx="4140000" cy="4896242"/>
          </a:xfrm>
        </p:spPr>
        <p:txBody>
          <a:bodyPr>
            <a:normAutofit fontScale="92500"/>
          </a:bodyPr>
          <a:lstStyle/>
          <a:p>
            <a:r>
              <a:rPr lang="pl-PL" b="1" dirty="0"/>
              <a:t>Wkład własny niepieniężny</a:t>
            </a:r>
          </a:p>
          <a:p>
            <a:pPr lvl="1"/>
            <a:r>
              <a:rPr lang="pl-PL" dirty="0"/>
              <a:t>udostępnianie/użyczanie własnych pomieszczeń, </a:t>
            </a:r>
            <a:r>
              <a:rPr lang="pl-PL" dirty="0" err="1"/>
              <a:t>sal</a:t>
            </a:r>
            <a:r>
              <a:rPr lang="pl-PL" dirty="0"/>
              <a:t>, sprzętu na potrzeby projektu;</a:t>
            </a:r>
          </a:p>
          <a:p>
            <a:pPr lvl="1"/>
            <a:r>
              <a:rPr lang="pl-PL" dirty="0"/>
              <a:t>świadczenia wykonywane przez wolontariuszy.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8FB1E3D-D762-4212-B738-BB4E399F8A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25906" y="1763613"/>
            <a:ext cx="4140000" cy="4896226"/>
          </a:xfrm>
        </p:spPr>
        <p:txBody>
          <a:bodyPr>
            <a:normAutofit fontScale="92500"/>
          </a:bodyPr>
          <a:lstStyle/>
          <a:p>
            <a:r>
              <a:rPr lang="pl-PL" b="1" dirty="0"/>
              <a:t>Wkład własny pieniężny</a:t>
            </a:r>
          </a:p>
          <a:p>
            <a:pPr lvl="1"/>
            <a:r>
              <a:rPr lang="pl-PL" dirty="0"/>
              <a:t>wynagrodzenie kadry merytorycznej zaangażowanej w realizację projektu, </a:t>
            </a:r>
          </a:p>
          <a:p>
            <a:pPr lvl="1"/>
            <a:r>
              <a:rPr lang="pl-PL" dirty="0"/>
              <a:t>wynajem sali, pomieszczeń, sprzętu na potrzeby projektu od podmiotów zewnętrznych </a:t>
            </a:r>
          </a:p>
          <a:p>
            <a:pPr lvl="1"/>
            <a:r>
              <a:rPr lang="pl-PL" dirty="0"/>
              <a:t>środki finansowe będące w dyspozycji danej instytucji lub pozyskane przez tę instytucję z innych źródeł przeznaczone na pokrycie wydatków w projekcie;</a:t>
            </a:r>
          </a:p>
          <a:p>
            <a:pPr lvl="1"/>
            <a:r>
              <a:rPr lang="pl-PL" dirty="0"/>
              <a:t>wkład w ramach kosztów pośrednich rozliczanych ryczałtem;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83613127-4ECE-4FB4-9387-E6B335DBD53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87506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508A28-8E2F-41A5-AC2D-E16621E01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647753"/>
          </a:xfrm>
        </p:spPr>
        <p:txBody>
          <a:bodyPr/>
          <a:lstStyle/>
          <a:p>
            <a:pPr algn="ctr"/>
            <a:r>
              <a:rPr lang="pl-PL" dirty="0"/>
              <a:t>Uproszczone metody rozliczania wydatków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238538C-51D9-4D16-97BE-96DE9B782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5" y="1907629"/>
            <a:ext cx="8640382" cy="5112250"/>
          </a:xfrm>
        </p:spPr>
        <p:txBody>
          <a:bodyPr>
            <a:normAutofit fontScale="92500"/>
          </a:bodyPr>
          <a:lstStyle/>
          <a:p>
            <a:r>
              <a:rPr lang="pl-PL" dirty="0"/>
              <a:t>Wartość projektu &lt; </a:t>
            </a:r>
            <a:r>
              <a:rPr lang="pl-PL" b="1" dirty="0">
                <a:solidFill>
                  <a:srgbClr val="C00000"/>
                </a:solidFill>
              </a:rPr>
              <a:t>200 000,00 Euro </a:t>
            </a:r>
            <a:r>
              <a:rPr lang="pl-PL" dirty="0"/>
              <a:t>= rozliczenie projektu na podstawie kwot ryczałtowych;</a:t>
            </a:r>
          </a:p>
          <a:p>
            <a:r>
              <a:rPr lang="pl-PL" b="1" dirty="0">
                <a:solidFill>
                  <a:srgbClr val="C00000"/>
                </a:solidFill>
              </a:rPr>
              <a:t>Kwota ryczałtowa </a:t>
            </a:r>
            <a:r>
              <a:rPr lang="pl-PL" dirty="0"/>
              <a:t>dotyczy zadania lub całego projektu;</a:t>
            </a:r>
          </a:p>
          <a:p>
            <a:r>
              <a:rPr lang="pl-PL" dirty="0"/>
              <a:t>Rozliczanie binarne;</a:t>
            </a:r>
          </a:p>
          <a:p>
            <a:r>
              <a:rPr lang="pl-PL" dirty="0"/>
              <a:t>1, 2 maksymalnie 3 wskaźniki określone w ramach kwoty ryczałtowej;</a:t>
            </a:r>
          </a:p>
          <a:p>
            <a:r>
              <a:rPr lang="pl-PL" dirty="0"/>
              <a:t>Dokumenty, które będą podlegały sprawdzeniu na etapie weryfikacji wniosku o płatność i kontroli projektu są określone przez beneficjenta we wniosku o dofinansowanie, a następnie wpisane przez IZ do umowy o dofinansowanie projektu.</a:t>
            </a:r>
          </a:p>
          <a:p>
            <a:r>
              <a:rPr lang="pl-PL" dirty="0"/>
              <a:t>Koszty rozliczane metodą uproszczoną są traktowane jak wydatki faktycznie poniesione. </a:t>
            </a:r>
          </a:p>
          <a:p>
            <a:r>
              <a:rPr lang="pl-PL" dirty="0"/>
              <a:t>Nie ma obowiązku gromadzenia faktur i innych dokumentów księgowych na potwierdzenie poniesienia wydatku w ramach projektu.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C49E4BE-8462-49D4-897B-C90A3928D4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72128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98D859-4AB4-4F36-B5F3-A06C8F40B3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  <p:pic>
        <p:nvPicPr>
          <p:cNvPr id="10" name="Obraz 9" descr="Obraz przedstawiający wydatek z budżetu projektu w systemie SOWA w ramach uproszczonych metod rozliczania.">
            <a:extLst>
              <a:ext uri="{FF2B5EF4-FFF2-40B4-BE49-F238E27FC236}">
                <a16:creationId xmlns:a16="http://schemas.microsoft.com/office/drawing/2014/main" id="{22E1E1DE-9772-4A7C-9747-08548322DA27}"/>
              </a:ext>
            </a:extLst>
          </p:cNvPr>
          <p:cNvPicPr/>
          <p:nvPr/>
        </p:nvPicPr>
        <p:blipFill rotWithShape="1"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07" t="14652" r="17658" b="-122"/>
          <a:stretch/>
        </p:blipFill>
        <p:spPr bwMode="auto">
          <a:xfrm>
            <a:off x="557374" y="1043533"/>
            <a:ext cx="9577064" cy="583264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7E3F6F3E-9A28-4810-B602-CCC99CC81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83866"/>
            <a:ext cx="8640381" cy="556502"/>
          </a:xfrm>
        </p:spPr>
        <p:txBody>
          <a:bodyPr/>
          <a:lstStyle/>
          <a:p>
            <a:pPr algn="ctr"/>
            <a:r>
              <a:rPr lang="pl-PL" dirty="0"/>
              <a:t>Uproszczone metody rozliczania wydatków - SOWA</a:t>
            </a:r>
          </a:p>
        </p:txBody>
      </p:sp>
    </p:spTree>
    <p:extLst>
      <p:ext uri="{BB962C8B-B14F-4D97-AF65-F5344CB8AC3E}">
        <p14:creationId xmlns:p14="http://schemas.microsoft.com/office/powerpoint/2010/main" val="3077971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775197-8C1C-41C7-9B0D-5E7F877A4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8849" y="1115541"/>
            <a:ext cx="8640381" cy="1417911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Koszty pośrednie</a:t>
            </a:r>
            <a:br>
              <a:rPr lang="pl-PL" dirty="0"/>
            </a:br>
            <a:r>
              <a:rPr lang="pl-PL" sz="2700" dirty="0"/>
              <a:t>„Wytyczne dotyczące kwalifikowalności wydatków na lata 2021-2027”, Podrozdział 3.12. Koszty pośrednie</a:t>
            </a:r>
            <a:br>
              <a:rPr lang="pl-PL" sz="2700" dirty="0"/>
            </a:br>
            <a:endParaRPr lang="pl-PL" sz="27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7F35F35-94E5-4C04-BF54-EF916FF98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3046003"/>
            <a:ext cx="8640382" cy="3960440"/>
          </a:xfrm>
        </p:spPr>
        <p:txBody>
          <a:bodyPr>
            <a:normAutofit/>
          </a:bodyPr>
          <a:lstStyle/>
          <a:p>
            <a:r>
              <a:rPr lang="pl-PL" dirty="0"/>
              <a:t>Koszty pośrednie dotyczą wydatków o charakterze administracyjnym i organizacyjnym, niezwiązanych bezpośrednio z realizacją zadań merytorycznych, określonych w zamkniętym katalogu kosztów pośrednich;</a:t>
            </a:r>
          </a:p>
          <a:p>
            <a:r>
              <a:rPr lang="pl-PL" dirty="0"/>
              <a:t>Niedopuszczalna jest sytuacja, w której koszty pośrednie zostaną rozliczone w ramach kosztów bezpośrednich. </a:t>
            </a:r>
          </a:p>
          <a:p>
            <a:r>
              <a:rPr lang="pl-PL" dirty="0"/>
              <a:t>Koszty pośrednie projektu EFS+ są rozliczane wyłącznie z wykorzystaniem czterech </a:t>
            </a:r>
            <a:r>
              <a:rPr lang="pl-PL" b="1" dirty="0">
                <a:solidFill>
                  <a:srgbClr val="C00000"/>
                </a:solidFill>
              </a:rPr>
              <a:t>stawek ryczałtowych</a:t>
            </a:r>
            <a:r>
              <a:rPr lang="pl-PL" dirty="0"/>
              <a:t>, których wysokość zależy od wartości kosztów bezpośrednich w projekcie;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4A566B6-1DFA-44E3-99DE-AE4F88EC76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58567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C61503-3448-42FF-9FAB-606ECDE0B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647753"/>
          </a:xfrm>
        </p:spPr>
        <p:txBody>
          <a:bodyPr/>
          <a:lstStyle/>
          <a:p>
            <a:pPr algn="ctr"/>
            <a:r>
              <a:rPr lang="pl-PL" dirty="0"/>
              <a:t>Koszty pośrednie – stawki ryczałtowe</a:t>
            </a:r>
          </a:p>
        </p:txBody>
      </p:sp>
      <p:pic>
        <p:nvPicPr>
          <p:cNvPr id="4" name="Symbol zastępczy zawartości 3" descr="&#10;Widok budżetu z Systemu Obsługi Wniosków Aplikacyjnych dotyczącego stawek ryczałtowych w kosztach pośrednich&#10;">
            <a:extLst>
              <a:ext uri="{FF2B5EF4-FFF2-40B4-BE49-F238E27FC236}">
                <a16:creationId xmlns:a16="http://schemas.microsoft.com/office/drawing/2014/main" id="{B0568858-FD63-4631-8A64-BF6A2E0FB1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10294" r="17054"/>
          <a:stretch/>
        </p:blipFill>
        <p:spPr>
          <a:xfrm>
            <a:off x="89322" y="1763613"/>
            <a:ext cx="10277635" cy="5533774"/>
          </a:xfrm>
          <a:prstGeom prst="rect">
            <a:avLst/>
          </a:prstGeom>
        </p:spPr>
      </p:pic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5619FD8A-106A-4076-880D-0D975BB584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6958274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2136</TotalTime>
  <Words>948</Words>
  <Application>Microsoft Office PowerPoint</Application>
  <PresentationFormat>Niestandardowy</PresentationFormat>
  <Paragraphs>107</Paragraphs>
  <Slides>18</Slides>
  <Notes>18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3" baseType="lpstr">
      <vt:lpstr>Arial</vt:lpstr>
      <vt:lpstr>Calibri</vt:lpstr>
      <vt:lpstr>Open Sans</vt:lpstr>
      <vt:lpstr>Tahoma</vt:lpstr>
      <vt:lpstr>Motyw pakietu Office</vt:lpstr>
      <vt:lpstr>ZASADY REALIZACJI PROJKETÓW </vt:lpstr>
      <vt:lpstr>Prawidłowość realizacji projektu</vt:lpstr>
      <vt:lpstr>Źródła finansowania wydatków</vt:lpstr>
      <vt:lpstr>Wkład własny </vt:lpstr>
      <vt:lpstr>Wkład własny</vt:lpstr>
      <vt:lpstr>Uproszczone metody rozliczania wydatków</vt:lpstr>
      <vt:lpstr>Uproszczone metody rozliczania wydatków - SOWA</vt:lpstr>
      <vt:lpstr>Koszty pośrednie „Wytyczne dotyczące kwalifikowalności wydatków na lata 2021-2027”, Podrozdział 3.12. Koszty pośrednie </vt:lpstr>
      <vt:lpstr>Koszty pośrednie – stawki ryczałtowe</vt:lpstr>
      <vt:lpstr>Kwalifikowalność podatku VAT</vt:lpstr>
      <vt:lpstr>Cross-financing</vt:lpstr>
      <vt:lpstr>Wydatki na dostępność </vt:lpstr>
      <vt:lpstr>Personel projektu</vt:lpstr>
      <vt:lpstr>Personel projektu - SOWA</vt:lpstr>
      <vt:lpstr>Zatrudnianie nauczycieli w projektach edukacyjnych finansowanych z EFS+</vt:lpstr>
      <vt:lpstr>Zatrudnianie wykonawców zewnętrznych</vt:lpstr>
      <vt:lpstr>Zatrudnianie wykonawców zewnętrznych c.d.</vt:lpstr>
      <vt:lpstr>Dziękujemy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Stiburska Wioleta</cp:lastModifiedBy>
  <cp:revision>138</cp:revision>
  <cp:lastPrinted>2023-11-17T11:32:45Z</cp:lastPrinted>
  <dcterms:created xsi:type="dcterms:W3CDTF">2022-06-22T09:40:44Z</dcterms:created>
  <dcterms:modified xsi:type="dcterms:W3CDTF">2024-02-29T09:40:02Z</dcterms:modified>
</cp:coreProperties>
</file>