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485" r:id="rId3"/>
    <p:sldId id="324" r:id="rId4"/>
    <p:sldId id="488" r:id="rId5"/>
    <p:sldId id="490" r:id="rId6"/>
    <p:sldId id="494" r:id="rId7"/>
    <p:sldId id="489" r:id="rId8"/>
    <p:sldId id="495" r:id="rId9"/>
    <p:sldId id="487" r:id="rId10"/>
    <p:sldId id="484" r:id="rId11"/>
    <p:sldId id="493" r:id="rId12"/>
    <p:sldId id="497" r:id="rId13"/>
    <p:sldId id="496" r:id="rId14"/>
    <p:sldId id="486" r:id="rId1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3D349AE7-0566-4E1A-9979-84CDEBAA0DFD}">
          <p14:sldIdLst>
            <p14:sldId id="256"/>
            <p14:sldId id="485"/>
            <p14:sldId id="324"/>
            <p14:sldId id="488"/>
            <p14:sldId id="490"/>
            <p14:sldId id="494"/>
            <p14:sldId id="489"/>
            <p14:sldId id="495"/>
            <p14:sldId id="487"/>
            <p14:sldId id="484"/>
            <p14:sldId id="493"/>
            <p14:sldId id="497"/>
            <p14:sldId id="496"/>
            <p14:sldId id="4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 Katarzyna" initials="MK" lastIdx="1" clrIdx="1">
    <p:extLst>
      <p:ext uri="{19B8F6BF-5375-455C-9EA6-DF929625EA0E}">
        <p15:presenceInfo xmlns:p15="http://schemas.microsoft.com/office/powerpoint/2012/main" userId="S-1-5-21-352459600-126056257-345019615-80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0" autoAdjust="0"/>
  </p:normalViewPr>
  <p:slideViewPr>
    <p:cSldViewPr showGuides="1">
      <p:cViewPr varScale="1">
        <p:scale>
          <a:sx n="70" d="100"/>
          <a:sy n="70" d="100"/>
        </p:scale>
        <p:origin x="1378" y="62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3475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11-23T08:15:13.719" idx="1">
    <p:pos x="6194" y="793"/>
    <p:text>tu bym dopowiedziała to co zmieniło się w odniesieniu do bieżącej perspektywy, tj. kryteria oceny ofert nie mogą dotyczyć właściwości wykonawcy, a w szczególności jego wiarygodności ekonomicznej, technicznej lub finansowej oraz doświadczenia, W nowych Wytycznych nie ma wyjątku dot. właściwości wykonawcy, dla zamówienia na usługi społeczne lub niepriorytetowe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2024-02-20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716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8685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785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9612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656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20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368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936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463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615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385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61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418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674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9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025525" y="1983572"/>
            <a:ext cx="8640763" cy="432127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5848" y="3411613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br>
              <a:rPr lang="pl-PL" dirty="0"/>
            </a:br>
            <a:endParaRPr lang="en-US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8" name="Obraz 27" descr="Ciąg 4 logotypów: Fundusze Europejskie dla Pomorza, Rzeczpospolita Polska, Dofinansowane przez Unię Europejską, Urząd Marszałkowski Województwa Pomorskiego 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Tekst: 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94" y="460525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430" y="1050409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85" y="755501"/>
            <a:ext cx="2406403" cy="117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transition spd="slow">
    <p:push dir="u"/>
  </p:transition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68369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62" y="1403573"/>
            <a:ext cx="9793088" cy="5256266"/>
          </a:xfrm>
        </p:spPr>
        <p:txBody>
          <a:bodyPr>
            <a:normAutofit/>
          </a:bodyPr>
          <a:lstStyle>
            <a:lvl1pPr marL="251986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55957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9929" indent="-251986">
              <a:lnSpc>
                <a:spcPct val="114000"/>
              </a:lnSpc>
              <a:spcBef>
                <a:spcPts val="0"/>
              </a:spcBef>
              <a:spcAft>
                <a:spcPts val="400"/>
              </a:spcAft>
              <a:buClrTx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2339677"/>
            <a:ext cx="4140000" cy="43201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9988" y="1475581"/>
            <a:ext cx="3671887" cy="575469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9" name="Symbol zastępczy tekstu 8">
            <a:extLst>
              <a:ext uri="{FF2B5EF4-FFF2-40B4-BE49-F238E27FC236}">
                <a16:creationId xmlns:a16="http://schemas.microsoft.com/office/drawing/2014/main" id="{4657F920-DA82-443B-99CE-F255DB7F0F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10002" y="1458889"/>
            <a:ext cx="2590800" cy="539750"/>
          </a:xfr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1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45258"/>
            <a:ext cx="8640381" cy="1080001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7994" y="1475581"/>
            <a:ext cx="4320480" cy="532859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74CE953C-0D1D-449C-A99B-D805C859EC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1330" y="1475581"/>
            <a:ext cx="5688632" cy="5544256"/>
          </a:xfr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837105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41" r:id="rId7"/>
    <p:sldLayoutId id="2147483726" r:id="rId8"/>
    <p:sldLayoutId id="2147483740" r:id="rId9"/>
    <p:sldLayoutId id="2147483723" r:id="rId10"/>
    <p:sldLayoutId id="2147483728" r:id="rId11"/>
  </p:sldLayoutIdLst>
  <p:transition spd="slow">
    <p:push dir="u"/>
  </p:transition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poznaj-zasady-udzielania-zamowie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-/przyjeto-dokument-dotyczacy-zasad-realizacji-projektow-w-ramach-efs-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rpo.pomorskie.eu/fundusze-europejskie-dla-pomorza-2021-202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baza.efs@pomorskie.e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pixabay.com/pl/wykrzyknik-znak-zapytania-znak%C3%B3w-6405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zakonkurencyjnosci.funduszeeuropejskie.gov.p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zamowienia.efs@pomorskie.e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Zasady udzielania zamówień </a:t>
            </a:r>
            <a:br>
              <a:rPr lang="pl-PL" dirty="0"/>
            </a:br>
            <a:r>
              <a:rPr lang="pl-PL" dirty="0"/>
              <a:t>w ramach EFS Plus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7AEEE3-8376-48AD-8CAE-0C1453A2C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l-PL" dirty="0"/>
              <a:t>Aleksandra Majdecka</a:t>
            </a:r>
          </a:p>
          <a:p>
            <a:pPr algn="ctr"/>
            <a:r>
              <a:rPr lang="pl-PL" dirty="0"/>
              <a:t>Anna Głodkowska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Kontrole będą prowadzone w formie:</a:t>
            </a:r>
          </a:p>
          <a:p>
            <a:r>
              <a:rPr lang="pl-PL" b="1" dirty="0"/>
              <a:t>Kontroli dokumentacji</a:t>
            </a:r>
            <a:r>
              <a:rPr lang="pl-PL" dirty="0"/>
              <a:t> w zakresie stosowania właściwych procedur dotyczących udzielania zamówień </a:t>
            </a:r>
            <a:r>
              <a:rPr lang="pl-PL" b="1" dirty="0"/>
              <a:t>zgodnie z zasadą konkurencyjności</a:t>
            </a:r>
            <a:r>
              <a:rPr lang="pl-PL" dirty="0"/>
              <a:t>. W przypadku kontroli dokumentacji weryfikacji będzie podlegała dokumentacja wybranego do kontroli zamówienia </a:t>
            </a:r>
            <a:r>
              <a:rPr lang="pl-PL" b="1" dirty="0"/>
              <a:t>zamieszczona na Bazie konkurencyjności BK2021</a:t>
            </a:r>
            <a:r>
              <a:rPr lang="pl-PL" dirty="0"/>
              <a:t>. Pozostałe dokumenty beneficjent będzie zamieszczał pod wskazanym linkiem do konta na dysku IZ.</a:t>
            </a:r>
          </a:p>
          <a:p>
            <a:endParaRPr lang="pl-PL" dirty="0"/>
          </a:p>
          <a:p>
            <a:r>
              <a:rPr lang="pl-PL" b="1" dirty="0"/>
              <a:t>Kontroli w miejscu realizacji projektu lub w siedzibie Beneficjenta</a:t>
            </a:r>
            <a:r>
              <a:rPr lang="pl-PL" dirty="0"/>
              <a:t> dotyczy prawidłowości udzielania zamówień zgodnie </a:t>
            </a:r>
            <a:r>
              <a:rPr lang="pl-PL" b="1" dirty="0"/>
              <a:t>z przepisami ustawy </a:t>
            </a:r>
            <a:r>
              <a:rPr lang="pl-PL" b="1" dirty="0" err="1"/>
              <a:t>Pzp</a:t>
            </a:r>
            <a:r>
              <a:rPr lang="pl-PL" b="1" dirty="0"/>
              <a:t> lub zgodnie z zasadą konkurencyjności</a:t>
            </a:r>
            <a:r>
              <a:rPr lang="pl-PL" dirty="0"/>
              <a:t>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Kontrole zamówień prowadzone będą odrębnie od kontroli pozostałych obszarów realizacji projektu i nie dotyczą wydatków rozliczanych za pomocą uproszczonych metod. </a:t>
            </a:r>
          </a:p>
          <a:p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ex-post zamówień</a:t>
            </a:r>
          </a:p>
        </p:txBody>
      </p:sp>
    </p:spTree>
    <p:extLst>
      <p:ext uri="{BB962C8B-B14F-4D97-AF65-F5344CB8AC3E}">
        <p14:creationId xmlns:p14="http://schemas.microsoft.com/office/powerpoint/2010/main" val="276416188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971525"/>
            <a:ext cx="9721080" cy="5760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800" b="1" dirty="0"/>
              <a:t>                           Podręcznik beneficjenta i wnioskodawcy programów 	polityki spójności 2021-2027 		   		„ Zamówienia udzielane w ramach  		projektów”</a:t>
            </a:r>
          </a:p>
          <a:p>
            <a:pPr marL="0" indent="0" algn="ctr">
              <a:buNone/>
            </a:pPr>
            <a:r>
              <a:rPr lang="pl-PL" sz="2000" b="1" dirty="0">
                <a:hlinkClick r:id="rId3"/>
              </a:rPr>
              <a:t>https://www.rpo.pomorskie.eu/poznaj-zasady-udzielania-zamowien</a:t>
            </a:r>
            <a:r>
              <a:rPr lang="pl-PL" sz="2000" b="1" dirty="0"/>
              <a:t>  </a:t>
            </a:r>
          </a:p>
          <a:p>
            <a:pPr marL="0" indent="0">
              <a:buNone/>
            </a:pPr>
            <a:r>
              <a:rPr lang="pl-PL" sz="2400"/>
              <a:t>Ministerstwo </a:t>
            </a:r>
            <a:r>
              <a:rPr lang="pl-PL" sz="2400" dirty="0"/>
              <a:t>Funduszy </a:t>
            </a:r>
            <a:r>
              <a:rPr lang="pl-PL" sz="2400"/>
              <a:t>i Polityki </a:t>
            </a:r>
            <a:r>
              <a:rPr lang="pl-PL" sz="2400" dirty="0"/>
              <a:t>Regionalnej udostępniło podręcznik, który jest poradnikiem dla wszystkich planujących zawierać umowy, których przedmiotem będą dostawy, usługi lub roboty budowlane finansowane z funduszy unijnych, do których zastosowanie mają Wytyczne dotyczące kwalifikowalności wydatków na lata 2021-2027. Podręcznik ma charakter informacyjny, edukacyjny i może stanowić wsparcie przy przeprowadzeniu zamówienia zgodnie z zasadą konkurencyjności.</a:t>
            </a:r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0FB8B74E-1B7B-414D-9119-84D0DB2016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446" y="975631"/>
            <a:ext cx="2647950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20380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475899"/>
            <a:ext cx="9793088" cy="52562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b="1" dirty="0"/>
              <a:t>Zasady realizacji projektów w ramach EFS+</a:t>
            </a:r>
          </a:p>
          <a:p>
            <a:pPr marL="0" indent="0">
              <a:buNone/>
            </a:pPr>
            <a:r>
              <a:rPr lang="pl-PL" sz="2400" b="1" dirty="0">
                <a:hlinkClick r:id="rId3"/>
              </a:rPr>
              <a:t>https://www.rpo.pomorskie.eu/-/przyjeto-dokument-dotyczacy-zasad-realizacji-projektow-w-ramach-efs-</a:t>
            </a:r>
            <a:r>
              <a:rPr lang="pl-PL" sz="2400" b="1" dirty="0"/>
              <a:t> , podrozdział Dokonywanie zamówień w ramach projektu.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800" b="1" dirty="0"/>
          </a:p>
          <a:p>
            <a:pPr marL="0" indent="0">
              <a:buNone/>
            </a:pPr>
            <a:r>
              <a:rPr lang="pl-PL" sz="2400" b="1" dirty="0"/>
              <a:t>Strona internetowa FEP </a:t>
            </a:r>
            <a:r>
              <a:rPr lang="pl-PL" sz="2400" b="1" dirty="0">
                <a:hlinkClick r:id="rId4"/>
              </a:rPr>
              <a:t>https://www.rpo.pomorskie.eu/fundusze-europejskie-dla-pomorza-2021-2027</a:t>
            </a:r>
            <a:r>
              <a:rPr lang="pl-PL" sz="2400" b="1" dirty="0"/>
              <a:t> , zakładka Poznaj zasady udzielenia zamówień.</a:t>
            </a:r>
            <a:endParaRPr lang="pl-PL" sz="800" b="1" dirty="0"/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Szkolenia z Beneficjentami dot. zasad udzielenia zamówień 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Źródła informacji o zamówieniach w ramach EFS Plus </a:t>
            </a:r>
          </a:p>
        </p:txBody>
      </p:sp>
    </p:spTree>
    <p:extLst>
      <p:ext uri="{BB962C8B-B14F-4D97-AF65-F5344CB8AC3E}">
        <p14:creationId xmlns:p14="http://schemas.microsoft.com/office/powerpoint/2010/main" val="75398381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43533"/>
            <a:ext cx="9793088" cy="626469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Zmiany w Wytycznych – brak procedury rozeznania rynku, elektronizacja zamówień – ogłoszenie, oferty oraz komunikacja w sprawie postępowania tylko przez BK2021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Zapisy w umowie – nowe obowiązki w zakresie uwzględnienia aspektu środowiskowego i społecznego oraz wymagania </a:t>
            </a:r>
            <a:br>
              <a:rPr lang="pl-PL" sz="2400" b="1" dirty="0"/>
            </a:br>
            <a:r>
              <a:rPr lang="pl-PL" sz="2400" b="1" dirty="0"/>
              <a:t>w zakresie dostępności dla osób z niepełnosprawnościami</a:t>
            </a:r>
          </a:p>
          <a:p>
            <a:pPr marL="457200" indent="-457200">
              <a:buFont typeface="+mj-lt"/>
              <a:buAutoNum type="arabicPeriod"/>
            </a:pPr>
            <a:endParaRPr lang="pl-PL" sz="2400" b="1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dirty="0"/>
              <a:t>Kontrola ex-ante – po podpisaniu umowy, należy złożyć do IZ wykaz zamówień w ciągu 30 dni od podpisania umowy</a:t>
            </a:r>
          </a:p>
          <a:p>
            <a:pPr marL="0" indent="0" algn="ctr">
              <a:buNone/>
            </a:pPr>
            <a:endParaRPr lang="pl-PL" sz="2400" b="1" dirty="0"/>
          </a:p>
          <a:p>
            <a:pPr marL="0" indent="0" algn="ctr">
              <a:buNone/>
            </a:pPr>
            <a:r>
              <a:rPr lang="pl-PL" sz="2400" b="1" dirty="0"/>
              <a:t>Wszelkie pytania dotyczące udzielania zamówień w ramach EFS Plus można kierować na dedykowaną skrzynkę e-mail: </a:t>
            </a:r>
            <a:r>
              <a:rPr lang="pl-PL" sz="2400" b="1" dirty="0">
                <a:hlinkClick r:id="rId3"/>
              </a:rPr>
              <a:t>baza.efs@pomorskie.eu</a:t>
            </a:r>
            <a:endParaRPr lang="pl-PL" sz="2400" b="1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EAE9F2A5-C51C-4682-AABC-602DFE1D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6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96551814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068" y="3491805"/>
            <a:ext cx="7559675" cy="1080120"/>
          </a:xfrm>
        </p:spPr>
        <p:txBody>
          <a:bodyPr/>
          <a:lstStyle/>
          <a:p>
            <a:r>
              <a:rPr lang="pl-PL" dirty="0"/>
              <a:t>Przystępnych i zrozumiałych zamówień!</a:t>
            </a:r>
          </a:p>
        </p:txBody>
      </p:sp>
    </p:spTree>
    <p:extLst>
      <p:ext uri="{BB962C8B-B14F-4D97-AF65-F5344CB8AC3E}">
        <p14:creationId xmlns:p14="http://schemas.microsoft.com/office/powerpoint/2010/main" val="209919790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55" y="1872006"/>
            <a:ext cx="9959219" cy="5004175"/>
          </a:xfrm>
        </p:spPr>
        <p:txBody>
          <a:bodyPr>
            <a:no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1. Przygotowanie Wnioskodawców do udzielania zamówień zgodnie z nowymi wymaganiami.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2. Zmniejszenie ilości nieprawidłowości na zamówieniach. 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3. Zmiana przekonań na temat zamówień.</a:t>
            </a: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452E6BFB-F193-4D50-B576-8D6F92367246}"/>
              </a:ext>
            </a:extLst>
          </p:cNvPr>
          <p:cNvSpPr txBox="1">
            <a:spLocks/>
          </p:cNvSpPr>
          <p:nvPr/>
        </p:nvSpPr>
        <p:spPr>
          <a:xfrm>
            <a:off x="1097434" y="359838"/>
            <a:ext cx="9000711" cy="6836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Arial" panose="020B0604020202020204" pitchFamily="34" charset="0"/>
                <a:ea typeface="Open Sans" pitchFamily="2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pl-PL" dirty="0"/>
              <a:t>Cele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597CBCE2-0388-467C-950C-2258B535DC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05346" y="394009"/>
            <a:ext cx="1831256" cy="129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68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899517"/>
            <a:ext cx="9793088" cy="630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W zależności od wartości szacunkowej zamówienia netto (bez VAT) należy zastosować właściwy tryb lub procedurę udzielania zamówień: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od kwoty 130 tys. zł</a:t>
            </a:r>
            <a:r>
              <a:rPr lang="pl-PL" sz="2400" dirty="0"/>
              <a:t>. włącznie, </a:t>
            </a:r>
            <a:r>
              <a:rPr lang="pl-PL" sz="2400" b="1" dirty="0"/>
              <a:t>przepisy i tryby postępowania przewidziane w ustawie </a:t>
            </a:r>
            <a:r>
              <a:rPr lang="pl-PL" sz="2400" b="1" dirty="0" err="1"/>
              <a:t>Pzp</a:t>
            </a:r>
            <a:r>
              <a:rPr lang="pl-PL" sz="2400" b="1" dirty="0"/>
              <a:t>, 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lvl="0"/>
            <a:r>
              <a:rPr lang="pl-PL" sz="2400" b="1" dirty="0"/>
              <a:t>zasadę konkurencyjności,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zł. do kwoty poniżej 130 tys. zł., </a:t>
            </a:r>
            <a:r>
              <a:rPr lang="pl-PL" sz="2400" dirty="0"/>
              <a:t>jeżeli Beneficjent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,</a:t>
            </a:r>
          </a:p>
          <a:p>
            <a:pPr marL="0" lvl="0" indent="0">
              <a:buNone/>
            </a:pPr>
            <a:r>
              <a:rPr lang="pl-PL" sz="2400" b="1" dirty="0"/>
              <a:t>od kwoty powyżej 50 tys. zł</a:t>
            </a:r>
            <a:r>
              <a:rPr lang="pl-PL" sz="2400" dirty="0"/>
              <a:t>., jeżeli Beneficjent nie jest zobowiązany do stosowania ustawy </a:t>
            </a:r>
            <a:r>
              <a:rPr lang="pl-PL" sz="2400" dirty="0" err="1"/>
              <a:t>Pzp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Realizacja zamówienia poniżej minimalnego progu 50 tys. zł     	netto, nie jest podporządkowana formalnym procedurom.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DF850CFF-E6C4-4166-9094-BA6C663B42F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49362" y="6323747"/>
            <a:ext cx="720080" cy="743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7896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1" y="1403551"/>
            <a:ext cx="10242451" cy="56162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Komunikacja </a:t>
            </a:r>
            <a:r>
              <a:rPr lang="pl-PL" sz="2400" b="1" dirty="0"/>
              <a:t>w trybie zasady konkurencyjności</a:t>
            </a:r>
            <a:r>
              <a:rPr lang="pl-PL" sz="2400" dirty="0"/>
              <a:t>, w tym ogłoszenie zapytania ofertowego, składanie ofert, wymiana informacji między zamawiającym a wykonawcą oraz przekazywanie dokumentów </a:t>
            </a:r>
            <a:br>
              <a:rPr lang="pl-PL" sz="2400" dirty="0"/>
            </a:br>
            <a:r>
              <a:rPr lang="pl-PL" sz="2400" dirty="0"/>
              <a:t>i oświadczeń, komunikacja między zamawiającym a oferentem (pytania/odpowiedzi) odbywa się pisemnie za pomocą </a:t>
            </a:r>
          </a:p>
          <a:p>
            <a:pPr marL="0" indent="0">
              <a:buNone/>
            </a:pPr>
            <a:r>
              <a:rPr lang="pl-PL" sz="2400" b="1" dirty="0"/>
              <a:t>Bazy konkurencyjności BK2021 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pod adresem: </a:t>
            </a:r>
            <a:r>
              <a:rPr lang="pl-PL" sz="2400" b="1" u="sng" dirty="0">
                <a:hlinkClick r:id="rId3"/>
              </a:rPr>
              <a:t>https://bazakonkurencyjnosci.funduszeeuropejskie.gov.pl/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	WAŻNE!: Wymóg publikacji ogłoszeń w BK2021 dotyczy 	również postępowań wszczętych przed podpisaniem umowy 	o dofinansowanie.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5653DEB-91C3-4C15-8DEB-319362F8A6B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58663" y="5663883"/>
            <a:ext cx="953562" cy="98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50387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kwalifikowalności– istotne zmiany 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Szacowanie zamówień </a:t>
            </a:r>
            <a:r>
              <a:rPr lang="pl-PL" sz="2400" dirty="0"/>
              <a:t>– tożsamość zamówień rozumiana zgodnie </a:t>
            </a:r>
            <a:br>
              <a:rPr lang="pl-PL" sz="2400" dirty="0"/>
            </a:br>
            <a:r>
              <a:rPr lang="pl-PL" sz="2400" dirty="0"/>
              <a:t>z wykładnią Pzp,</a:t>
            </a:r>
          </a:p>
          <a:p>
            <a:endParaRPr lang="pl-PL" sz="2400" dirty="0"/>
          </a:p>
          <a:p>
            <a:r>
              <a:rPr lang="pl-PL" sz="2400" b="1" dirty="0"/>
              <a:t>Konflikt interesów </a:t>
            </a:r>
            <a:r>
              <a:rPr lang="pl-PL" sz="2400" dirty="0"/>
              <a:t>– nakaz składania oświadczeń dotyczy tylko osób wykonujących czynności w postępowaniu bądź przeprowadzające postępowanie, dodanie nowych przesłanek wykluczenia,  </a:t>
            </a:r>
          </a:p>
          <a:p>
            <a:endParaRPr lang="pl-PL" sz="2400" dirty="0"/>
          </a:p>
          <a:p>
            <a:r>
              <a:rPr lang="pl-PL" sz="2400" b="1" dirty="0"/>
              <a:t>Warunki udziału w postępowaniu </a:t>
            </a:r>
            <a:r>
              <a:rPr lang="pl-PL" sz="2400" dirty="0"/>
              <a:t>– doprecyzowano charakterystykę warunków, jakie zamawiający może zawrzeć w zapytaniu ofertowy,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3217865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259557"/>
            <a:ext cx="9793088" cy="5256266"/>
          </a:xfrm>
        </p:spPr>
        <p:txBody>
          <a:bodyPr>
            <a:noAutofit/>
          </a:bodyPr>
          <a:lstStyle/>
          <a:p>
            <a:r>
              <a:rPr lang="pl-PL" sz="2400" b="1" dirty="0"/>
              <a:t>Kryteria oceny ofert </a:t>
            </a:r>
            <a:r>
              <a:rPr lang="pl-PL" sz="2400" dirty="0"/>
              <a:t>– wskazano </a:t>
            </a:r>
            <a:r>
              <a:rPr lang="pl-PL" sz="2400" dirty="0" err="1"/>
              <a:t>pozacenowe</a:t>
            </a:r>
            <a:r>
              <a:rPr lang="pl-PL" sz="2400" dirty="0"/>
              <a:t> kryteria oceny ofert, brak wyłączenia dla usług społecznych i nie priorytetowych w zakresie kryteriów oceny dot. właściwości wykonawcy </a:t>
            </a:r>
          </a:p>
          <a:p>
            <a:endParaRPr lang="pl-PL" sz="2400" dirty="0"/>
          </a:p>
          <a:p>
            <a:r>
              <a:rPr lang="pl-PL" sz="2400" b="1" dirty="0"/>
              <a:t>Rażąco niska cena </a:t>
            </a:r>
            <a:r>
              <a:rPr lang="pl-PL" sz="2400" dirty="0"/>
              <a:t>– wprowadzono obowiązek badania rażąco niskiej ceny przez zamawiającego, </a:t>
            </a:r>
          </a:p>
          <a:p>
            <a:endParaRPr lang="pl-PL" sz="2400" dirty="0"/>
          </a:p>
          <a:p>
            <a:r>
              <a:rPr lang="pl-PL" sz="2400" b="1" dirty="0"/>
              <a:t>Dzielenie zamówienia </a:t>
            </a:r>
            <a:r>
              <a:rPr lang="pl-PL" sz="2400" dirty="0"/>
              <a:t>– doprecyzowaniu uległy postanowienia </a:t>
            </a:r>
            <a:br>
              <a:rPr lang="pl-PL" sz="2400" dirty="0"/>
            </a:br>
            <a:r>
              <a:rPr lang="pl-PL" sz="2400" dirty="0"/>
              <a:t>o dzieleniu zamówienia,  </a:t>
            </a:r>
          </a:p>
          <a:p>
            <a:endParaRPr lang="pl-PL" sz="2400" dirty="0"/>
          </a:p>
          <a:p>
            <a:r>
              <a:rPr lang="pl-PL" sz="2400" b="1" dirty="0"/>
              <a:t>Nowe elementy protokołu postępowania</a:t>
            </a:r>
            <a:r>
              <a:rPr lang="pl-PL" sz="2400" dirty="0"/>
              <a:t>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Wytyczne kwalifikowalności – istotne zmiany </a:t>
            </a:r>
          </a:p>
        </p:txBody>
      </p:sp>
    </p:spTree>
    <p:extLst>
      <p:ext uri="{BB962C8B-B14F-4D97-AF65-F5344CB8AC3E}">
        <p14:creationId xmlns:p14="http://schemas.microsoft.com/office/powerpoint/2010/main" val="30233536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547907"/>
            <a:ext cx="9793088" cy="554429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Beneficjent przy udzielaniu zamówień dotyczących: </a:t>
            </a:r>
          </a:p>
          <a:p>
            <a:r>
              <a:rPr lang="pl-PL" sz="2400" b="1" dirty="0"/>
              <a:t>usług cateringowych, </a:t>
            </a:r>
          </a:p>
          <a:p>
            <a:r>
              <a:rPr lang="pl-PL" sz="2400" b="1" dirty="0"/>
              <a:t>zakupu sprzętu komputerowego (m.in. zakupu komputerów, laptopów, tabletów, monitorów, projektorów).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Zobowiązany jest do określenia wymagań obejmujących minimum jeden aspekt:</a:t>
            </a:r>
          </a:p>
          <a:p>
            <a:pPr lvl="1"/>
            <a:r>
              <a:rPr lang="pl-PL" sz="2400" dirty="0"/>
              <a:t>środowiskowy, </a:t>
            </a:r>
          </a:p>
          <a:p>
            <a:pPr lvl="1"/>
            <a:r>
              <a:rPr lang="pl-PL" sz="2400" dirty="0"/>
              <a:t>społeczny.</a:t>
            </a:r>
          </a:p>
          <a:p>
            <a:pPr lvl="1"/>
            <a:endParaRPr lang="pl-PL" sz="2400" dirty="0"/>
          </a:p>
          <a:p>
            <a:pPr marL="0" lvl="1" indent="0">
              <a:buNone/>
            </a:pPr>
            <a:r>
              <a:rPr lang="pl-PL" sz="2400" dirty="0"/>
              <a:t>Przykłady aspektów zawarto w dokumencie </a:t>
            </a:r>
            <a:r>
              <a:rPr lang="pl-PL" sz="2400" b="1" dirty="0"/>
              <a:t>Zasady realizacji projektów w ramach EFS+.</a:t>
            </a:r>
          </a:p>
          <a:p>
            <a:pPr marL="0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3" y="359838"/>
            <a:ext cx="9937104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kwalifikowalności – istotne zmiany, umowa § 20 ust. 5 </a:t>
            </a:r>
          </a:p>
        </p:txBody>
      </p:sp>
    </p:spTree>
    <p:extLst>
      <p:ext uri="{BB962C8B-B14F-4D97-AF65-F5344CB8AC3E}">
        <p14:creationId xmlns:p14="http://schemas.microsoft.com/office/powerpoint/2010/main" val="405933380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151704"/>
            <a:ext cx="9793088" cy="5256266"/>
          </a:xfrm>
        </p:spPr>
        <p:txBody>
          <a:bodyPr>
            <a:noAutofit/>
          </a:bodyPr>
          <a:lstStyle/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endParaRPr lang="pl-PL" sz="2400" dirty="0"/>
          </a:p>
          <a:p>
            <a:pPr marL="503971" lvl="1" indent="0">
              <a:buNone/>
            </a:pPr>
            <a:r>
              <a:rPr lang="pl-PL" sz="2400" dirty="0"/>
              <a:t>Beneficjent przy realizacji zamówień przeznaczonych do użytku osób fizycznych: </a:t>
            </a:r>
          </a:p>
          <a:p>
            <a:pPr marL="503971" lvl="1" indent="0">
              <a:buNone/>
            </a:pPr>
            <a:endParaRPr lang="pl-PL" sz="2400" b="1" dirty="0"/>
          </a:p>
          <a:p>
            <a:pPr marL="503971" lvl="1" indent="0">
              <a:buNone/>
            </a:pPr>
            <a:r>
              <a:rPr lang="pl-PL" sz="2400" b="1" dirty="0"/>
              <a:t>		zobowiązany jest do sporządzenia opisu przedmiotu 		zamówienia z uwzględnieniem wymagań w zakresie 		dostępności </a:t>
            </a:r>
            <a:r>
              <a:rPr lang="pl-PL" sz="2400" dirty="0"/>
              <a:t>dla osób z niepełnosprawnościami oraz 		projektowania uniwersalnego chyba że, nie jest to 			uzasadnione charakterem przedmiotu zamówienia.</a:t>
            </a:r>
          </a:p>
          <a:p>
            <a:pPr marL="503971" lvl="1" indent="0">
              <a:buNone/>
            </a:pPr>
            <a:endParaRPr lang="pl-PL" sz="2400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 fontScale="90000"/>
          </a:bodyPr>
          <a:lstStyle/>
          <a:p>
            <a:pPr algn="r"/>
            <a:r>
              <a:rPr lang="pl-PL" dirty="0"/>
              <a:t>Wytyczne równościowe – istotne zmiany, umowa § 20 ust. 6 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21EEFB2-7750-4E06-A30B-CBD8EA394D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5346" y="3213466"/>
            <a:ext cx="1962150" cy="2333625"/>
          </a:xfrm>
          <a:prstGeom prst="rect">
            <a:avLst/>
          </a:prstGeom>
          <a:solidFill>
            <a:schemeClr val="tx2"/>
          </a:solidFill>
        </p:spPr>
      </p:pic>
    </p:spTree>
    <p:extLst>
      <p:ext uri="{BB962C8B-B14F-4D97-AF65-F5344CB8AC3E}">
        <p14:creationId xmlns:p14="http://schemas.microsoft.com/office/powerpoint/2010/main" val="164002058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647136-490E-40C5-8A8F-C54772F08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B8D343CB-62A5-46A3-B357-C5622A9D0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362" y="1008006"/>
            <a:ext cx="9793088" cy="5256266"/>
          </a:xfrm>
        </p:spPr>
        <p:txBody>
          <a:bodyPr>
            <a:noAutofit/>
          </a:bodyPr>
          <a:lstStyle/>
          <a:p>
            <a:r>
              <a:rPr lang="pl-PL" b="1" dirty="0"/>
              <a:t>Kontrola ex-</a:t>
            </a:r>
            <a:r>
              <a:rPr lang="pl-PL" b="1" dirty="0" err="1"/>
              <a:t>ante</a:t>
            </a:r>
            <a:r>
              <a:rPr lang="pl-PL" b="1" dirty="0"/>
              <a:t> </a:t>
            </a:r>
            <a:r>
              <a:rPr lang="pl-PL" dirty="0"/>
              <a:t>projektu dotyczy weryfikacji dokumentacji dotyczącej planowanych zamówień w ramach projektu </a:t>
            </a:r>
            <a:r>
              <a:rPr lang="pl-PL" b="1" dirty="0"/>
              <a:t>zgodnie z przepisami ustawy </a:t>
            </a:r>
            <a:r>
              <a:rPr lang="pl-PL" b="1" dirty="0" err="1"/>
              <a:t>Pzp</a:t>
            </a:r>
            <a:r>
              <a:rPr lang="pl-PL" b="1" dirty="0"/>
              <a:t> oraz w oparciu o zasadę konkurencyjności. </a:t>
            </a:r>
          </a:p>
          <a:p>
            <a:endParaRPr lang="pl-PL" b="1" dirty="0"/>
          </a:p>
          <a:p>
            <a:r>
              <a:rPr lang="pl-PL" dirty="0"/>
              <a:t>Celem weryfikacji ex-</a:t>
            </a:r>
            <a:r>
              <a:rPr lang="pl-PL" dirty="0" err="1"/>
              <a:t>ante</a:t>
            </a:r>
            <a:r>
              <a:rPr lang="pl-PL" dirty="0"/>
              <a:t> zamówień jest zminimalizowanie ryzyka wystąpienia nieprawidłowości w ramach projektu. </a:t>
            </a:r>
          </a:p>
          <a:p>
            <a:endParaRPr lang="pl-PL" b="1" dirty="0"/>
          </a:p>
          <a:p>
            <a:r>
              <a:rPr lang="pl-PL" dirty="0"/>
              <a:t>W ramach FEP rozszerzono zakres kontroli ex-</a:t>
            </a:r>
            <a:r>
              <a:rPr lang="pl-PL" dirty="0" err="1"/>
              <a:t>ante</a:t>
            </a:r>
            <a:r>
              <a:rPr lang="pl-PL" dirty="0"/>
              <a:t> do wszystkich projektów wybranych do dofinansowania (po jednym zamówieniu na projekt).</a:t>
            </a:r>
          </a:p>
          <a:p>
            <a:endParaRPr lang="pl-PL" dirty="0"/>
          </a:p>
          <a:p>
            <a:r>
              <a:rPr lang="pl-PL" dirty="0"/>
              <a:t>W umowie Beneficjenci są zobligowani </a:t>
            </a:r>
            <a:r>
              <a:rPr lang="pl-PL" b="1" dirty="0"/>
              <a:t>w terminie 30 dni </a:t>
            </a:r>
            <a:r>
              <a:rPr lang="pl-PL" dirty="0"/>
              <a:t>od podpisania umowy do przedłożenia do IZ wykazu zamówień planowanych w projekcie na specjalną skrzynkę email – </a:t>
            </a:r>
            <a:r>
              <a:rPr lang="pl-PL" u="sng" dirty="0">
                <a:hlinkClick r:id="rId3"/>
              </a:rPr>
              <a:t>zamowienia.efs@pomorskie.eu</a:t>
            </a:r>
            <a:r>
              <a:rPr lang="pl-PL" u="sng" dirty="0"/>
              <a:t> </a:t>
            </a:r>
            <a:endParaRPr lang="pl-PL" dirty="0"/>
          </a:p>
          <a:p>
            <a:endParaRPr lang="pl-PL" dirty="0"/>
          </a:p>
          <a:p>
            <a:r>
              <a:rPr lang="pl-PL" dirty="0"/>
              <a:t>Procedura ex-</a:t>
            </a:r>
            <a:r>
              <a:rPr lang="pl-PL" dirty="0" err="1"/>
              <a:t>ante</a:t>
            </a:r>
            <a:r>
              <a:rPr lang="pl-PL" dirty="0"/>
              <a:t> nie dotyczy projektów rozliczanych w oparciu o kwoty ryczałtowe. 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C82297B-BDE8-4BCA-ADBA-D5A9816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9000711" cy="683695"/>
          </a:xfrm>
        </p:spPr>
        <p:txBody>
          <a:bodyPr>
            <a:normAutofit/>
          </a:bodyPr>
          <a:lstStyle/>
          <a:p>
            <a:pPr algn="r"/>
            <a:r>
              <a:rPr lang="pl-PL" dirty="0"/>
              <a:t>Kontrola ex-</a:t>
            </a:r>
            <a:r>
              <a:rPr lang="pl-PL" dirty="0" err="1"/>
              <a:t>ante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29248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11364</TotalTime>
  <Words>987</Words>
  <Application>Microsoft Office PowerPoint</Application>
  <PresentationFormat>Niestandardowy</PresentationFormat>
  <Paragraphs>116</Paragraphs>
  <Slides>14</Slides>
  <Notes>14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Open Sans</vt:lpstr>
      <vt:lpstr>Wingdings</vt:lpstr>
      <vt:lpstr>Motyw pakietu Office</vt:lpstr>
      <vt:lpstr>Zasady udzielania zamówień  w ramach EFS Plus </vt:lpstr>
      <vt:lpstr>1. Przygotowanie Wnioskodawców do udzielania zamówień zgodnie z nowymi wymaganiami.   2. Zmniejszenie ilości nieprawidłowości na zamówieniach.    3. Zmiana przekonań na temat zamówień.    </vt:lpstr>
      <vt:lpstr>Wytyczne kwalifikowalności– istotne zmiany </vt:lpstr>
      <vt:lpstr>Wytyczne kwalifikowalności– istotne zmiany </vt:lpstr>
      <vt:lpstr>Wytyczne kwalifikowalności– istotne zmiany </vt:lpstr>
      <vt:lpstr>Wytyczne kwalifikowalności – istotne zmiany </vt:lpstr>
      <vt:lpstr>Wytyczne kwalifikowalności – istotne zmiany, umowa § 20 ust. 5 </vt:lpstr>
      <vt:lpstr>Wytyczne równościowe – istotne zmiany, umowa § 20 ust. 6 </vt:lpstr>
      <vt:lpstr>Kontrola ex-ante </vt:lpstr>
      <vt:lpstr>Kontrola ex-post zamówień</vt:lpstr>
      <vt:lpstr>Źródła informacji o zamówieniach w ramach EFS Plus </vt:lpstr>
      <vt:lpstr>Źródła informacji o zamówieniach w ramach EFS Plus </vt:lpstr>
      <vt:lpstr>Podsumowanie</vt:lpstr>
      <vt:lpstr>Przystępnych i zrozumiałych zamówień!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Bizub-jechna</dc:creator>
  <cp:keywords>Polityki horyzontalne</cp:keywords>
  <cp:lastModifiedBy>Mich Katarzyna</cp:lastModifiedBy>
  <cp:revision>205</cp:revision>
  <cp:lastPrinted>2023-09-05T09:18:00Z</cp:lastPrinted>
  <dcterms:created xsi:type="dcterms:W3CDTF">2022-06-22T09:40:44Z</dcterms:created>
  <dcterms:modified xsi:type="dcterms:W3CDTF">2024-02-20T08:38:34Z</dcterms:modified>
</cp:coreProperties>
</file>