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45"/>
  </p:notesMasterIdLst>
  <p:sldIdLst>
    <p:sldId id="256" r:id="rId2"/>
    <p:sldId id="376" r:id="rId3"/>
    <p:sldId id="416" r:id="rId4"/>
    <p:sldId id="388" r:id="rId5"/>
    <p:sldId id="381" r:id="rId6"/>
    <p:sldId id="417" r:id="rId7"/>
    <p:sldId id="407" r:id="rId8"/>
    <p:sldId id="389" r:id="rId9"/>
    <p:sldId id="375" r:id="rId10"/>
    <p:sldId id="385" r:id="rId11"/>
    <p:sldId id="297" r:id="rId12"/>
    <p:sldId id="386" r:id="rId13"/>
    <p:sldId id="382" r:id="rId14"/>
    <p:sldId id="418" r:id="rId15"/>
    <p:sldId id="387" r:id="rId16"/>
    <p:sldId id="383" r:id="rId17"/>
    <p:sldId id="380" r:id="rId18"/>
    <p:sldId id="390" r:id="rId19"/>
    <p:sldId id="391" r:id="rId20"/>
    <p:sldId id="384" r:id="rId21"/>
    <p:sldId id="392" r:id="rId22"/>
    <p:sldId id="395" r:id="rId23"/>
    <p:sldId id="396" r:id="rId24"/>
    <p:sldId id="419" r:id="rId25"/>
    <p:sldId id="399" r:id="rId26"/>
    <p:sldId id="397" r:id="rId27"/>
    <p:sldId id="398" r:id="rId28"/>
    <p:sldId id="400" r:id="rId29"/>
    <p:sldId id="420" r:id="rId30"/>
    <p:sldId id="402" r:id="rId31"/>
    <p:sldId id="403" r:id="rId32"/>
    <p:sldId id="404" r:id="rId33"/>
    <p:sldId id="405" r:id="rId34"/>
    <p:sldId id="406" r:id="rId35"/>
    <p:sldId id="409" r:id="rId36"/>
    <p:sldId id="410" r:id="rId37"/>
    <p:sldId id="408" r:id="rId38"/>
    <p:sldId id="411" r:id="rId39"/>
    <p:sldId id="412" r:id="rId40"/>
    <p:sldId id="413" r:id="rId41"/>
    <p:sldId id="414" r:id="rId42"/>
    <p:sldId id="415" r:id="rId43"/>
    <p:sldId id="296" r:id="rId44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Michałowska Agata" initials="MA" lastIdx="1" clrIdx="1">
    <p:extLst>
      <p:ext uri="{19B8F6BF-5375-455C-9EA6-DF929625EA0E}">
        <p15:presenceInfo xmlns:p15="http://schemas.microsoft.com/office/powerpoint/2012/main" userId="Michałowska Agata" providerId="None"/>
      </p:ext>
    </p:extLst>
  </p:cmAuthor>
  <p:cmAuthor id="3" name="Sulencka Anna" initials="SA" lastIdx="1" clrIdx="2">
    <p:extLst>
      <p:ext uri="{19B8F6BF-5375-455C-9EA6-DF929625EA0E}">
        <p15:presenceInfo xmlns:p15="http://schemas.microsoft.com/office/powerpoint/2012/main" userId="S-1-5-21-352459600-126056257-345019615-49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00" autoAdjust="0"/>
  </p:normalViewPr>
  <p:slideViewPr>
    <p:cSldViewPr showGuides="1">
      <p:cViewPr varScale="1">
        <p:scale>
          <a:sx n="70" d="100"/>
          <a:sy n="70" d="100"/>
        </p:scale>
        <p:origin x="1426" y="62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27.03.2024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ct val="114000"/>
              </a:lnSpc>
              <a:spcAft>
                <a:spcPts val="3000"/>
              </a:spcAft>
              <a:defRPr sz="36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 : Fundusze Europejskie dla Pomorza, Rzeczpospolita Polska, Dofinansowane przez Unie Europejską, Urząd Marszałkowski Województwa Pomorskiego 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33985"/>
            <a:ext cx="8640381" cy="1080001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715" y="1979637"/>
            <a:ext cx="8640382" cy="4680002"/>
          </a:xfrm>
        </p:spPr>
        <p:txBody>
          <a:bodyPr>
            <a:normAutofit/>
          </a:bodyPr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907" y="559141"/>
            <a:ext cx="8640381" cy="1080001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88" y="2627708"/>
            <a:ext cx="8063709" cy="2808311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Aft>
                <a:spcPts val="2400"/>
              </a:spcAft>
            </a:pPr>
            <a:r>
              <a:rPr lang="pl-PL" sz="3200" dirty="0"/>
              <a:t>Fundusze Europejskie dla Pomorza</a:t>
            </a:r>
            <a:br>
              <a:rPr lang="pl-PL" sz="3200" dirty="0"/>
            </a:br>
            <a:r>
              <a:rPr lang="pl-PL" sz="3200" dirty="0"/>
              <a:t>2021-2027</a:t>
            </a:r>
            <a:br>
              <a:rPr lang="pl-PL" sz="3200" dirty="0"/>
            </a:br>
            <a:r>
              <a:rPr lang="pl-PL" sz="3200" dirty="0"/>
              <a:t>Regulamin naboru wniosków </a:t>
            </a:r>
            <a:br>
              <a:rPr lang="pl-PL" sz="3200" dirty="0"/>
            </a:br>
            <a:r>
              <a:rPr lang="pl-PL" sz="3200" dirty="0"/>
              <a:t>o dofinansowanie w zakresie EFS+ w działaniu 5.17 Usługi  Społeczne i Zdrowotne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9" y="5436020"/>
            <a:ext cx="3960018" cy="505773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+mn-lt"/>
              </a:rPr>
              <a:t>Gdańsk, 27 marca 2024 r.</a:t>
            </a:r>
          </a:p>
        </p:txBody>
      </p:sp>
      <p:sp>
        <p:nvSpPr>
          <p:cNvPr id="6" name="Podtytuł 4">
            <a:extLst>
              <a:ext uri="{FF2B5EF4-FFF2-40B4-BE49-F238E27FC236}">
                <a16:creationId xmlns:a16="http://schemas.microsoft.com/office/drawing/2014/main" id="{A2EB71A8-E3A4-4155-9CF5-5B00705137C9}"/>
              </a:ext>
            </a:extLst>
          </p:cNvPr>
          <p:cNvSpPr txBox="1">
            <a:spLocks/>
          </p:cNvSpPr>
          <p:nvPr/>
        </p:nvSpPr>
        <p:spPr>
          <a:xfrm>
            <a:off x="7290122" y="5588420"/>
            <a:ext cx="2168203" cy="5057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1007943" rtl="0" eaLnBrk="1" latinLnBrk="0" hangingPunct="1">
              <a:lnSpc>
                <a:spcPts val="3500"/>
              </a:lnSpc>
              <a:spcBef>
                <a:spcPts val="1102"/>
              </a:spcBef>
              <a:buClr>
                <a:schemeClr val="accent1"/>
              </a:buClr>
              <a:buFontTx/>
              <a:buNone/>
              <a:defRPr sz="28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503972" indent="0" algn="ctr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None/>
              <a:defRPr sz="2205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007943" indent="0" algn="ctr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None/>
              <a:defRPr sz="1984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511915" indent="0" algn="ctr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015886" indent="0" algn="ctr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24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  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2411685"/>
            <a:ext cx="9217024" cy="4698153"/>
          </a:xfrm>
        </p:spPr>
        <p:txBody>
          <a:bodyPr>
            <a:noAutofit/>
          </a:bodyPr>
          <a:lstStyle/>
          <a:p>
            <a:pPr marL="0" lvl="0" indent="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None/>
            </a:pPr>
            <a:r>
              <a:rPr lang="pl-PL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Szczegółowy katalog wszystkich kryteriów obowiązujących w niniejszym naborze wraz z definicjami i opisem znaczenia poszczególnych kryteriów znajduje się w </a:t>
            </a:r>
            <a:r>
              <a:rPr lang="pl-PL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załączniku nr 1 do  regulaminu. </a:t>
            </a:r>
            <a:endParaRPr lang="pl-PL" sz="28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4620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9360751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201131"/>
            <a:ext cx="8496655" cy="4248473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l-PL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Kryteria zgodności z FEP 2021-2027 i dokumentami programowymi – specyficzne (formalne):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Wsparcie w ramach projektu powinno być realizowane zgodnie z:</a:t>
            </a:r>
          </a:p>
          <a:p>
            <a:pPr marL="719138" lvl="0" indent="-447675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Strategią Rozwoju Usług Społecznych, polityka publiczna do roku 2030 (z perspektywą do 2035 r.);</a:t>
            </a:r>
          </a:p>
          <a:p>
            <a:pPr marL="719138" lvl="0" indent="-447675">
              <a:lnSpc>
                <a:spcPct val="100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Krajowym Programem Przeciwdziałania Ubóstwu i Wykluczeniu Społecznemu. Aktualizacja 2021–2027, polityka publiczna z perspektywą do roku 2030;</a:t>
            </a:r>
          </a:p>
          <a:p>
            <a:pPr marL="719138" lvl="0" indent="-447675">
              <a:lnSpc>
                <a:spcPct val="100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Regionalnym Planem Rozwoju i Deinstytucjonalizacji Usług Społecznych i Zdrowotnych w Województwie Pomorskim na lata 2023-2025. 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893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9360751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971525"/>
            <a:ext cx="8639485" cy="5040560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l-PL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Kryteria zgodności z FEP 2021-2027 i dokumentami programowymi – specyficzne (formalne):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cs typeface="Calibri" panose="020F0502020204030204" pitchFamily="34" charset="0"/>
              </a:rPr>
              <a:t>Projekt musi być przygotowany w </a:t>
            </a:r>
            <a:r>
              <a:rPr lang="pl-PL" sz="2400" b="1" dirty="0">
                <a:solidFill>
                  <a:srgbClr val="000000"/>
                </a:solidFill>
                <a:cs typeface="Calibri" panose="020F0502020204030204" pitchFamily="34" charset="0"/>
              </a:rPr>
              <a:t>oparciu o diagnozę</a:t>
            </a:r>
            <a:r>
              <a:rPr lang="pl-PL" sz="2400" dirty="0">
                <a:solidFill>
                  <a:srgbClr val="000000"/>
                </a:solidFill>
                <a:cs typeface="Calibri" panose="020F0502020204030204" pitchFamily="34" charset="0"/>
              </a:rPr>
              <a:t>, ze szczególnym uwzględnieniem analizy bieżących i prognozowanych potrzeb w zakresie miejsc świadczenia usług społecznych (jeśli dotyczy).</a:t>
            </a:r>
            <a:endParaRPr lang="pl-PL" sz="2400" dirty="0">
              <a:solidFill>
                <a:srgbClr val="000000"/>
              </a:solidFill>
            </a:endParaRPr>
          </a:p>
          <a:p>
            <a:pPr lvl="0">
              <a:lnSpc>
                <a:spcPct val="107000"/>
              </a:lnSpc>
              <a:spcBef>
                <a:spcPts val="30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cs typeface="Calibri" panose="020F0502020204030204" pitchFamily="34" charset="0"/>
              </a:rPr>
              <a:t>Wsparcie realizowane w projekcie musi być </a:t>
            </a:r>
            <a:r>
              <a:rPr lang="pl-PL" sz="2400" b="1" dirty="0">
                <a:cs typeface="Calibri" panose="020F0502020204030204" pitchFamily="34" charset="0"/>
              </a:rPr>
              <a:t>dostosowane do indywidualnych </a:t>
            </a:r>
            <a:r>
              <a:rPr lang="pl-PL" sz="2400" dirty="0">
                <a:cs typeface="Calibri" panose="020F0502020204030204" pitchFamily="34" charset="0"/>
              </a:rPr>
              <a:t>potrzeb, potencjału i osobistych preferencji odbiorców tych usług.</a:t>
            </a:r>
          </a:p>
          <a:p>
            <a:pPr lvl="0">
              <a:lnSpc>
                <a:spcPct val="107000"/>
              </a:lnSpc>
              <a:spcBef>
                <a:spcPts val="2400"/>
              </a:spcBef>
              <a:spcAft>
                <a:spcPts val="800"/>
              </a:spcAft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cs typeface="Calibri" panose="020F0502020204030204" pitchFamily="34" charset="0"/>
              </a:rPr>
              <a:t>Wsparcie z zakresu usług społecznych i zdrowotnych </a:t>
            </a:r>
            <a:r>
              <a:rPr lang="pl-PL" sz="2400" b="1" dirty="0">
                <a:solidFill>
                  <a:srgbClr val="000000"/>
                </a:solidFill>
                <a:cs typeface="Calibri" panose="020F0502020204030204" pitchFamily="34" charset="0"/>
              </a:rPr>
              <a:t>musi być zgodne z ideą </a:t>
            </a:r>
            <a:r>
              <a:rPr lang="pl-PL" sz="2400" b="1" dirty="0" err="1">
                <a:solidFill>
                  <a:srgbClr val="000000"/>
                </a:solidFill>
                <a:cs typeface="Calibri" panose="020F0502020204030204" pitchFamily="34" charset="0"/>
              </a:rPr>
              <a:t>deinstytucjonalizacji</a:t>
            </a:r>
            <a:r>
              <a:rPr lang="pl-PL" sz="2400" b="1" dirty="0">
                <a:solidFill>
                  <a:srgbClr val="000000"/>
                </a:solidFill>
                <a:cs typeface="Calibri" panose="020F0502020204030204" pitchFamily="34" charset="0"/>
              </a:rPr>
              <a:t>,</a:t>
            </a:r>
            <a:r>
              <a:rPr lang="pl-PL" sz="2400" dirty="0">
                <a:solidFill>
                  <a:srgbClr val="000000"/>
                </a:solidFill>
                <a:cs typeface="Calibri" panose="020F0502020204030204" pitchFamily="34" charset="0"/>
              </a:rPr>
              <a:t> tj. dotyczyć wyłącznie usług świadczonych w społeczności lokalnej.</a:t>
            </a:r>
            <a:endParaRPr lang="pl-PL" sz="2400" dirty="0">
              <a:solidFill>
                <a:srgbClr val="000000"/>
              </a:solidFill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0626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9360751" cy="576064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331565"/>
            <a:ext cx="8496655" cy="3024335"/>
          </a:xfrm>
        </p:spPr>
        <p:txBody>
          <a:bodyPr>
            <a:noAutofit/>
          </a:bodyPr>
          <a:lstStyle/>
          <a:p>
            <a:pPr marL="0" lvl="0" indent="0">
              <a:lnSpc>
                <a:spcPct val="115000"/>
              </a:lnSpc>
              <a:spcBef>
                <a:spcPts val="600"/>
              </a:spcBef>
              <a:buClr>
                <a:srgbClr val="003399"/>
              </a:buClr>
              <a:buNone/>
            </a:pPr>
            <a:r>
              <a:rPr lang="pl-PL" sz="24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Kryteria zgodności z FEP 2021-2027 i dokumentami programowymi – specyficzne (formalne): </a:t>
            </a:r>
            <a:endParaRPr lang="pl-PL" sz="2400" dirty="0">
              <a:cs typeface="Calibri" panose="020F0502020204030204" pitchFamily="34" charset="0"/>
            </a:endParaRPr>
          </a:p>
          <a:p>
            <a:pPr lvl="0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400" b="1" dirty="0">
                <a:cs typeface="Calibri" panose="020F0502020204030204" pitchFamily="34" charset="0"/>
              </a:rPr>
              <a:t>Średni koszt jednostkowy </a:t>
            </a:r>
            <a:r>
              <a:rPr lang="pl-PL" sz="2400" dirty="0">
                <a:cs typeface="Calibri" panose="020F0502020204030204" pitchFamily="34" charset="0"/>
              </a:rPr>
              <a:t>odpowiadający wsparciu </a:t>
            </a:r>
            <a:r>
              <a:rPr lang="pl-PL" sz="2400" b="1" dirty="0">
                <a:cs typeface="Calibri" panose="020F0502020204030204" pitchFamily="34" charset="0"/>
              </a:rPr>
              <a:t>uczestnika </a:t>
            </a:r>
            <a:r>
              <a:rPr lang="pl-PL" sz="2400" dirty="0">
                <a:cs typeface="Calibri" panose="020F0502020204030204" pitchFamily="34" charset="0"/>
              </a:rPr>
              <a:t>projektu określony został na poziomie maksymalnie</a:t>
            </a:r>
            <a:r>
              <a:rPr lang="pl-PL" sz="24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>
                <a:ea typeface="Calibri" panose="020F0502020204030204" pitchFamily="34" charset="0"/>
                <a:cs typeface="Arial" panose="020B0604020202020204" pitchFamily="34" charset="0"/>
              </a:rPr>
              <a:t>27,4 tys. zł </a:t>
            </a:r>
            <a:r>
              <a:rPr lang="pl-PL" sz="2400" dirty="0">
                <a:ea typeface="Calibri" panose="020F0502020204030204" pitchFamily="34" charset="0"/>
                <a:cs typeface="Arial" panose="020B0604020202020204" pitchFamily="34" charset="0"/>
              </a:rPr>
              <a:t>wydatków ogółem projektu.</a:t>
            </a:r>
            <a:endParaRPr lang="pl-PL" sz="2400" dirty="0"/>
          </a:p>
          <a:p>
            <a:pPr lvl="0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400" b="1" dirty="0">
                <a:ea typeface="Calibri" panose="020F0502020204030204" pitchFamily="34" charset="0"/>
                <a:cs typeface="Arial" panose="020B0604020202020204" pitchFamily="34" charset="0"/>
              </a:rPr>
              <a:t>Średni koszt jednostkowy </a:t>
            </a:r>
            <a:r>
              <a:rPr lang="pl-PL" sz="2400" dirty="0">
                <a:ea typeface="Calibri" panose="020F0502020204030204" pitchFamily="34" charset="0"/>
                <a:cs typeface="Arial" panose="020B0604020202020204" pitchFamily="34" charset="0"/>
              </a:rPr>
              <a:t>odpowiadający utworzeniu </a:t>
            </a:r>
            <a:r>
              <a:rPr lang="pl-PL" sz="2400" b="1" dirty="0">
                <a:ea typeface="Calibri" panose="020F0502020204030204" pitchFamily="34" charset="0"/>
                <a:cs typeface="Arial" panose="020B0604020202020204" pitchFamily="34" charset="0"/>
              </a:rPr>
              <a:t>jednego miejsca </a:t>
            </a:r>
            <a:r>
              <a:rPr lang="pl-PL" sz="2400" dirty="0">
                <a:ea typeface="Calibri" panose="020F0502020204030204" pitchFamily="34" charset="0"/>
                <a:cs typeface="Arial" panose="020B0604020202020204" pitchFamily="34" charset="0"/>
              </a:rPr>
              <a:t>świadczenia usługi w społeczności lokalnej w projekcie określony został na poziomie maksymalnie </a:t>
            </a:r>
            <a:r>
              <a:rPr lang="pl-PL" sz="2400" b="1" dirty="0">
                <a:ea typeface="Calibri" panose="020F0502020204030204" pitchFamily="34" charset="0"/>
                <a:cs typeface="Arial" panose="020B0604020202020204" pitchFamily="34" charset="0"/>
              </a:rPr>
              <a:t>142 tys. zł </a:t>
            </a:r>
            <a:r>
              <a:rPr lang="pl-PL" sz="2400" dirty="0">
                <a:ea typeface="Calibri" panose="020F0502020204030204" pitchFamily="34" charset="0"/>
                <a:cs typeface="Arial" panose="020B0604020202020204" pitchFamily="34" charset="0"/>
              </a:rPr>
              <a:t>wydatków ogółem projektu</a:t>
            </a:r>
            <a:r>
              <a:rPr lang="pl-PL" sz="2400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l-PL" sz="2400" dirty="0"/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1412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9360751" cy="576064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899517"/>
            <a:ext cx="8496655" cy="3456383"/>
          </a:xfrm>
        </p:spPr>
        <p:txBody>
          <a:bodyPr>
            <a:noAutofit/>
          </a:bodyPr>
          <a:lstStyle/>
          <a:p>
            <a:pPr marL="0" lvl="0" indent="0">
              <a:lnSpc>
                <a:spcPct val="115000"/>
              </a:lnSpc>
              <a:spcBef>
                <a:spcPts val="600"/>
              </a:spcBef>
              <a:buClr>
                <a:srgbClr val="003399"/>
              </a:buClr>
              <a:buNone/>
            </a:pPr>
            <a:r>
              <a:rPr lang="pl-PL" sz="24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Kryteria zgodności z FEP 2021-2027 i dokumentami programowymi – specyficzne (formalne): </a:t>
            </a:r>
          </a:p>
          <a:p>
            <a:pPr marL="0" lvl="0" indent="0">
              <a:lnSpc>
                <a:spcPct val="115000"/>
              </a:lnSpc>
              <a:spcBef>
                <a:spcPts val="600"/>
              </a:spcBef>
              <a:buClr>
                <a:srgbClr val="003399"/>
              </a:buClr>
              <a:buNone/>
            </a:pPr>
            <a:endParaRPr lang="pl-PL" sz="2400" dirty="0">
              <a:cs typeface="Calibri" panose="020F050202020403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cs typeface="Calibri" panose="020F0502020204030204" pitchFamily="34" charset="0"/>
              </a:rPr>
              <a:t>Projekt musi zakładać wartość wskaźnika produktu </a:t>
            </a:r>
            <a:r>
              <a:rPr lang="pl-PL" sz="2400" b="1" dirty="0">
                <a:cs typeface="Calibri" panose="020F0502020204030204" pitchFamily="34" charset="0"/>
              </a:rPr>
              <a:t>Liczba osób z niepełnosprawnościami </a:t>
            </a:r>
            <a:r>
              <a:rPr lang="pl-PL" sz="2400" dirty="0">
                <a:cs typeface="Calibri" panose="020F0502020204030204" pitchFamily="34" charset="0"/>
              </a:rPr>
              <a:t>objętych wsparciem w programie, liczoną od wartości </a:t>
            </a:r>
            <a:r>
              <a:rPr lang="pl-PL" sz="2400" dirty="0">
                <a:ea typeface="Times New Roman" panose="02020603050405020304" pitchFamily="18" charset="0"/>
              </a:rPr>
              <a:t>wskaźnika produktu Liczba osób objętych usługami świadczonymi w społeczności lokalnej w programie, na </a:t>
            </a:r>
            <a:r>
              <a:rPr lang="pl-PL" sz="2400" b="1" dirty="0">
                <a:ea typeface="Times New Roman" panose="02020603050405020304" pitchFamily="18" charset="0"/>
              </a:rPr>
              <a:t>poziomie </a:t>
            </a:r>
            <a:r>
              <a:rPr lang="pl-PL" sz="2400" b="1" dirty="0">
                <a:cs typeface="Calibri" panose="020F0502020204030204" pitchFamily="34" charset="0"/>
              </a:rPr>
              <a:t>co najmniej 28%.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cs typeface="Calibri" panose="020F0502020204030204" pitchFamily="34" charset="0"/>
              </a:rPr>
              <a:t>W przypadku działań w zakresie </a:t>
            </a:r>
            <a:r>
              <a:rPr lang="pl-PL" sz="2400" dirty="0" err="1">
                <a:solidFill>
                  <a:srgbClr val="000000"/>
                </a:solidFill>
                <a:cs typeface="Calibri" panose="020F0502020204030204" pitchFamily="34" charset="0"/>
              </a:rPr>
              <a:t>deinstytucjonalizacji</a:t>
            </a:r>
            <a:r>
              <a:rPr lang="pl-PL" sz="2400" dirty="0">
                <a:solidFill>
                  <a:srgbClr val="000000"/>
                </a:solidFill>
                <a:cs typeface="Calibri" panose="020F0502020204030204" pitchFamily="34" charset="0"/>
              </a:rPr>
              <a:t> usług zdrowotnych, Wnioskodawca musi zapewnić </a:t>
            </a:r>
            <a:r>
              <a:rPr lang="pl-PL" sz="2400" b="1" dirty="0">
                <a:solidFill>
                  <a:srgbClr val="000000"/>
                </a:solidFill>
                <a:cs typeface="Calibri" panose="020F0502020204030204" pitchFamily="34" charset="0"/>
              </a:rPr>
              <a:t>wsparcie dla opiekunów nieformalnych </a:t>
            </a:r>
            <a:r>
              <a:rPr lang="pl-PL" sz="2400" dirty="0">
                <a:solidFill>
                  <a:srgbClr val="000000"/>
                </a:solidFill>
                <a:cs typeface="Calibri" panose="020F0502020204030204" pitchFamily="34" charset="0"/>
              </a:rPr>
              <a:t>osób potrzebujących wsparcia w codziennym funkcjonowaniu.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pl-PL" sz="2400" b="1" dirty="0">
              <a:cs typeface="Calibri" panose="020F050202020403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0730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9360751" cy="576064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899517"/>
            <a:ext cx="8424647" cy="3456383"/>
          </a:xfrm>
        </p:spPr>
        <p:txBody>
          <a:bodyPr>
            <a:noAutofit/>
          </a:bodyPr>
          <a:lstStyle/>
          <a:p>
            <a:pPr marL="0" lvl="0" indent="0">
              <a:lnSpc>
                <a:spcPct val="115000"/>
              </a:lnSpc>
              <a:spcBef>
                <a:spcPts val="600"/>
              </a:spcBef>
              <a:buClr>
                <a:srgbClr val="003399"/>
              </a:buClr>
              <a:buNone/>
            </a:pPr>
            <a:r>
              <a:rPr lang="pl-PL" sz="24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Kryteria zgodności z FEP 2021-2027 i dokumentami programowymi – specyficzne (formalne): </a:t>
            </a:r>
          </a:p>
          <a:p>
            <a:pPr marL="0" lvl="0" indent="0">
              <a:lnSpc>
                <a:spcPct val="115000"/>
              </a:lnSpc>
              <a:spcBef>
                <a:spcPts val="600"/>
              </a:spcBef>
              <a:buClr>
                <a:srgbClr val="003399"/>
              </a:buClr>
              <a:buNone/>
            </a:pPr>
            <a:endParaRPr lang="pl-PL" sz="2400" dirty="0">
              <a:cs typeface="Calibri" panose="020F050202020403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cs typeface="Calibri" panose="020F0502020204030204" pitchFamily="34" charset="0"/>
              </a:rPr>
              <a:t>W przypadku projektów w zakresie opieki długoterminowej, w szczególności pielęgniarskiej opieki długoterminowej, a także opieki paliatywnej i hospicyjnej, Wnioskodawca musi założyć </a:t>
            </a:r>
            <a:r>
              <a:rPr lang="pl-PL" sz="2400" b="1" dirty="0">
                <a:solidFill>
                  <a:srgbClr val="000000"/>
                </a:solidFill>
                <a:cs typeface="Calibri" panose="020F0502020204030204" pitchFamily="34" charset="0"/>
              </a:rPr>
              <a:t>tworzenie indywidualnych planów opieki dla pacjentów.</a:t>
            </a:r>
            <a:endParaRPr lang="pl-PL" sz="2400" b="1" dirty="0">
              <a:solidFill>
                <a:srgbClr val="000000"/>
              </a:solidFill>
            </a:endParaRPr>
          </a:p>
          <a:p>
            <a:pPr lvl="0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cs typeface="Calibri" panose="020F0502020204030204" pitchFamily="34" charset="0"/>
              </a:rPr>
              <a:t>Zapisy wniosku o dofinansowanie dotyczące usług zdrowotnych muszą być zgodne z celami </a:t>
            </a:r>
            <a:r>
              <a:rPr lang="pl-PL" sz="2400" b="1" dirty="0">
                <a:solidFill>
                  <a:srgbClr val="000000"/>
                </a:solidFill>
                <a:cs typeface="Calibri" panose="020F0502020204030204" pitchFamily="34" charset="0"/>
              </a:rPr>
              <a:t>strategii Zdrowa Przyszłość</a:t>
            </a:r>
            <a:r>
              <a:rPr lang="pl-PL" sz="2400" dirty="0">
                <a:solidFill>
                  <a:srgbClr val="000000"/>
                </a:solidFill>
                <a:cs typeface="Calibri" panose="020F0502020204030204" pitchFamily="34" charset="0"/>
              </a:rPr>
              <a:t>. (jeśli dotyczy).</a:t>
            </a:r>
            <a:endParaRPr lang="pl-PL" sz="2400" dirty="0">
              <a:solidFill>
                <a:srgbClr val="000000"/>
              </a:solidFill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003399"/>
              </a:buClr>
              <a:buFont typeface="Arial" panose="020B0604020202020204" pitchFamily="34" charset="0"/>
              <a:buChar char="•"/>
            </a:pPr>
            <a:endParaRPr lang="pl-PL" dirty="0">
              <a:solidFill>
                <a:srgbClr val="000000"/>
              </a:solidFill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4236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9360751" cy="576064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 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984" y="1259557"/>
            <a:ext cx="8742216" cy="3096343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600"/>
              </a:spcBef>
              <a:buClr>
                <a:srgbClr val="003399"/>
              </a:buClr>
              <a:buNone/>
            </a:pPr>
            <a:r>
              <a:rPr lang="pl-PL" sz="24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Kryteria zgodności z FEP 2021-2027 i dokumentami programowymi – specyficzne (formalne): </a:t>
            </a:r>
            <a:endParaRPr lang="pl-PL" sz="2400" dirty="0">
              <a:cs typeface="Calibri" panose="020F0502020204030204" pitchFamily="34" charset="0"/>
            </a:endParaRPr>
          </a:p>
          <a:p>
            <a:pPr lvl="0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cs typeface="Calibri" panose="020F0502020204030204" pitchFamily="34" charset="0"/>
              </a:rPr>
              <a:t>Zapisy wniosku o dofinansowanie dotyczące usług zdrowotnych muszą być zgodne z </a:t>
            </a:r>
            <a:r>
              <a:rPr lang="pl-PL" sz="2400" b="1" dirty="0">
                <a:cs typeface="Calibri" panose="020F0502020204030204" pitchFamily="34" charset="0"/>
              </a:rPr>
              <a:t>Wojewódzkim planem transformacji województwa pomorskiego</a:t>
            </a:r>
            <a:r>
              <a:rPr lang="pl-PL" sz="2400" dirty="0">
                <a:cs typeface="Calibri" panose="020F0502020204030204" pitchFamily="34" charset="0"/>
              </a:rPr>
              <a:t> na lata 2022 -2026, w szczególności z Działaniem 2.7 Opieka długoterminowa; Działaniem 2.8 Opieka paliatywna i hospicyjna (jeśli dotyczy).</a:t>
            </a:r>
            <a:endParaRPr lang="pl-PL" sz="2400" dirty="0"/>
          </a:p>
          <a:p>
            <a:pPr>
              <a:lnSpc>
                <a:spcPct val="107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W każdym przypadku, gdy w projekcie będzie wytwarzana dokumentacja medyczna, podmiot ją wytwarzający musi być </a:t>
            </a:r>
            <a:r>
              <a:rPr lang="pl-PL" sz="24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zintegrowany z Systemem e-zdrowie</a:t>
            </a: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pl-PL" sz="24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9026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9360751" cy="1080120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403573"/>
            <a:ext cx="8424647" cy="5636494"/>
          </a:xfrm>
        </p:spPr>
        <p:txBody>
          <a:bodyPr>
            <a:noAutofit/>
          </a:bodyPr>
          <a:lstStyle/>
          <a:p>
            <a:pPr marL="130175" lvl="3" indent="0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sz="2400" b="1" dirty="0">
                <a:solidFill>
                  <a:srgbClr val="00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Kryteria strategiczne, Obszar C: Wartość dodana projektu (Preferencje)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ea typeface="Times New Roman" panose="02020603050405020304" pitchFamily="18" charset="0"/>
                <a:cs typeface="Calibri" panose="020F0502020204030204" pitchFamily="34" charset="0"/>
              </a:rPr>
              <a:t>Projekty realizowane w </a:t>
            </a:r>
            <a:r>
              <a:rPr lang="pl-PL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partnerstwie</a:t>
            </a:r>
            <a:r>
              <a:rPr lang="pl-PL" sz="2400" dirty="0">
                <a:ea typeface="Times New Roman" panose="02020603050405020304" pitchFamily="18" charset="0"/>
                <a:cs typeface="Calibri" panose="020F0502020204030204" pitchFamily="34" charset="0"/>
              </a:rPr>
              <a:t> organizacji pozarządowej z instytucją integracji i pomocy społecznej</a:t>
            </a: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pl-PL" sz="2400" dirty="0">
                <a:ea typeface="Times New Roman" panose="02020603050405020304" pitchFamily="18" charset="0"/>
              </a:rPr>
              <a:t>podmiotem świadczącym usługi zdrowotne.</a:t>
            </a:r>
            <a:endParaRPr lang="pl-PL" sz="2400" dirty="0"/>
          </a:p>
          <a:p>
            <a:pPr>
              <a:lnSpc>
                <a:spcPct val="114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ea typeface="Times New Roman" panose="02020603050405020304" pitchFamily="18" charset="0"/>
                <a:cs typeface="Arial" panose="020B0604020202020204" pitchFamily="34" charset="0"/>
              </a:rPr>
              <a:t>Projekty realizowane przez </a:t>
            </a:r>
            <a:r>
              <a:rPr lang="pl-PL" sz="2400" b="1" dirty="0">
                <a:ea typeface="Times New Roman" panose="02020603050405020304" pitchFamily="18" charset="0"/>
              </a:rPr>
              <a:t>Centrum Usług Społecznych</a:t>
            </a:r>
            <a:r>
              <a:rPr lang="pl-PL" sz="2400" b="1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400" dirty="0">
                <a:ea typeface="Times New Roman" panose="02020603050405020304" pitchFamily="18" charset="0"/>
              </a:rPr>
              <a:t>lub działania zaplanowane w projekcie wspierają powstanie Centrum Usług.</a:t>
            </a:r>
          </a:p>
          <a:p>
            <a:pPr>
              <a:lnSpc>
                <a:spcPct val="114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ea typeface="Times New Roman" panose="02020603050405020304" pitchFamily="18" charset="0"/>
              </a:rPr>
              <a:t>Projekty, w których usługi społeczne są  </a:t>
            </a:r>
            <a:r>
              <a:rPr lang="pl-PL" sz="2400" b="1" dirty="0">
                <a:ea typeface="Times New Roman" panose="02020603050405020304" pitchFamily="18" charset="0"/>
              </a:rPr>
              <a:t>realizowane przez </a:t>
            </a:r>
            <a:r>
              <a:rPr lang="pl-PL" sz="2400" b="1" dirty="0">
                <a:ea typeface="Times New Roman" panose="02020603050405020304" pitchFamily="18" charset="0"/>
                <a:cs typeface="Arial" panose="020B0604020202020204" pitchFamily="34" charset="0"/>
              </a:rPr>
              <a:t>podmioty ekonomii społecznej.</a:t>
            </a:r>
          </a:p>
          <a:p>
            <a:pPr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4000"/>
              </a:lnSpc>
              <a:buFont typeface="Wingdings" panose="05000000000000000000" pitchFamily="2" charset="2"/>
              <a:buChar char="§"/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4000"/>
              </a:lnSpc>
              <a:buFont typeface="Wingdings" panose="05000000000000000000" pitchFamily="2" charset="2"/>
              <a:buChar char="§"/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7048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9360751" cy="1080120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403573"/>
            <a:ext cx="8352639" cy="5636494"/>
          </a:xfrm>
        </p:spPr>
        <p:txBody>
          <a:bodyPr>
            <a:noAutofit/>
          </a:bodyPr>
          <a:lstStyle/>
          <a:p>
            <a:pPr marL="130175" lvl="3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400" b="1" dirty="0">
                <a:solidFill>
                  <a:srgbClr val="000000"/>
                </a:solidFill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Kryteria strategiczne, Obszar C: Wartość dodana projektu (Preferencje)</a:t>
            </a:r>
            <a:endParaRPr lang="pl-PL" sz="2400" dirty="0">
              <a:latin typeface="+mn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ea typeface="Times New Roman" panose="02020603050405020304" pitchFamily="18" charset="0"/>
              </a:rPr>
              <a:t>Projekty realizowane przy wykorzystaniu </a:t>
            </a:r>
            <a:r>
              <a:rPr lang="pl-PL" sz="2400" b="1" dirty="0">
                <a:ea typeface="Times New Roman" panose="02020603050405020304" pitchFamily="18" charset="0"/>
              </a:rPr>
              <a:t>animacji środowiskowej </a:t>
            </a:r>
            <a:r>
              <a:rPr lang="pl-PL" sz="2400" dirty="0">
                <a:ea typeface="Times New Roman" panose="02020603050405020304" pitchFamily="18" charset="0"/>
              </a:rPr>
              <a:t>i </a:t>
            </a:r>
            <a:r>
              <a:rPr lang="pl-PL" sz="2400" b="1" dirty="0">
                <a:ea typeface="Times New Roman" panose="02020603050405020304" pitchFamily="18" charset="0"/>
              </a:rPr>
              <a:t>kręgów wsparcia </a:t>
            </a:r>
            <a:r>
              <a:rPr lang="pl-PL" sz="2400" dirty="0">
                <a:ea typeface="Times New Roman" panose="02020603050405020304" pitchFamily="18" charset="0"/>
              </a:rPr>
              <a:t>albo </a:t>
            </a:r>
            <a:r>
              <a:rPr lang="pl-PL" sz="2400" b="1" dirty="0">
                <a:ea typeface="Times New Roman" panose="02020603050405020304" pitchFamily="18" charset="0"/>
              </a:rPr>
              <a:t>wolontariatu.</a:t>
            </a:r>
          </a:p>
          <a:p>
            <a:pPr>
              <a:lnSpc>
                <a:spcPct val="114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Projekty, w których wskazano działania realizowane przez jednostki </a:t>
            </a:r>
            <a:r>
              <a:rPr lang="pl-PL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podstawowej i/lub ambulatoryjnej opieki zdrowotnej</a:t>
            </a: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14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Projekty realizowane z wykorzystaniem </a:t>
            </a:r>
            <a:r>
              <a:rPr lang="pl-PL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nowoczesnych rozwiązań i narzędzi technologicznych</a:t>
            </a: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, w tym </a:t>
            </a:r>
            <a:r>
              <a:rPr lang="pl-PL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telemedycznych</a:t>
            </a: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4000"/>
              </a:lnSpc>
              <a:buFont typeface="Wingdings" panose="05000000000000000000" pitchFamily="2" charset="2"/>
              <a:buChar char="§"/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4000"/>
              </a:lnSpc>
              <a:buFont typeface="Wingdings" panose="05000000000000000000" pitchFamily="2" charset="2"/>
              <a:buChar char="§"/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9942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9360751" cy="1080120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619597"/>
            <a:ext cx="8280631" cy="5420470"/>
          </a:xfrm>
        </p:spPr>
        <p:txBody>
          <a:bodyPr>
            <a:noAutofit/>
          </a:bodyPr>
          <a:lstStyle/>
          <a:p>
            <a:pPr marL="130175" lvl="3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400" b="1" dirty="0">
                <a:solidFill>
                  <a:srgbClr val="00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Kryteria strategiczne, Obszar C: Wartość dodana projektu (Preferencje)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Projekty, których zakres został ujęty w ramach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Zintegrowanych Porozumieniach Terytorialnych (ZPT).</a:t>
            </a:r>
          </a:p>
          <a:p>
            <a:pPr>
              <a:lnSpc>
                <a:spcPct val="114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Projekty realizowane na obszarach </a:t>
            </a:r>
            <a:r>
              <a:rPr lang="pl-PL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 </a:t>
            </a:r>
            <a:r>
              <a:rPr lang="pl-PL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ponadprzeciętnym poziomie wykluczenia społecznego. (zał. nr  4).</a:t>
            </a:r>
            <a:endParaRPr lang="pl-PL" sz="2400" b="1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4000"/>
              </a:lnSpc>
              <a:buFont typeface="Wingdings" panose="05000000000000000000" pitchFamily="2" charset="2"/>
              <a:buChar char="§"/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4000"/>
              </a:lnSpc>
              <a:buFont typeface="Wingdings" panose="05000000000000000000" pitchFamily="2" charset="2"/>
              <a:buChar char="§"/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0514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720080"/>
          </a:xfrm>
        </p:spPr>
        <p:txBody>
          <a:bodyPr>
            <a:normAutofit/>
          </a:bodyPr>
          <a:lstStyle/>
          <a:p>
            <a:r>
              <a:rPr lang="pl-PL" sz="3100" dirty="0"/>
              <a:t>Działanie 5.17. Usługi społeczne i zdrowotne</a:t>
            </a: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1475581"/>
            <a:ext cx="9049817" cy="4783073"/>
          </a:xfrm>
        </p:spPr>
        <p:txBody>
          <a:bodyPr>
            <a:noAutofit/>
          </a:bodyPr>
          <a:lstStyle/>
          <a:p>
            <a:pPr marL="0" lvl="1" indent="0" defTabSz="76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2954338" algn="l"/>
              </a:tabLst>
            </a:pPr>
            <a:r>
              <a:rPr lang="pl-PL" sz="2800" dirty="0"/>
              <a:t>Koniec naboru:			          </a:t>
            </a:r>
            <a:r>
              <a:rPr lang="pl-PL" sz="2800" b="1" dirty="0"/>
              <a:t>24.04.2024</a:t>
            </a:r>
          </a:p>
          <a:p>
            <a:pPr marL="0" lvl="1" indent="0" defTabSz="76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2954338" algn="l"/>
              </a:tabLst>
            </a:pPr>
            <a:r>
              <a:rPr lang="pl-PL" sz="2800" dirty="0"/>
              <a:t>Kwota przewidziana </a:t>
            </a:r>
          </a:p>
          <a:p>
            <a:pPr marL="0" lvl="1" indent="0" defTabSz="76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2954338" algn="l"/>
              </a:tabLst>
            </a:pPr>
            <a:r>
              <a:rPr lang="pl-PL" sz="2800" dirty="0"/>
              <a:t>na dofinansowanie projektów : </a:t>
            </a:r>
            <a:r>
              <a:rPr lang="pl-PL" sz="2800" b="1" dirty="0"/>
              <a:t>120 290 424,47 PLN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800" dirty="0"/>
              <a:t>Cross-financing: 		       </a:t>
            </a:r>
            <a:r>
              <a:rPr lang="pl-PL" sz="2800" b="1" dirty="0"/>
              <a:t>40 %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800" dirty="0"/>
              <a:t>Wkład własny beneficjenta:        </a:t>
            </a:r>
            <a:r>
              <a:rPr lang="pl-PL" sz="2800" b="1" dirty="0"/>
              <a:t>5 % 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800" dirty="0"/>
              <a:t>Sposób wyboru: 		       </a:t>
            </a:r>
            <a:r>
              <a:rPr lang="pl-PL" sz="2800" b="1" dirty="0"/>
              <a:t>konkurencyjny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b="1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129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9360751" cy="1080120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176" y="1547590"/>
            <a:ext cx="8784976" cy="41044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b="1" dirty="0"/>
              <a:t>Kryteria strategiczne, Obszar D: Specyficzne ukierunkowanie projektu (Preferencje)</a:t>
            </a:r>
          </a:p>
          <a:p>
            <a:pPr>
              <a:lnSpc>
                <a:spcPct val="114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ea typeface="Times New Roman" panose="02020603050405020304" pitchFamily="18" charset="0"/>
              </a:rPr>
              <a:t>Projekty realizowane na obszarach gmin, które przyjęły </a:t>
            </a:r>
            <a:r>
              <a:rPr lang="pl-PL" sz="2400" b="1" dirty="0">
                <a:ea typeface="Times New Roman" panose="02020603050405020304" pitchFamily="18" charset="0"/>
              </a:rPr>
              <a:t>Lokalny Plan </a:t>
            </a:r>
            <a:r>
              <a:rPr lang="pl-PL" sz="2400" b="1" dirty="0" err="1">
                <a:ea typeface="Times New Roman" panose="02020603050405020304" pitchFamily="18" charset="0"/>
              </a:rPr>
              <a:t>Deinstytucjonalizacji</a:t>
            </a:r>
            <a:r>
              <a:rPr lang="pl-PL" sz="2400" b="1" dirty="0">
                <a:ea typeface="Times New Roman" panose="02020603050405020304" pitchFamily="18" charset="0"/>
              </a:rPr>
              <a:t> Usług Społecznych</a:t>
            </a:r>
            <a:r>
              <a:rPr lang="pl-PL" sz="2400" dirty="0">
                <a:ea typeface="Times New Roman" panose="02020603050405020304" pitchFamily="18" charset="0"/>
              </a:rPr>
              <a:t> oraz wpisują się w ten plan.</a:t>
            </a:r>
            <a:endParaRPr lang="pl-PL" sz="2400" dirty="0"/>
          </a:p>
          <a:p>
            <a:pPr>
              <a:lnSpc>
                <a:spcPct val="114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ea typeface="Times New Roman" panose="02020603050405020304" pitchFamily="18" charset="0"/>
              </a:rPr>
              <a:t>Projekty, które obejmą wsparciem wskazane </a:t>
            </a:r>
            <a:r>
              <a:rPr lang="pl-PL" sz="2400" b="1" dirty="0">
                <a:ea typeface="Times New Roman" panose="02020603050405020304" pitchFamily="18" charset="0"/>
              </a:rPr>
              <a:t>grupy najbardziej potrzebujące wsparcia.</a:t>
            </a:r>
          </a:p>
          <a:p>
            <a:pPr>
              <a:lnSpc>
                <a:spcPct val="114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ea typeface="Times New Roman" panose="02020603050405020304" pitchFamily="18" charset="0"/>
              </a:rPr>
              <a:t>Projekty realizowane w </a:t>
            </a:r>
            <a:r>
              <a:rPr lang="pl-PL" sz="2400" b="1" dirty="0">
                <a:ea typeface="Times New Roman" panose="02020603050405020304" pitchFamily="18" charset="0"/>
              </a:rPr>
              <a:t>partnerstwie jednostek samorządu terytorialnego z podmiotami ekonomii społecznej</a:t>
            </a:r>
            <a:r>
              <a:rPr lang="pl-PL" sz="2400" dirty="0"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14000"/>
              </a:lnSpc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1494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9360751" cy="1080120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r>
              <a:rPr lang="pl-PL" sz="3100" u="sng" dirty="0">
                <a:solidFill>
                  <a:srgbClr val="002073"/>
                </a:solidFill>
              </a:rPr>
              <a:t> 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176" y="1547590"/>
            <a:ext cx="8627024" cy="4104455"/>
          </a:xfrm>
        </p:spPr>
        <p:txBody>
          <a:bodyPr>
            <a:noAutofit/>
          </a:bodyPr>
          <a:lstStyle/>
          <a:p>
            <a:pPr marL="0" lvl="0" indent="0">
              <a:buClr>
                <a:srgbClr val="003399"/>
              </a:buClr>
              <a:buNone/>
            </a:pPr>
            <a:r>
              <a:rPr lang="pl-PL" sz="2400" b="1" dirty="0">
                <a:solidFill>
                  <a:srgbClr val="000000"/>
                </a:solidFill>
              </a:rPr>
              <a:t>Kryteria strategiczne, Obszar D: Specyficzne ukierunkowanie projektu (Preferencje):</a:t>
            </a:r>
          </a:p>
          <a:p>
            <a:pPr>
              <a:lnSpc>
                <a:spcPct val="114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ea typeface="Times New Roman" panose="02020603050405020304" pitchFamily="18" charset="0"/>
              </a:rPr>
              <a:t>Projekty zapewniające </a:t>
            </a:r>
            <a:r>
              <a:rPr lang="pl-PL" sz="2400" b="1" dirty="0">
                <a:ea typeface="Times New Roman" panose="02020603050405020304" pitchFamily="18" charset="0"/>
              </a:rPr>
              <a:t>wsparcie psychologiczne dla opiekunów nieformalnych osób </a:t>
            </a:r>
            <a:r>
              <a:rPr lang="pl-PL" sz="2400" dirty="0">
                <a:ea typeface="Times New Roman" panose="02020603050405020304" pitchFamily="18" charset="0"/>
              </a:rPr>
              <a:t>potrzebujących wsparcia w codziennym funkcjonowaniu.</a:t>
            </a:r>
          </a:p>
          <a:p>
            <a:pPr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ea typeface="Times New Roman" panose="02020603050405020304" pitchFamily="18" charset="0"/>
                <a:cs typeface="Calibri" panose="020F0502020204030204" pitchFamily="34" charset="0"/>
              </a:rPr>
              <a:t>Projekty realizowane na obszarze </a:t>
            </a:r>
            <a:r>
              <a:rPr lang="pl-PL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miast średnich </a:t>
            </a: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tracących funkcje społeczno-gospodarcze lub </a:t>
            </a:r>
            <a:r>
              <a:rPr lang="pl-PL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gmin zagrożonych trwałą marginalizacją</a:t>
            </a: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4000"/>
              </a:lnSpc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91196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2411685"/>
            <a:ext cx="9217024" cy="4698153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None/>
            </a:pP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Podstawowe zasady realizacji projektów w ramach działania 5.17 znajdują się w </a:t>
            </a:r>
            <a:r>
              <a:rPr lang="pl-PL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podrozdziale 2.3  </a:t>
            </a:r>
            <a:r>
              <a:rPr lang="pl-PL" sz="2400" b="1" dirty="0"/>
              <a:t>Uwarunkowania realizacji wsparcia w ramach projektów Regulaminu wyboru projektu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4066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1475581"/>
            <a:ext cx="9217024" cy="572425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800" b="1" dirty="0"/>
              <a:t>Wybrane uwarunkowania realizacji projektów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400" b="1" dirty="0"/>
              <a:t>Zasady ogólne</a:t>
            </a:r>
          </a:p>
          <a:p>
            <a:pPr lv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ea typeface="Times New Roman" panose="02020603050405020304" pitchFamily="18" charset="0"/>
                <a:cs typeface="Calibri" panose="020F0502020204030204" pitchFamily="34" charset="0"/>
              </a:rPr>
              <a:t>Projekty muszą być realizowane zgodnie z </a:t>
            </a:r>
            <a:r>
              <a:rPr lang="pl-PL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ideą </a:t>
            </a:r>
            <a:r>
              <a:rPr lang="pl-PL" sz="2400" b="1" dirty="0" err="1">
                <a:ea typeface="Times New Roman" panose="02020603050405020304" pitchFamily="18" charset="0"/>
                <a:cs typeface="Calibri" panose="020F0502020204030204" pitchFamily="34" charset="0"/>
              </a:rPr>
              <a:t>deinstytucjonalizacji</a:t>
            </a:r>
            <a:r>
              <a:rPr lang="pl-PL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l-PL" sz="2400" dirty="0">
                <a:ea typeface="Times New Roman" panose="02020603050405020304" pitchFamily="18" charset="0"/>
                <a:cs typeface="Calibri" panose="020F0502020204030204" pitchFamily="34" charset="0"/>
              </a:rPr>
              <a:t>usług społecznych i zdrowotnych.</a:t>
            </a: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ea typeface="Times New Roman" panose="02020603050405020304" pitchFamily="18" charset="0"/>
                <a:cs typeface="Calibri" panose="020F0502020204030204" pitchFamily="34" charset="0"/>
              </a:rPr>
              <a:t>Wsparcie z zakresu usług społecznych i zdrowotnych może dotyczyć </a:t>
            </a:r>
            <a:r>
              <a:rPr lang="pl-PL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wyłącznie usług świadczonych w społeczności lokalnej.</a:t>
            </a: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6681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755501"/>
            <a:ext cx="8711782" cy="644433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800" b="1" dirty="0"/>
              <a:t>Wybrane uwarunkowania realizacji projektów</a:t>
            </a:r>
          </a:p>
          <a:p>
            <a:pPr marL="0" lv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Usługi świadczone w społeczności lokalnej są świadczone w sposób: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zindywidualizowany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(dostosowany do potrzeb i możliwości danej osoby);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umożliwiający odbiorcom tych usług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kontrolę nad swoim życiem 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nad decyzjami, które ich dotyczą (w zakresie wsparcia dzieci uwzględnianie ich zdania);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zapewniający, że odbiorcy usług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nie są odizolowani od ogółu 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społeczności lub nie są zmuszeni do mieszkania razem;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gwarantujący, że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wymagania organizacyjne nie mają pierwszeństwa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przed indywidualnymi potrzebami osoby z niej korzystającej.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5214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Warunki, o których mowa w literze a-d, muszą być spełnione łącznie.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41659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971525"/>
            <a:ext cx="9217024" cy="622831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800" b="1" dirty="0"/>
              <a:t>Wybrane uwarunkowania realizacji projektów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400" b="1" dirty="0"/>
              <a:t>Zasady ogólne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Projekty mogą być realizowane z</a:t>
            </a: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wykorzystaniem </a:t>
            </a:r>
            <a:r>
              <a:rPr lang="pl-PL" sz="2400" b="1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istniejących już nowoczesnych rozwiązań i narzędzi technologicznych</a:t>
            </a: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, w tym </a:t>
            </a:r>
            <a:r>
              <a:rPr lang="pl-PL" sz="24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telemedycznych</a:t>
            </a: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. Nie jest  możliwe finansowanie tworzenia nowych rozwiązań i narzędzi.</a:t>
            </a:r>
          </a:p>
          <a:p>
            <a:pPr lv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Finansowanie usług zdrowotnych jest możliwe w zakresie działań o charakterze </a:t>
            </a:r>
            <a:r>
              <a:rPr lang="pl-PL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diagnostycznym lub profilaktycznym</a:t>
            </a: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, zaś finansowanie leczenia jest możliwe wyłącznie w ramach opieki długoterminowej, jako wsparcie towarzyszące.</a:t>
            </a:r>
          </a:p>
          <a:p>
            <a:pPr marL="457200" lvl="0" indent="-4572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66875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971525"/>
            <a:ext cx="9217024" cy="622831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800" b="1" dirty="0"/>
              <a:t>Wybrane uwarunkowania realizacji projektów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400" b="1" dirty="0"/>
              <a:t>Usługi opiekuńcze i asystenckie – I typ projektów</a:t>
            </a:r>
          </a:p>
          <a:p>
            <a:pPr lvl="0">
              <a:lnSpc>
                <a:spcPct val="115000"/>
              </a:lnSpc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Usługi opiekuńcze są świadczone dla osób potrzebujących wsparcia w codziennym funkcjonowaniu, a usługi asystenckie w szczególności dla osób z niepełnosprawnościami.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ea typeface="Times New Roman" panose="02020603050405020304" pitchFamily="18" charset="0"/>
                <a:cs typeface="Calibri" panose="020F0502020204030204" pitchFamily="34" charset="0"/>
              </a:rPr>
              <a:t>Wsparcie dla usług opiekuńczych lub asystenckich prowadzi </a:t>
            </a:r>
            <a:r>
              <a:rPr lang="pl-PL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każdorazowo do zwiększenia liczby miejsc świadczenia usług </a:t>
            </a:r>
            <a:r>
              <a:rPr lang="pl-PL" sz="2400" dirty="0">
                <a:ea typeface="Times New Roman" panose="02020603050405020304" pitchFamily="18" charset="0"/>
                <a:cs typeface="Calibri" panose="020F0502020204030204" pitchFamily="34" charset="0"/>
              </a:rPr>
              <a:t>w społeczności lokalnej oraz liczby osób objętych usługami świadczonymi w społeczności lokalnej przez danego beneficjenta w stosunku do danych z roku poprzedzającego rok złożenia wniosku o dofinansowanie.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32008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971525"/>
            <a:ext cx="9217024" cy="6228312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Wybrane uwarunkowania realizacji projektów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400" b="1" dirty="0"/>
              <a:t>Usługi opiekuńcze i asystenckie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W ramach projektów </a:t>
            </a:r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nie może być </a:t>
            </a: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wspierana opieka instytucjonalna, tj.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buFont typeface="Calibri" panose="020F0502020204030204" pitchFamily="34" charset="0"/>
              <a:buChar char="⁻"/>
            </a:pPr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nie mogą być </a:t>
            </a: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tworzone nowe miejsca opieki w formach instytucjonalnych,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buFont typeface="Calibri" panose="020F0502020204030204" pitchFamily="34" charset="0"/>
              <a:buChar char="⁻"/>
            </a:pPr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nie mogą być </a:t>
            </a: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utrzymywane istniejące miejsca w tych placówkach;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buFont typeface="Calibri" panose="020F0502020204030204" pitchFamily="34" charset="0"/>
              <a:buChar char="⁻"/>
            </a:pPr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nie są </a:t>
            </a: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realizowane usługi na rzecz osób w nich przebywających. 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Podmioty prowadzące opiekę instytucjonalną mogą realizować działania pozwalające na rozszerzenie oferty o prowadzenie usług świadczonych w społeczności lokalnej.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97340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1187549"/>
            <a:ext cx="9217024" cy="6012288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Wybrane uwarunkowania realizacji projektów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400" b="1" dirty="0"/>
              <a:t>Usługi opiekuńcze i asystenckie – I typ projektów</a:t>
            </a:r>
          </a:p>
          <a:p>
            <a:pPr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Warunki i standardy usług świadczonych w społeczności lokalnej przez DPS lub inne placówki opieki instytucjonalnej zawarte są w podrozdziałach 2.3.3 i 2.3.4 Regulaminu Wyboru Projektów.</a:t>
            </a:r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 </a:t>
            </a:r>
          </a:p>
          <a:p>
            <a:pPr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Jedynie uzupełniająco</a:t>
            </a: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 można realizować działania wspierające aktywność seniorów poprzez realizację zajęć/konsultacji/spotkań w Klubach Seniora. Rekomendowaną formą wspierającą aktywność seniorów są dzienne domy pomocy.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W przypadku realizacji wsparcia w postaci usług sąsiedzkich, są one zgodne z zasadami określonymi w art. 50 ustawy o pomocy społecznej.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Garamond" panose="02020404030301010803" pitchFamily="18" charset="0"/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97134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187549"/>
            <a:ext cx="9217024" cy="6012288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Wybrane uwarunkowania realizacji projektów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400" b="1" dirty="0"/>
              <a:t>Usługi opiekuńcze i asystenckie – I typ projektów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ośrodki wsparcia, o których mowa w ustawie o pomocy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społecznej nie mogą mieć  miejsc całodobowego pobytu więcej niż 8;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opieka wytchnieniowa w formie całodobowego krótkookresowego pobytu (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nie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dłużej niż 60 dni w roku kalendarzowym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w placówkach, w których liczba miejsc całodobowego pobytu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nie jest większa niż 8 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lub w formie dziennego pobytu;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Garamond" panose="02020404030301010803" pitchFamily="18" charset="0"/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3430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720080"/>
          </a:xfrm>
        </p:spPr>
        <p:txBody>
          <a:bodyPr>
            <a:normAutofit/>
          </a:bodyPr>
          <a:lstStyle/>
          <a:p>
            <a:r>
              <a:rPr lang="pl-PL" sz="3100" dirty="0"/>
              <a:t>Działanie 5.17. Usługi społeczne i zdrowotne</a:t>
            </a: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635" y="1907629"/>
            <a:ext cx="8424935" cy="4783073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800" b="1" dirty="0"/>
              <a:t>Okres realizacji</a:t>
            </a:r>
          </a:p>
          <a:p>
            <a:pPr marL="0" lvl="1" inden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800" dirty="0"/>
              <a:t>Projekt może być realizowany od </a:t>
            </a:r>
            <a:r>
              <a:rPr lang="pl-PL" sz="2800" b="1" dirty="0"/>
              <a:t>dnia ogłoszenia naboru </a:t>
            </a:r>
            <a:r>
              <a:rPr lang="pl-PL" sz="2800" dirty="0"/>
              <a:t>, przy czym termin realizacji projektu założony we wniosku o dofinansowanie musi zakładać </a:t>
            </a:r>
            <a:r>
              <a:rPr lang="pl-PL" sz="2800" b="1" dirty="0"/>
              <a:t>jego rozpoczęcie do końca pierwszego kwartału 2025 roku oraz zakończyć się maksymalnie do września 2029 roku. 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94391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1475581"/>
            <a:ext cx="9217024" cy="5724256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Wybrane uwarunkowania realizacji projektów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Wsparcie rodziny i pieczy zastępczej – II typ projektów</a:t>
            </a:r>
          </a:p>
          <a:p>
            <a:pPr>
              <a:lnSpc>
                <a:spcPct val="115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Arial" panose="020B0604020202020204" pitchFamily="34" charset="0"/>
              </a:rPr>
              <a:t>Wsparcie dla rodziny i pieczy zastępczej odbywa się </a:t>
            </a:r>
            <a:r>
              <a:rPr lang="pl-PL" sz="2400" b="1" dirty="0">
                <a:latin typeface="Calibri" panose="020F0502020204030204" pitchFamily="34" charset="0"/>
                <a:ea typeface="Arial" panose="020B0604020202020204" pitchFamily="34" charset="0"/>
              </a:rPr>
              <a:t>zgodnie z ustawą </a:t>
            </a:r>
            <a:r>
              <a:rPr lang="pl-PL" sz="2400" dirty="0">
                <a:latin typeface="Calibri" panose="020F0502020204030204" pitchFamily="34" charset="0"/>
                <a:ea typeface="Arial" panose="020B0604020202020204" pitchFamily="34" charset="0"/>
              </a:rPr>
              <a:t>o wspieraniu rodziny i systemie pieczy zastępczej.</a:t>
            </a: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Usługi wsparcia rodziny w postaci pomocy w opiece i wychowaniu dzieci w formie </a:t>
            </a:r>
            <a:r>
              <a:rPr lang="pl-PL" sz="2400" b="1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placówek wsparcia dziennego </a:t>
            </a:r>
            <a:r>
              <a:rPr lang="pl-PL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polegają na tworzeniu nowych miejsc opieki i wychowania w ramach nowo tworzonych placówek wsparcia dziennego lub na wsparciu istniejących placówek.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94903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755501"/>
            <a:ext cx="9217024" cy="6444336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Wybrane uwarunkowania realizacji projektów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Wsparcie rodziny i pieczy zastępczej – II typ projektów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są tworzone nowe miejsca ani wspierane istniejące miejsca opieki w placówkach świadczących opiekę instytucjonalną. </a:t>
            </a: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Działania mające na celu wsparcie dzieci i młodzieży przebywających w całodobowych instytucjach opieki nie mogą wzmacniać potencjału instytucjonalnego tych placówek (np. zatrudnianie personelu, remonty, wyposażenie). Mogą dotyczyć wsparcia dzieci i młodzieży oraz kadr w zakresie zgodnym z ideą </a:t>
            </a:r>
            <a:r>
              <a:rPr lang="pl-PL" sz="2400" dirty="0" err="1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deinstytucjonalizacji</a:t>
            </a:r>
            <a:r>
              <a:rPr lang="pl-PL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lnSpc>
                <a:spcPct val="115000"/>
              </a:lnSpc>
              <a:spcBef>
                <a:spcPts val="12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Szczególny nacisk położony jest na rodzinną </a:t>
            </a:r>
            <a:r>
              <a:rPr lang="pl-PL" sz="24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pieczę zastępczą, </a:t>
            </a:r>
            <a:r>
              <a:rPr lang="pl-PL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rodzinne domy dziecka oraz placówki opiekuńczo wychowawcze typu rodzinnego, o których mowa w ustawie o wspieraniu rodziny i systemie pieczy zastępczej</a:t>
            </a:r>
            <a:endParaRPr lang="pl-PL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07606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1187549"/>
            <a:ext cx="9217024" cy="6012288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Wybrane uwarunkowania realizacji projektów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Usługi w mieszkaniach</a:t>
            </a: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Wsparcie możliwe jest w 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mieszkań treningowych i mieszkań wspomaganych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lub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mieszkań z usługami/ze wsparciem.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przypadku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mieszkań treningowych i wspomaganych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stosowany jest standard dotyczący tej formy pomocy wynikający z ustawy o pomocy społecznej i aktów wykonawczych wydanych na podstawie tej ustawy. 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Minimalny standard usług w </a:t>
            </a:r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mieszkaniach z usługami / ze wsparciem</a:t>
            </a: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określono w  podrozdziale 2.3.6. 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87124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1187549"/>
            <a:ext cx="9217024" cy="6012288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Wybrane uwarunkowania realizacji projektów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Usługi w mieszkaniach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Wsparcie dla mieszkań treningowych i mieszkań wspomaganych polega na tworzeniu miejsc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 nowo tworzonych lub istniejących mieszkaniach 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 warunkiem zwiększenia liczby miejsc, bez pogorszenia jakości usług lub, w przypadku mieszkań treningowych, objęcia nowych osób, które dotychczas nie korzystały ze wsparcia.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76033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1187549"/>
            <a:ext cx="9217024" cy="6012288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Wybrane uwarunkowania realizacji projektów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Usługi w mieszkaniach</a:t>
            </a:r>
          </a:p>
          <a:p>
            <a:pPr lvl="0">
              <a:lnSpc>
                <a:spcPct val="115000"/>
              </a:lnSpc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Liczba miejsc w mieszkaniu treningowym, wspomaganym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może być większa niż 3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chyba że większa liczba miejsc wynika z faktu bycia rodziną w rozumieniu ustawy o pomocy społecznej. Pokoje w mieszkaniu powinny być 1-osobowe.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Mieszkania treningowe, mieszkania wspomagane nie mogą być zlokalizowane na nieruchomości, na której znajduje się placówka opieki instytucjonalnej, rozumiana zgodnie z definicją zawartą podrozdziale 2.3. 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75788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1043533"/>
            <a:ext cx="9217024" cy="6156304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Wskaźniki – najważniejszy dokument</a:t>
            </a:r>
          </a:p>
          <a:p>
            <a:pPr marL="0" lv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Definicje wskaźników zawarte są w </a:t>
            </a:r>
            <a:r>
              <a:rPr lang="pl-PL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załączniku nr 2 </a:t>
            </a:r>
            <a:r>
              <a:rPr lang="pl-PL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do regulaminu „</a:t>
            </a:r>
            <a:r>
              <a:rPr lang="pl-PL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Zasady pomiaru wskaźników </a:t>
            </a:r>
            <a:r>
              <a:rPr lang="pl-PL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projekcie dofinansowanym z EFS Plus w ramach programu regionalnego FEP 2021-2027”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0912585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1187549"/>
            <a:ext cx="9217024" cy="6012288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Wskaźniki – podstawowe rozróżnienie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wskaźniki produktu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mierzą wielkość i pokazują charakter oferowanego wsparcia lub grupę docelową objętą wsparciem w projekcie; odnoszą się, co do zasady, do osób lub podmiotów objętych wsparciem; monitorowane są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 momencie rozpoczęcia 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udziału w projekcie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wskaźniki rezultatu bezpośredniego </a:t>
            </a: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2400" dirty="0"/>
              <a:t>odnotowują zmianę między tym co było w momencie rozpoczęcia wsparcia a tym co jest efektem wsparcia bezpośrednio po zakończeniu udziału w projekcie i mierzone są co do zasady </a:t>
            </a:r>
            <a:r>
              <a:rPr lang="pl-PL" sz="2400" b="1" dirty="0"/>
              <a:t>do 4 tygodni od zakończenia udziału </a:t>
            </a:r>
            <a:r>
              <a:rPr lang="pl-PL" sz="2400" dirty="0"/>
              <a:t>przez uczestnika lub podmiot obejmowany wsparciem w projekcie.</a:t>
            </a: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5210821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1043533"/>
            <a:ext cx="9217024" cy="6156304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Wskaźniki - we wniosku o dofinansowanie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W ramach naboru 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obowiązuje 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 wskaźników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(14 produktu i 7 rezultatu bezpośredniego).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Wszystkie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21 wskaźników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należy monitorować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 oznacza, że trzeba je wybrać we wniosku o dofinansowanie, wskazać ich planowaną wartość (także jeśli będzie to 0). 	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 rubryce „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Sposób pomiaru wskaźnika” nie może wystąpić określenie „nie dotyczy” 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 należy określić możliwy sposób pomiaru, w tym źródła danych lub można zadeklarować przykładowo: „Na etapie planowania działań projektowych nie przewiduje się działań związanych z ww. wskaźnikiem. Niemniej wskaźnik ten będzie na bieżąco monitorowany, każdorazowo w momencie pojawienia się osób bądź sytuacji, której dotyczy”.</a:t>
            </a: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7257179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104" y="1187549"/>
            <a:ext cx="9217024" cy="5832288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Wskaźniki – obowiązkowe do osiągnięcia (1/2)</a:t>
            </a:r>
            <a:endParaRPr lang="pl-PL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Wartość następujących wskaźników musi być większa od 0: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produktu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EECO12 - Liczba osób z niepełnosprawnościami objętych wsparciem w programie (osoby);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PLKLCO02 - Liczba osób objętych usługami świadczonymi w społeczności lokalnej w programie (osoby);</a:t>
            </a: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dirty="0"/>
              <a:t>LUB (I dla chcących realizować wsparcie w zakresie usług w społeczności lokalnej oraz usług wsparcia rodziny i pieczy zastępczej)</a:t>
            </a:r>
            <a:endParaRPr lang="pl-PL" dirty="0"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pl-PL" sz="2400" b="1" dirty="0"/>
              <a:t>PLKLCO01 - Liczba osób objętych usługami w zakresie wspierania rodziny i pieczy zastępczej (osoby).</a:t>
            </a:r>
            <a:endParaRPr lang="pl-PL" sz="2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dirty="0"/>
              <a:t> </a:t>
            </a: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dirty="0"/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735401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1043533"/>
            <a:ext cx="9217024" cy="6156304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Wskaźniki – obowiązkowe do osiągnięcia (2/2)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rezultatu bezpośredniego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pl-PL" sz="2400" dirty="0"/>
              <a:t>PLKLCR02 - </a:t>
            </a:r>
            <a:r>
              <a:rPr lang="pl-PL" sz="2400" b="1" dirty="0"/>
              <a:t>Liczba utworzonych miejsc świadczenia usług w społeczności lokalnej </a:t>
            </a:r>
            <a:r>
              <a:rPr lang="pl-PL" sz="2400" dirty="0"/>
              <a:t>(sztuki)</a:t>
            </a: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dirty="0"/>
              <a:t>LUB (I dla chcących realizować wsparcie w zakresie usług w społeczności lokalnej oraz usług wsparcia rodziny i pieczy zastępczej)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r>
              <a:rPr lang="pl-PL" sz="2400" dirty="0"/>
              <a:t> PLKLCR06 - </a:t>
            </a:r>
            <a:r>
              <a:rPr lang="pl-PL" sz="2400" b="1" dirty="0"/>
              <a:t>Liczba utworzonych w programie miejsc świadczenia usług wspierania rodziny i pieczy zastępczej istniejących po zakończeniu projektu</a:t>
            </a:r>
            <a:r>
              <a:rPr lang="pl-PL" sz="2400" dirty="0"/>
              <a:t> (sztuki).</a:t>
            </a:r>
            <a:endParaRPr lang="pl-PL" dirty="0"/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dirty="0"/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175949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720080"/>
          </a:xfrm>
        </p:spPr>
        <p:txBody>
          <a:bodyPr>
            <a:normAutofit/>
          </a:bodyPr>
          <a:lstStyle/>
          <a:p>
            <a:r>
              <a:rPr lang="pl-PL" sz="3100" dirty="0"/>
              <a:t>Działanie 5.17. Usługi społeczne i zdrowotne</a:t>
            </a: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2235" y="1619597"/>
            <a:ext cx="9001000" cy="5287129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Do naboru, jako wnioskodawcy, mogą przystąpić, w szczególności: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Font typeface="+mj-lt"/>
              <a:buAutoNum type="arabicPeriod"/>
            </a:pPr>
            <a:r>
              <a:rPr lang="pl-PL" sz="2800" dirty="0">
                <a:solidFill>
                  <a:srgbClr val="000000"/>
                </a:solidFill>
              </a:rPr>
              <a:t>Administracja publiczna;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Font typeface="+mj-lt"/>
              <a:buAutoNum type="arabicPeriod"/>
            </a:pPr>
            <a:r>
              <a:rPr lang="pl-PL" sz="2800" dirty="0">
                <a:solidFill>
                  <a:srgbClr val="000000"/>
                </a:solidFill>
              </a:rPr>
              <a:t>Instytucje ochrony zdrowia;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Font typeface="+mj-lt"/>
              <a:buAutoNum type="arabicPeriod"/>
            </a:pPr>
            <a:r>
              <a:rPr lang="pl-PL" sz="2800" dirty="0">
                <a:solidFill>
                  <a:srgbClr val="000000"/>
                </a:solidFill>
              </a:rPr>
              <a:t>Organizacje społeczne i związki wyznaniowe;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Font typeface="+mj-lt"/>
              <a:buAutoNum type="arabicPeriod"/>
            </a:pPr>
            <a:r>
              <a:rPr lang="pl-PL" sz="2800" dirty="0">
                <a:solidFill>
                  <a:srgbClr val="000000"/>
                </a:solidFill>
              </a:rPr>
              <a:t>Partnerstwa;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Font typeface="+mj-lt"/>
              <a:buAutoNum type="arabicPeriod"/>
            </a:pPr>
            <a:r>
              <a:rPr lang="pl-PL" sz="2800" dirty="0">
                <a:solidFill>
                  <a:srgbClr val="000000"/>
                </a:solidFill>
              </a:rPr>
              <a:t>Przedsiębiorstwa;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Font typeface="+mj-lt"/>
              <a:buAutoNum type="arabicPeriod"/>
            </a:pPr>
            <a:r>
              <a:rPr lang="pl-PL" sz="2800" dirty="0">
                <a:solidFill>
                  <a:srgbClr val="000000"/>
                </a:solidFill>
              </a:rPr>
              <a:t>Służby publiczne.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b="1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38915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863533"/>
            <a:ext cx="9217024" cy="6156304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Wskaźniki – należy zwrócić uwagę (1/3)</a:t>
            </a:r>
          </a:p>
          <a:p>
            <a:pPr marL="0" lv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400" dirty="0"/>
              <a:t>PLKLCR02 </a:t>
            </a:r>
            <a:r>
              <a:rPr lang="pl-PL" sz="2400" b="1" dirty="0"/>
              <a:t>- </a:t>
            </a:r>
            <a:r>
              <a:rPr lang="pl-PL" sz="2400" b="1" u="sng" dirty="0"/>
              <a:t>Liczba utworzonych miejsc świadczenia usług w społeczności lokalnej</a:t>
            </a:r>
            <a:r>
              <a:rPr lang="pl-PL" sz="2400" b="1" dirty="0"/>
              <a:t> </a:t>
            </a:r>
            <a:r>
              <a:rPr lang="pl-PL" sz="2400" dirty="0"/>
              <a:t>(sztuki).</a:t>
            </a:r>
          </a:p>
          <a:p>
            <a:pPr marL="0" indent="0">
              <a:buNone/>
            </a:pPr>
            <a:r>
              <a:rPr lang="pl-PL" sz="2400" dirty="0"/>
              <a:t>Wskaźnik obejmuje </a:t>
            </a:r>
            <a:r>
              <a:rPr lang="pl-PL" sz="2400" b="1" dirty="0"/>
              <a:t>nowo utworzone </a:t>
            </a:r>
            <a:r>
              <a:rPr lang="pl-PL" sz="2400" dirty="0"/>
              <a:t>dzięki wsparciu EFS+ miejsca </a:t>
            </a:r>
            <a:r>
              <a:rPr lang="pl-PL" sz="2400" b="1" dirty="0"/>
              <a:t>stacjonarnego</a:t>
            </a:r>
            <a:r>
              <a:rPr lang="pl-PL" sz="2400" dirty="0"/>
              <a:t> świadczenia usług społecznych lub zdrowotnych w społeczności lokalnej. </a:t>
            </a:r>
          </a:p>
          <a:p>
            <a:pPr marL="0" indent="0">
              <a:buNone/>
            </a:pPr>
            <a:r>
              <a:rPr lang="pl-PL" sz="2400" dirty="0"/>
              <a:t>Liczbę miejsc należy monitorować jako potencjał danej placówki/ośrodka/mieszkania itp. do świadczenia usług, tj. liczbę osób, które mogą w tym samym momencie jednocześnie skorzystać z oferowanych usług (a nie miejsce jako obiekt, w którym dana usługa jest świadczona). </a:t>
            </a:r>
          </a:p>
          <a:p>
            <a:pPr marL="0" indent="0">
              <a:buNone/>
            </a:pPr>
            <a:r>
              <a:rPr lang="pl-PL" sz="2400" dirty="0"/>
              <a:t>Przykład: nowe mieszkanie wspomagane, mogące jednocześnie przyjąć 3 osoby, należy wykazać 3 utworzone miejsca świadczenia usług.</a:t>
            </a:r>
          </a:p>
          <a:p>
            <a:pPr marL="0" indent="0">
              <a:buNone/>
            </a:pPr>
            <a:r>
              <a:rPr lang="pl-PL" sz="2400" dirty="0"/>
              <a:t>W przypadku wsparcia istniejących wcześniej placówek świadczenia usług do wskaźnika zliczane są </a:t>
            </a:r>
            <a:r>
              <a:rPr lang="pl-PL" sz="2400" b="1" dirty="0"/>
              <a:t>wyłącznie nowe </a:t>
            </a:r>
            <a:r>
              <a:rPr lang="pl-PL" sz="2400" dirty="0"/>
              <a:t>miejsca utworzone dzięki wsparciu EFS+. </a:t>
            </a: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dirty="0"/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359490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863533"/>
            <a:ext cx="9217024" cy="6156304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Wskaźniki – należy zwrócić uwagę (2/3)</a:t>
            </a:r>
          </a:p>
          <a:p>
            <a:pPr marL="0" lv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400" dirty="0"/>
              <a:t>PLKLCR06 - </a:t>
            </a:r>
            <a:r>
              <a:rPr lang="pl-PL" sz="2400" b="1" u="sng" dirty="0"/>
              <a:t>Liczba utworzonych w programie miejsc świadczenia usług wspierania rodziny i pieczy zastępczej istniejących po zakończeniu projektu</a:t>
            </a:r>
            <a:r>
              <a:rPr lang="pl-PL" sz="2400" b="1" dirty="0"/>
              <a:t> </a:t>
            </a:r>
            <a:r>
              <a:rPr lang="pl-PL" sz="2400" dirty="0"/>
              <a:t>(sztuki);</a:t>
            </a:r>
          </a:p>
          <a:p>
            <a:pPr marL="0" indent="0">
              <a:buNone/>
            </a:pPr>
            <a:r>
              <a:rPr lang="pl-PL" sz="2400" dirty="0"/>
              <a:t>Wskaźnik mierzy </a:t>
            </a:r>
            <a:r>
              <a:rPr lang="pl-PL" sz="2400" b="1" dirty="0"/>
              <a:t>liczbę nowo utworzonych </a:t>
            </a:r>
            <a:r>
              <a:rPr lang="pl-PL" sz="2400" dirty="0"/>
              <a:t>miejsc świadczenia usług wsparcia rodziny i pieczy zastępczej: </a:t>
            </a:r>
          </a:p>
          <a:p>
            <a:pPr lvl="0"/>
            <a:r>
              <a:rPr lang="pl-PL" sz="2400" dirty="0"/>
              <a:t>liczbę asystentów rodziny, </a:t>
            </a:r>
          </a:p>
          <a:p>
            <a:pPr lvl="0"/>
            <a:r>
              <a:rPr lang="pl-PL" sz="2400" dirty="0"/>
              <a:t>odnośnie konsultacji i poradnictwa specjalistycznego, interwencji kryzysowej, terapii i mediacji, usług dla rodzin z dziećmi, pomocy prawnej – liczbę specjalistów np. pedagogów, psychologów,</a:t>
            </a:r>
          </a:p>
          <a:p>
            <a:pPr lvl="0"/>
            <a:r>
              <a:rPr lang="pl-PL" sz="2400" dirty="0"/>
              <a:t>liczbę grup samopomocowych i grup wsparcia,</a:t>
            </a:r>
          </a:p>
          <a:p>
            <a:pPr lvl="0"/>
            <a:r>
              <a:rPr lang="pl-PL" sz="2400" dirty="0"/>
              <a:t>liczbę miejsc w placówkach wsparcia dziennego (w przypadku pracy podwórkowej – liczbę wychowawców),</a:t>
            </a: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5559243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863533"/>
            <a:ext cx="9217024" cy="6156304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Wskaźniki – należy zwrócić uwagę (3/3)</a:t>
            </a:r>
          </a:p>
          <a:p>
            <a:pPr lvl="0"/>
            <a:r>
              <a:rPr lang="pl-PL" sz="2400" dirty="0"/>
              <a:t> liczbę rodzin wspierających,</a:t>
            </a:r>
          </a:p>
          <a:p>
            <a:pPr lvl="0"/>
            <a:r>
              <a:rPr lang="pl-PL" sz="2400" dirty="0"/>
              <a:t> liczbę rodzin zastępczych (spokrewnionych, niezawodowych),</a:t>
            </a:r>
          </a:p>
          <a:p>
            <a:pPr lvl="0"/>
            <a:r>
              <a:rPr lang="pl-PL" sz="2400" dirty="0"/>
              <a:t> liczbę rodzin-kandydatów na rodziny zastępcze (spokrewnione, niezawodowe),</a:t>
            </a:r>
          </a:p>
          <a:p>
            <a:pPr lvl="0"/>
            <a:r>
              <a:rPr lang="pl-PL" sz="2400" dirty="0"/>
              <a:t> liczbę miejsc w rodzinach zastępczych zawodowych,</a:t>
            </a:r>
          </a:p>
          <a:p>
            <a:pPr lvl="0"/>
            <a:r>
              <a:rPr lang="pl-PL" sz="2400" dirty="0"/>
              <a:t> maksymalną liczbę miejsc możliwych do utworzenia w rodzinie-kandydacie na rodzinę zastępczą zawodową,</a:t>
            </a:r>
          </a:p>
          <a:p>
            <a:pPr lvl="0"/>
            <a:r>
              <a:rPr lang="pl-PL" sz="2400" dirty="0"/>
              <a:t> liczbę koordynatorów rodzinnej pieczy zastępczej,</a:t>
            </a:r>
          </a:p>
          <a:p>
            <a:pPr lvl="0"/>
            <a:r>
              <a:rPr lang="pl-PL" sz="2400" dirty="0"/>
              <a:t> liczbę miejsc w rodzinnych domach dziecka i placówkach opiekuńczo-wychowawczych typu rodzinnego.</a:t>
            </a: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373112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9682" y="3851845"/>
            <a:ext cx="3744416" cy="709610"/>
          </a:xfrm>
        </p:spPr>
        <p:txBody>
          <a:bodyPr>
            <a:normAutofit/>
          </a:bodyPr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720080"/>
          </a:xfrm>
        </p:spPr>
        <p:txBody>
          <a:bodyPr>
            <a:normAutofit/>
          </a:bodyPr>
          <a:lstStyle/>
          <a:p>
            <a:r>
              <a:rPr lang="pl-PL" sz="3100" dirty="0"/>
              <a:t>Działanie 5.17. Usługi społeczne i zdrowotne</a:t>
            </a: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442" y="2627709"/>
            <a:ext cx="8424936" cy="4194296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800" dirty="0"/>
              <a:t>Zwiększenie dostępu do zdeinstytucjonalizowanych, zindywidualizowanych i zintegrowanych usług społecznych, świadczonych w lokalnej społeczności, w oparciu o diagnozę sytuacji problemowej.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2237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720080"/>
          </a:xfrm>
        </p:spPr>
        <p:txBody>
          <a:bodyPr>
            <a:normAutofit/>
          </a:bodyPr>
          <a:lstStyle/>
          <a:p>
            <a:r>
              <a:rPr lang="pl-PL" sz="3100" dirty="0"/>
              <a:t>Działanie 5.17. Usługi społeczne i zdrowotne</a:t>
            </a: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971525"/>
            <a:ext cx="8568952" cy="5850480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400" b="1" dirty="0"/>
              <a:t>Typy projektów:</a:t>
            </a:r>
          </a:p>
          <a:p>
            <a:pPr marL="0" lvl="1" inden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 lang="pl-PL" sz="2400" b="1" dirty="0"/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pl-PL" sz="2400" dirty="0"/>
              <a:t>Usługi </a:t>
            </a:r>
            <a:r>
              <a:rPr lang="pl-PL" sz="2400" b="1" dirty="0"/>
              <a:t>opiekuńcze i asystenckie</a:t>
            </a:r>
            <a:r>
              <a:rPr lang="pl-PL" sz="2400" dirty="0"/>
              <a:t>, opieka wytchnieniowa, mieszkalnictwo wspomagane i treningowe oraz ośrodki wsparcia dziennego. Usługi na rzecz osób doświadczających przemocy i osób uzależnionych.</a:t>
            </a: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endParaRPr lang="pl-PL" sz="2400" dirty="0"/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endParaRPr lang="pl-PL" sz="2400" dirty="0"/>
          </a:p>
          <a:p>
            <a:pPr marL="4572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400" dirty="0"/>
              <a:t>Usługi w zakresie </a:t>
            </a:r>
            <a:r>
              <a:rPr lang="pl-PL" sz="2400" b="1" dirty="0"/>
              <a:t>wsparcia rodziny </a:t>
            </a:r>
            <a:r>
              <a:rPr lang="pl-PL" sz="2400" dirty="0"/>
              <a:t>(w tym wsparcia </a:t>
            </a:r>
            <a:r>
              <a:rPr lang="pl-PL" sz="2400" dirty="0" err="1"/>
              <a:t>preadopcyjnego</a:t>
            </a:r>
            <a:r>
              <a:rPr lang="pl-PL" sz="2400" dirty="0"/>
              <a:t> i </a:t>
            </a:r>
            <a:r>
              <a:rPr lang="pl-PL" sz="2400" dirty="0" err="1"/>
              <a:t>postadopcyjnego</a:t>
            </a:r>
            <a:r>
              <a:rPr lang="pl-PL" sz="2400" dirty="0"/>
              <a:t>) i </a:t>
            </a:r>
            <a:r>
              <a:rPr lang="pl-PL" sz="2400" b="1" dirty="0"/>
              <a:t>pieczy zastępczej</a:t>
            </a:r>
            <a:r>
              <a:rPr lang="pl-PL" sz="2400" dirty="0"/>
              <a:t>. Wspieranie procesu </a:t>
            </a:r>
            <a:r>
              <a:rPr lang="pl-PL" sz="2400" dirty="0" err="1"/>
              <a:t>deinstytucjonalizacji</a:t>
            </a:r>
            <a:r>
              <a:rPr lang="pl-PL" sz="2400" dirty="0"/>
              <a:t> pieczy zastępczej prowadzące do powstania rodzinnych form wsparcia. Usługi wsparcia dziennego dzieci i młodzieży.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8618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720080"/>
          </a:xfrm>
        </p:spPr>
        <p:txBody>
          <a:bodyPr>
            <a:normAutofit/>
          </a:bodyPr>
          <a:lstStyle/>
          <a:p>
            <a:r>
              <a:rPr lang="pl-PL" sz="3100" dirty="0"/>
              <a:t>Działanie 5.17. Usługi społeczne i zdrowotne</a:t>
            </a: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5" y="1259557"/>
            <a:ext cx="8208913" cy="5562448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400" b="1" dirty="0"/>
              <a:t>Typy projektów:</a:t>
            </a:r>
          </a:p>
          <a:p>
            <a:pPr marL="0" lvl="1" inden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 lang="pl-PL" sz="2400" b="1" dirty="0"/>
          </a:p>
          <a:p>
            <a:pPr marL="4572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pl-PL" sz="2400" dirty="0"/>
              <a:t>Usługi wspierające </a:t>
            </a:r>
            <a:r>
              <a:rPr lang="pl-PL" sz="2400" b="1" dirty="0"/>
              <a:t>osoby objęte pieczą zastępczą</a:t>
            </a:r>
            <a:r>
              <a:rPr lang="pl-PL" sz="2400" dirty="0"/>
              <a:t>, w tym osoby usamodzielniane, z wykorzystaniem usług aktywnej integracji.</a:t>
            </a:r>
          </a:p>
          <a:p>
            <a:pPr marL="457200" lvl="1" indent="-45720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pl-PL" sz="2400" dirty="0"/>
              <a:t>Usługi </a:t>
            </a:r>
            <a:r>
              <a:rPr lang="pl-PL" sz="2400" b="1" dirty="0"/>
              <a:t>opieki długoterminowej </a:t>
            </a:r>
            <a:r>
              <a:rPr lang="pl-PL" sz="2400" dirty="0"/>
              <a:t>świadczonej w formie zdeinstytucjonalizowanej jako działania medyczne lub społeczne.</a:t>
            </a:r>
          </a:p>
          <a:p>
            <a:pPr marL="457200" lvl="1" indent="-45720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pl-PL" sz="2400" dirty="0" err="1"/>
              <a:t>Zdeinstytucjonalizowane</a:t>
            </a:r>
            <a:r>
              <a:rPr lang="pl-PL" sz="2400" dirty="0"/>
              <a:t> </a:t>
            </a:r>
            <a:r>
              <a:rPr lang="pl-PL" sz="2400" b="1" dirty="0"/>
              <a:t>usługi zdrowotne </a:t>
            </a:r>
            <a:r>
              <a:rPr lang="pl-PL" sz="2400" dirty="0"/>
              <a:t>w zakresie profilaktyki i diagnostyki oraz opieka hospicyjna i paliatywna. 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7804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720080"/>
          </a:xfrm>
        </p:spPr>
        <p:txBody>
          <a:bodyPr>
            <a:normAutofit/>
          </a:bodyPr>
          <a:lstStyle/>
          <a:p>
            <a:r>
              <a:rPr lang="pl-PL" sz="3100" dirty="0"/>
              <a:t>Działanie 5.17. Usługi społeczne i zdrowotne</a:t>
            </a: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422" y="2123653"/>
            <a:ext cx="8495758" cy="4122288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800" dirty="0"/>
              <a:t>Szczegółowy wykaz wszystkich typów projektu możliwych do realizacji w niniejszym naborze znajdą Państwo w podrozdziale 2.1 Regulaminu wyboru projektów.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9122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5.17. Usługi społeczne i zdrowotne 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369" y="899517"/>
            <a:ext cx="8424936" cy="5850281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400" b="1" dirty="0">
                <a:solidFill>
                  <a:srgbClr val="000000"/>
                </a:solidFill>
              </a:rPr>
              <a:t>GRUPA DOCELOWA </a:t>
            </a:r>
          </a:p>
          <a:p>
            <a:pPr marL="0" lvl="1" inden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O</a:t>
            </a:r>
            <a:r>
              <a:rPr lang="pl-PL" sz="26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soby dotknięte/zagrożone ubóstwem i wykluczeniem społecznym oraz ich rodziny, w szczególności:</a:t>
            </a:r>
          </a:p>
          <a:p>
            <a:pPr marL="342900" lvl="0" indent="-34290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+mj-lt"/>
              <a:buAutoNum type="arabicPeriod"/>
            </a:pPr>
            <a:r>
              <a:rPr lang="pl-PL" sz="26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osoby wymagające wsparcia w codziennym funkcjonowaniu i ich opiekunowie,</a:t>
            </a:r>
          </a:p>
          <a:p>
            <a:pPr marL="342900" lvl="0" indent="-34290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+mj-lt"/>
              <a:buAutoNum type="arabicPeriod"/>
            </a:pPr>
            <a:r>
              <a:rPr lang="pl-PL" sz="26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dzieci umieszczone w pieczy zastępczej; </a:t>
            </a:r>
            <a:endParaRPr lang="pl-PL" sz="26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+mj-lt"/>
              <a:buAutoNum type="arabicPeriod"/>
            </a:pPr>
            <a:r>
              <a:rPr lang="pl-PL" sz="26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osoby chorujące przewlekle;</a:t>
            </a:r>
            <a:endParaRPr lang="pl-PL" sz="26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+mj-lt"/>
              <a:buAutoNum type="arabicPeriod"/>
            </a:pPr>
            <a:r>
              <a:rPr lang="pl-PL" sz="26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osoby starsze;</a:t>
            </a:r>
            <a:endParaRPr lang="pl-PL" sz="26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+mj-lt"/>
              <a:buAutoNum type="arabicPeriod"/>
            </a:pPr>
            <a:r>
              <a:rPr lang="pl-PL" sz="26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osoby z niepełnosprawnościami;</a:t>
            </a:r>
            <a:endParaRPr lang="pl-PL" sz="26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+mj-lt"/>
              <a:buAutoNum type="arabicPeriod"/>
            </a:pPr>
            <a:r>
              <a:rPr lang="pl-PL" sz="26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osoby z ograniczoną sprawnością, w tym osoby z niepełnosprawnościami;</a:t>
            </a:r>
            <a:endParaRPr lang="pl-PL" sz="26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+mj-lt"/>
              <a:buAutoNum type="arabicPeriod"/>
            </a:pPr>
            <a:r>
              <a:rPr lang="pl-PL" sz="26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osoby z problemami zdrowia psychicznego i ich otoczenie.</a:t>
            </a:r>
          </a:p>
          <a:p>
            <a:pPr marL="0" lvl="0" indent="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None/>
            </a:pPr>
            <a:endParaRPr lang="pl-PL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669711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3835</TotalTime>
  <Words>3024</Words>
  <Application>Microsoft Office PowerPoint</Application>
  <PresentationFormat>Niestandardowy</PresentationFormat>
  <Paragraphs>388</Paragraphs>
  <Slides>43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43</vt:i4>
      </vt:variant>
    </vt:vector>
  </HeadingPairs>
  <TitlesOfParts>
    <vt:vector size="52" baseType="lpstr">
      <vt:lpstr>MS Mincho</vt:lpstr>
      <vt:lpstr>Arial</vt:lpstr>
      <vt:lpstr>Calibri</vt:lpstr>
      <vt:lpstr>Garamond</vt:lpstr>
      <vt:lpstr>Open Sans</vt:lpstr>
      <vt:lpstr>Symbol</vt:lpstr>
      <vt:lpstr>Times New Roman</vt:lpstr>
      <vt:lpstr>Wingdings</vt:lpstr>
      <vt:lpstr>Motyw pakietu Office</vt:lpstr>
      <vt:lpstr>Fundusze Europejskie dla Pomorza 2021-2027 Regulamin naboru wniosków  o dofinansowanie w zakresie EFS+ w działaniu 5.17 Usługi  Społeczne i Zdrowotne</vt:lpstr>
      <vt:lpstr>Działanie 5.17. Usługi społeczne i zdrowotne</vt:lpstr>
      <vt:lpstr>Działanie 5.17. Usługi społeczne i zdrowotne</vt:lpstr>
      <vt:lpstr>Działanie 5.17. Usługi społeczne i zdrowotne</vt:lpstr>
      <vt:lpstr>Działanie 5.17. Usługi społeczne i zdrowotne</vt:lpstr>
      <vt:lpstr>Działanie 5.17. Usługi społeczne i zdrowotne</vt:lpstr>
      <vt:lpstr>Działanie 5.17. Usługi społeczne i zdrowotne</vt:lpstr>
      <vt:lpstr>Działanie 5.17. Usługi społeczne i zdrowotne</vt:lpstr>
      <vt:lpstr>Działanie 5.17. Usługi społeczne i zdrowotne  </vt:lpstr>
      <vt:lpstr>Działanie 5.17. Usługi społeczne i zdrowotne   </vt:lpstr>
      <vt:lpstr>Działanie 5.17. Usługi społeczne i zdrowotne</vt:lpstr>
      <vt:lpstr>Działanie 5.17. Usługi społeczne i zdrowotne</vt:lpstr>
      <vt:lpstr>Działanie 5.17. Usługi społeczne i zdrowotne</vt:lpstr>
      <vt:lpstr>Działanie 5.17. Usługi społeczne i zdrowotne</vt:lpstr>
      <vt:lpstr>Działanie 5.17. Usługi społeczne i zdrowotne</vt:lpstr>
      <vt:lpstr>Działanie 5.17. Usługi społeczne i zdrowotne </vt:lpstr>
      <vt:lpstr>Działanie 5.17. Usługi społeczne i zdrowotne</vt:lpstr>
      <vt:lpstr>Działanie 5.17. Usługi społeczne i zdrowotne</vt:lpstr>
      <vt:lpstr>Działanie 5.17. Usługi społeczne i zdrowotne</vt:lpstr>
      <vt:lpstr>Działanie 5.17. Usługi społeczne i zdrowotne</vt:lpstr>
      <vt:lpstr>Działanie 5.17. Usługi społeczne i zdrowotne </vt:lpstr>
      <vt:lpstr>Działanie 5.17. Usługi społeczne i zdrowotne </vt:lpstr>
      <vt:lpstr>Działanie 5.17. Usługi społeczne i zdrowotne </vt:lpstr>
      <vt:lpstr>Działanie 5.17. Usługi społeczne i zdrowotne </vt:lpstr>
      <vt:lpstr>Działanie 5.17. Usługi społeczne i zdrowotne </vt:lpstr>
      <vt:lpstr>Działanie 5.17. Usługi społeczne i zdrowotne </vt:lpstr>
      <vt:lpstr>Działanie 5.17. Usługi społeczne i zdrowotne </vt:lpstr>
      <vt:lpstr>Działanie 5.17. Usługi społeczne i zdrowotne </vt:lpstr>
      <vt:lpstr>Działanie 5.17. Usługi społeczne i zdrowotne </vt:lpstr>
      <vt:lpstr>Działanie 5.17. Usługi społeczne i zdrowotne </vt:lpstr>
      <vt:lpstr>Działanie 5.17. Usługi społeczne i zdrowotne </vt:lpstr>
      <vt:lpstr>Działanie 5.17. Usługi społeczne i zdrowotne </vt:lpstr>
      <vt:lpstr>Działanie 5.17. Usługi społeczne i zdrowotne </vt:lpstr>
      <vt:lpstr>Działanie 5.17. Usługi społeczne i zdrowotne </vt:lpstr>
      <vt:lpstr>Działanie 5.17. Usługi społeczne i zdrowotne </vt:lpstr>
      <vt:lpstr>Działanie 5.17. Usługi społeczne i zdrowotne </vt:lpstr>
      <vt:lpstr>Działanie 5.17. Usługi społeczne i zdrowotne </vt:lpstr>
      <vt:lpstr>Działanie 5.17. Usługi społeczne i zdrowotne </vt:lpstr>
      <vt:lpstr>Działanie 5.17. Usługi społeczne i zdrowotne </vt:lpstr>
      <vt:lpstr>Działanie 5.17. Usługi społeczne i zdrowotne </vt:lpstr>
      <vt:lpstr>Działanie 5.17. Usługi społeczne i zdrowotne </vt:lpstr>
      <vt:lpstr>Działanie 5.17. Usługi społeczne i zdrowotne 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Wlizło Agnieszka</cp:lastModifiedBy>
  <cp:revision>305</cp:revision>
  <cp:lastPrinted>2024-03-26T14:19:21Z</cp:lastPrinted>
  <dcterms:created xsi:type="dcterms:W3CDTF">2022-06-22T09:40:44Z</dcterms:created>
  <dcterms:modified xsi:type="dcterms:W3CDTF">2024-03-27T07:52:22Z</dcterms:modified>
</cp:coreProperties>
</file>