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6"/>
  </p:notesMasterIdLst>
  <p:sldIdLst>
    <p:sldId id="465" r:id="rId2"/>
    <p:sldId id="369" r:id="rId3"/>
    <p:sldId id="438" r:id="rId4"/>
    <p:sldId id="413" r:id="rId5"/>
    <p:sldId id="410" r:id="rId6"/>
    <p:sldId id="455" r:id="rId7"/>
    <p:sldId id="454" r:id="rId8"/>
    <p:sldId id="418" r:id="rId9"/>
    <p:sldId id="456" r:id="rId10"/>
    <p:sldId id="457" r:id="rId11"/>
    <p:sldId id="458" r:id="rId12"/>
    <p:sldId id="459" r:id="rId13"/>
    <p:sldId id="429" r:id="rId14"/>
    <p:sldId id="434" r:id="rId15"/>
    <p:sldId id="447" r:id="rId16"/>
    <p:sldId id="436" r:id="rId17"/>
    <p:sldId id="431" r:id="rId18"/>
    <p:sldId id="432" r:id="rId19"/>
    <p:sldId id="440" r:id="rId20"/>
    <p:sldId id="441" r:id="rId21"/>
    <p:sldId id="327" r:id="rId22"/>
    <p:sldId id="442" r:id="rId23"/>
    <p:sldId id="451" r:id="rId24"/>
    <p:sldId id="321" r:id="rId25"/>
    <p:sldId id="452" r:id="rId26"/>
    <p:sldId id="461" r:id="rId27"/>
    <p:sldId id="462" r:id="rId28"/>
    <p:sldId id="463" r:id="rId29"/>
    <p:sldId id="377" r:id="rId30"/>
    <p:sldId id="443" r:id="rId31"/>
    <p:sldId id="460" r:id="rId32"/>
    <p:sldId id="333" r:id="rId33"/>
    <p:sldId id="437" r:id="rId34"/>
    <p:sldId id="466" r:id="rId35"/>
  </p:sldIdLst>
  <p:sldSz cx="10691813" cy="755967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3D349AE7-0566-4E1A-9979-84CDEBAA0DFD}">
          <p14:sldIdLst>
            <p14:sldId id="465"/>
            <p14:sldId id="369"/>
            <p14:sldId id="438"/>
            <p14:sldId id="413"/>
            <p14:sldId id="410"/>
            <p14:sldId id="455"/>
            <p14:sldId id="454"/>
            <p14:sldId id="418"/>
            <p14:sldId id="456"/>
            <p14:sldId id="457"/>
            <p14:sldId id="458"/>
            <p14:sldId id="459"/>
            <p14:sldId id="429"/>
            <p14:sldId id="434"/>
            <p14:sldId id="447"/>
            <p14:sldId id="436"/>
            <p14:sldId id="431"/>
            <p14:sldId id="432"/>
            <p14:sldId id="440"/>
            <p14:sldId id="441"/>
            <p14:sldId id="327"/>
            <p14:sldId id="442"/>
            <p14:sldId id="451"/>
            <p14:sldId id="321"/>
            <p14:sldId id="452"/>
            <p14:sldId id="461"/>
            <p14:sldId id="462"/>
            <p14:sldId id="463"/>
            <p14:sldId id="377"/>
            <p14:sldId id="443"/>
            <p14:sldId id="460"/>
            <p14:sldId id="333"/>
            <p14:sldId id="437"/>
            <p14:sldId id="4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  <p:cmAuthor id="2" name="Anna Bizub-Jechna" initials="ABJ" lastIdx="0" clrIdx="1">
    <p:extLst>
      <p:ext uri="{19B8F6BF-5375-455C-9EA6-DF929625EA0E}">
        <p15:presenceInfo xmlns:p15="http://schemas.microsoft.com/office/powerpoint/2012/main" userId="Anna Bizub-Jech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F6"/>
    <a:srgbClr val="002E64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691" autoAdjust="0"/>
    <p:restoredTop sz="71980" autoAdjust="0"/>
  </p:normalViewPr>
  <p:slideViewPr>
    <p:cSldViewPr showGuides="1">
      <p:cViewPr varScale="1">
        <p:scale>
          <a:sx n="56" d="100"/>
          <a:sy n="56" d="100"/>
        </p:scale>
        <p:origin x="1258" y="58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-2299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8" d="100"/>
        <a:sy n="158" d="100"/>
      </p:scale>
      <p:origin x="0" y="-31517"/>
    </p:cViewPr>
  </p:sorterViewPr>
  <p:notesViewPr>
    <p:cSldViewPr>
      <p:cViewPr varScale="1">
        <p:scale>
          <a:sx n="60" d="100"/>
          <a:sy n="60" d="100"/>
        </p:scale>
        <p:origin x="327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27.03.2024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 swojej prezentacji chciałabym pokazać jak zacząć pracę w SOWA EFS oraz omówić kwestie, które sprawiły Wnioskodawcom najwięcej problemów w pierwszych naborach, aby Państwo mogli uniknąć tych błędów.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61956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Systemowy limit znaków wynosi 1000, jednak </a:t>
            </a:r>
            <a:r>
              <a:rPr lang="pl-PL" b="1" dirty="0"/>
              <a:t>tytuł projektu powinien być krótki i mieć max. 150 znaków. </a:t>
            </a:r>
            <a:r>
              <a:rPr lang="pl-PL" dirty="0"/>
              <a:t>Wynika to z Wytycznych w zakresie info-</a:t>
            </a:r>
            <a:r>
              <a:rPr lang="pl-PL" dirty="0" err="1"/>
              <a:t>promo</a:t>
            </a:r>
            <a:r>
              <a:rPr lang="pl-PL" dirty="0"/>
              <a:t> i obowiązków informacyjnych Beneficjenta.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0947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Po utworzeniu wniosku jest on widoczny w Projektach organizacji; możemy przejść od razu do edycji.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3775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Możemy także przeglądać projekty organizacji i przejść do edycji danej wersji dokumentu.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61610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 poziomu Projektów organizacji również można dodać nowy projekt klikając przycisk po prawej stronie i wpisując numer naboru w pojawiającym się okienku.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44897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Przydatną funkcją podczas pracy nad wnioskiem czy wnioskami składanymi przez dany podmiot może być </a:t>
            </a:r>
            <a:r>
              <a:rPr lang="pl-PL" b="1" dirty="0"/>
              <a:t>utworzenie nowego projektu wykorzystując istniejący</a:t>
            </a:r>
            <a:r>
              <a:rPr lang="pl-PL" dirty="0"/>
              <a:t>. </a:t>
            </a:r>
          </a:p>
          <a:p>
            <a:endParaRPr lang="pl-PL" dirty="0"/>
          </a:p>
          <a:p>
            <a:r>
              <a:rPr lang="pl-PL" b="1" dirty="0"/>
              <a:t>Zachęcam do zapoznania się z Instrukcją użytkownika SOWA EFS dla wnioskodawców/ beneficjentów, gdzie szczegółowo i krok po kroku zostały wyjaśnione wszystkie funkcjonalności (kwestie wymagań systemowych, interfejsu użytkownika, założenia konta i dostępu do systemu, rejestracji organizacji, zarządzania zespołem współpracowników).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69826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47023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Formularz wniosku o dofinansowanie projektu składa się z sekcji, które widzimy w pasku na górze ekranu: Informacje o projekcie, Wnioskodawca i realizatorzy, Wskaźniki projektu, Zadania, Budżet projektu, Podsumowanie budżetu, Źródła finansowania…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02799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… Uzasadnienie wydatków, Potencjał do realizacji projektu, Dodatkowe informacje, Harmonogram, Oświadczenia, Załączniki. </a:t>
            </a:r>
          </a:p>
          <a:p>
            <a:endParaRPr lang="pl-PL" dirty="0"/>
          </a:p>
          <a:p>
            <a:r>
              <a:rPr lang="pl-PL" b="1" dirty="0"/>
              <a:t>Rekomenduję zapoznanie się z - przygotowaną przez nasz Departament - Instrukcją merytoryczną wypełniania formularza wniosku o dofinansowanie projektu, która stanowi Załącznik nr 5 do Regulaminu wyboru projektów.</a:t>
            </a:r>
          </a:p>
          <a:p>
            <a:endParaRPr lang="pl-PL" dirty="0"/>
          </a:p>
          <a:p>
            <a:r>
              <a:rPr lang="pl-PL" b="1" dirty="0"/>
              <a:t>Na kolejnych slajdach omówię Sekcje, które – jak wynika z analizy najczęściej zadawanych pytań i doświadczeń z pierwszych naborów – generują najwięcej wątpliwości i błędów.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99634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Po wybraniu Wnioskodawcy dane zostaną automatycznie uzupełnione, dlatego tak istotna jest weryfikacja danych wprowadzanych podczas Rejestracji organizacji.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72091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Jeśli planują Państwo realizować projekt w partnerstwie z innymi podmiotami należy zaznaczyć opcję TAK i dodać realizatora lub realizatorów.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5114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523871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0" dirty="0"/>
              <a:t>W poprzednim okresie programowania rozróżnialiśmy </a:t>
            </a:r>
            <a:r>
              <a:rPr lang="pl-PL" b="1" dirty="0"/>
              <a:t>Partnera i Podmiot realizujący projekt. </a:t>
            </a:r>
            <a:r>
              <a:rPr lang="pl-PL" b="0" dirty="0"/>
              <a:t>Obecnie </a:t>
            </a:r>
            <a:r>
              <a:rPr lang="pl-PL" b="1" dirty="0"/>
              <a:t>w SOWA EFS Partner=Realizator.</a:t>
            </a:r>
            <a:endParaRPr lang="pl-PL" dirty="0"/>
          </a:p>
          <a:p>
            <a:pPr marL="0" indent="0">
              <a:spcBef>
                <a:spcPts val="3600"/>
              </a:spcBef>
              <a:buNone/>
            </a:pPr>
            <a:endParaRPr lang="pl-PL" dirty="0"/>
          </a:p>
          <a:p>
            <a:pPr marL="0" indent="0">
              <a:spcBef>
                <a:spcPts val="3600"/>
              </a:spcBef>
              <a:buNone/>
            </a:pPr>
            <a:r>
              <a:rPr lang="pl-PL" dirty="0"/>
              <a:t>Jeśli projekt ma być realizowany przez jednostkę/podmiot podległe Wnioskodawcy lub Partnerowi wpisz w sekcji wniosku – Wnioskodawcy i realizatorzy – w polu Nazwa: </a:t>
            </a:r>
            <a:r>
              <a:rPr lang="pl-PL" b="1" dirty="0"/>
              <a:t>nazwa jednostki nadrzędnej/nazwa jednostki podległej (np. Gmina X/ GOPS)</a:t>
            </a:r>
            <a:r>
              <a:rPr lang="pl-PL" b="0" dirty="0"/>
              <a:t>. </a:t>
            </a:r>
          </a:p>
          <a:p>
            <a:pPr marL="0" indent="0">
              <a:spcBef>
                <a:spcPts val="3600"/>
              </a:spcBef>
              <a:buNone/>
            </a:pPr>
            <a:endParaRPr lang="pl-PL" b="0" dirty="0"/>
          </a:p>
          <a:p>
            <a:pPr marL="0" indent="0">
              <a:spcBef>
                <a:spcPts val="3600"/>
              </a:spcBef>
              <a:buNone/>
            </a:pPr>
            <a:r>
              <a:rPr lang="pl-PL" b="0" dirty="0"/>
              <a:t>Dane adresowe powinny być podane dla jednostki nadrzędnej.</a:t>
            </a:r>
          </a:p>
          <a:p>
            <a:pPr marL="0" indent="0">
              <a:spcBef>
                <a:spcPts val="3600"/>
              </a:spcBef>
              <a:buNone/>
            </a:pPr>
            <a:endParaRPr lang="pl-PL" b="0" dirty="0"/>
          </a:p>
          <a:p>
            <a:pPr marL="0" indent="0">
              <a:spcBef>
                <a:spcPts val="3600"/>
              </a:spcBef>
              <a:buNone/>
            </a:pPr>
            <a:r>
              <a:rPr lang="pl-PL" b="0" dirty="0"/>
              <a:t>Po aktualizacji systemu SOWA istnieje możliwość dodania oddziału danej organizacji z tym samym </a:t>
            </a:r>
            <a:r>
              <a:rPr lang="pl-PL" b="0" dirty="0" err="1"/>
              <a:t>NIPem</a:t>
            </a:r>
            <a:r>
              <a:rPr lang="pl-PL" b="0" dirty="0"/>
              <a:t>, więc możecie Państwo skorzystać z tej opcji, jeśli w poprzednich naborach Państwa jednostka nadrzędna występowała z inną jednostką podległą, która była odpowiedzialna za realizację.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12121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Należy wybrać i wypełnić wszystkie - wskazane w Regulaminie wyboru projektów (w punkcie 2.5 Monitorowanie postępu rzeczowego w projekcie) – wskaźniki. </a:t>
            </a:r>
          </a:p>
          <a:p>
            <a:endParaRPr lang="pl-PL" dirty="0"/>
          </a:p>
          <a:p>
            <a:r>
              <a:rPr lang="pl-PL" b="0" dirty="0"/>
              <a:t>SOWA wymaga dodania przynajmniej jednego wskaźnika obowiązkowego, więc nie otrzymamy tu komunikatu, w przypadku pominięcia obowiązkowego w naborze wskaźnika. </a:t>
            </a:r>
          </a:p>
          <a:p>
            <a:endParaRPr lang="pl-PL" dirty="0"/>
          </a:p>
          <a:p>
            <a:r>
              <a:rPr lang="pl-PL" dirty="0"/>
              <a:t>Należy wybrać wszystkie wskaźniki  obowiązkowe produktu i rezultatu bezpośredniego oraz wszystkie adekwatne wskaźniki produktu, wspólne wskaźniki produktu etc.</a:t>
            </a:r>
          </a:p>
          <a:p>
            <a:endParaRPr lang="pl-PL" dirty="0"/>
          </a:p>
          <a:p>
            <a:r>
              <a:rPr lang="pl-PL" b="1" dirty="0"/>
              <a:t>Natomiast jeśli nie planują Państwo formy wsparcia przyczyniającej się do realizacji danego wskaźnika, należy wpisać wartość docelową 0. </a:t>
            </a:r>
          </a:p>
          <a:p>
            <a:endParaRPr lang="pl-PL" dirty="0"/>
          </a:p>
          <a:p>
            <a:r>
              <a:rPr lang="pl-PL" dirty="0"/>
              <a:t>Ponadto w przypadku, gdy jednostką miary są osoby, wskaźniki powinny być podane w podziale na płeć. </a:t>
            </a:r>
          </a:p>
          <a:p>
            <a:endParaRPr lang="pl-PL" dirty="0"/>
          </a:p>
          <a:p>
            <a:r>
              <a:rPr lang="pl-PL" dirty="0"/>
              <a:t>Sposób pomiaru wskaźnika należy opisać także dla wskaźników zerowych.</a:t>
            </a:r>
          </a:p>
          <a:p>
            <a:endParaRPr lang="pl-PL" dirty="0"/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etapie planowania działań projektowych nie przewiduje się działań związanych z ww. wskaźnikiem. Niemniej wskaźnik ten będzie na bieżąco monitorowany, każdorazowo w momencie pojawienia się osób bądź sytuacji, której dotyczy.</a:t>
            </a: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02778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Prawdopodobnie najważniejsza sekcja czyli budżet ;). </a:t>
            </a:r>
          </a:p>
          <a:p>
            <a:endParaRPr lang="pl-PL" b="1" dirty="0"/>
          </a:p>
          <a:p>
            <a:r>
              <a:rPr lang="pl-PL" b="1" dirty="0"/>
              <a:t>Koszty z budżetu są automatycznie sumowane w Sekcji Podsumowanie budżetu i jest to sekcja nieedytowalna</a:t>
            </a:r>
            <a:r>
              <a:rPr lang="pl-PL" dirty="0"/>
              <a:t>. </a:t>
            </a:r>
          </a:p>
          <a:p>
            <a:endParaRPr lang="pl-PL" dirty="0"/>
          </a:p>
          <a:p>
            <a:r>
              <a:rPr lang="pl-PL" b="1" dirty="0"/>
              <a:t>W Źródłach finansowania kwota dofinansowania i wkład własny, w tym podziale na: budżet państwa, budżet JST, publiczny i prywatny jest wpisywany „z ręki”; automatycznie dokona się podsumowanie wkładu własnego i całkowitego budżetu projektu. </a:t>
            </a:r>
          </a:p>
          <a:p>
            <a:endParaRPr lang="pl-PL" b="1" dirty="0"/>
          </a:p>
          <a:p>
            <a:r>
              <a:rPr lang="pl-PL" b="1" dirty="0"/>
              <a:t>Należy zwrócić uwagę, żeby kwota dofinansowania była spójna z Podsumowaniem budżetu. </a:t>
            </a:r>
          </a:p>
          <a:p>
            <a:endParaRPr lang="pl-PL" dirty="0"/>
          </a:p>
          <a:p>
            <a:r>
              <a:rPr lang="pl-PL" dirty="0"/>
              <a:t>W Regulaminie mamy zapisy: maksymalny poziom dofinansowania, minimalny wkład własny, ale oczywiście przyjmujemy dokładnie taki udział, żeby budżet projektu się „spiął”. </a:t>
            </a:r>
          </a:p>
          <a:p>
            <a:endParaRPr lang="pl-PL" dirty="0"/>
          </a:p>
          <a:p>
            <a:r>
              <a:rPr lang="pl-PL" dirty="0"/>
              <a:t>W sekcji </a:t>
            </a:r>
            <a:r>
              <a:rPr lang="pl-PL" b="1" dirty="0"/>
              <a:t>Źródła finansowania </a:t>
            </a:r>
            <a:r>
              <a:rPr lang="pl-PL" dirty="0"/>
              <a:t>wniosku o dofinansowanie projektu, dla pola Dofinansowanie wprowadzono walidację pilnującą, aby kwota wprowadzona w tym polu była zgodna z sumą dofinansowania wykazaną w poszczególnych wydatkach, w sekcji Budżet projektu. Zmiana ta rozwiązuje często popełniany przez wnioskodawców błąd wykazywania rozbieżnych wartości dofinansowania pomiędzy ww. sekcjami.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09899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/>
              <a:t>Uproszczone metody rozliczania wydatków należy zastosować dla projektów o max. wartości 200 000 EUR, tj. 859 300 zł (zgodnie z kursem euro z dnia ogłoszenia naboru 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EUR =4,2965PLN</a:t>
            </a:r>
            <a:r>
              <a:rPr lang="pl-PL" b="1" dirty="0"/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  <a:p>
            <a:r>
              <a:rPr lang="pl-PL" dirty="0"/>
              <a:t>Dodając koszt wybieramy z listy rodzaj kosztu – koszt rozliczany kwotami ryczałtowymi, co ma odzwierciedlenie w Podsumowaniu budżetu – „Razem ryczałt”.</a:t>
            </a:r>
          </a:p>
          <a:p>
            <a:endParaRPr lang="pl-PL" dirty="0"/>
          </a:p>
          <a:p>
            <a:r>
              <a:rPr lang="pl-PL" b="1" dirty="0"/>
              <a:t>Projekty o wartości większej niż 200 000 EUR rozliczane są wyłącznie na podstawie rzeczywiście ponoszonych wydatków.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06521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pl-PL" b="1" dirty="0"/>
              <a:t>Koszty pośrednie należy ująć jako ostatnie zadanie o nazwie Koszty pośrednie (wybrane z listy rozwijalnej), a ich wartość stanowi od 10 do 25% wartości kosztów bezpośrednich - zgodnie z obowiązującymi limitami określonymi w Wytycznych kwalifikowalności. </a:t>
            </a:r>
          </a:p>
          <a:p>
            <a:pPr algn="l"/>
            <a:endParaRPr lang="pl-P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Proszę zwrócić uwagę, że podane procenty np. 20% kosztów pośrednich, to udział w wartości projektu, a nie limit kosztów pośrednich, który dla projektu o takiej wartości wynosi 25% czyli 156 300,00zł.</a:t>
            </a:r>
          </a:p>
          <a:p>
            <a:pPr algn="l"/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2157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Po aktualizacji aplikacji SOWA, projekty zawierające C-F wymagają aktualizacji budżetu, poprzez dodanie drugiej pozycji w kosztach pośrednich.</a:t>
            </a:r>
          </a:p>
          <a:p>
            <a:endParaRPr lang="pl-PL" dirty="0"/>
          </a:p>
          <a:p>
            <a:r>
              <a:rPr lang="pl-PL" dirty="0"/>
              <a:t>W sekcji </a:t>
            </a:r>
            <a:r>
              <a:rPr lang="pl-PL" b="1" dirty="0"/>
              <a:t>Budżet projektu </a:t>
            </a:r>
            <a:r>
              <a:rPr lang="pl-PL" dirty="0"/>
              <a:t>wniosku o dofinasowanie wprowadzono nowy sposób obliczania limitu cross-</a:t>
            </a:r>
            <a:r>
              <a:rPr lang="pl-PL" dirty="0" err="1"/>
              <a:t>financingu</a:t>
            </a:r>
            <a:r>
              <a:rPr lang="pl-PL" dirty="0"/>
              <a:t> (</a:t>
            </a:r>
            <a:r>
              <a:rPr lang="pl-PL" sz="105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DZF-IIIa.042.2.40.2023.PKi z 12.12.2023 r.).</a:t>
            </a:r>
            <a:br>
              <a:rPr lang="pl-PL" dirty="0"/>
            </a:br>
            <a:r>
              <a:rPr lang="pl-PL" dirty="0"/>
              <a:t>Zmiana ma zastosowanie do wszystkich projektów w systemie, w których wystąpi limit C-F w budżecie projektu. </a:t>
            </a:r>
            <a:br>
              <a:rPr lang="pl-PL" dirty="0"/>
            </a:br>
            <a:r>
              <a:rPr lang="pl-PL" dirty="0"/>
              <a:t>W przypadku projektów realizowanych lub będących w trakcie oceny dodanie limitu C-F w kosztach pośrednich wymaga utworzenia nowej wersji wniosku.</a:t>
            </a:r>
          </a:p>
          <a:p>
            <a:pPr algn="l"/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39334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pl-PL" sz="2400" dirty="0">
                <a:highlight>
                  <a:srgbClr val="FFFF00"/>
                </a:highlight>
              </a:rPr>
              <a:t>Pierwsza pozycja kosztów pośrednich będzie obliczała wartość kosztów pośrednich jako procent od wszystkich pozycji kosztów bezpośrednich, w których nie wybrano limitu „cross-</a:t>
            </a:r>
            <a:r>
              <a:rPr lang="pl-PL" sz="2400" dirty="0" err="1">
                <a:highlight>
                  <a:srgbClr val="FFFF00"/>
                </a:highlight>
              </a:rPr>
              <a:t>financing</a:t>
            </a:r>
            <a:r>
              <a:rPr lang="pl-PL" sz="2400" dirty="0">
                <a:highlight>
                  <a:srgbClr val="FFFF00"/>
                </a:highlight>
              </a:rPr>
              <a:t>”</a:t>
            </a:r>
          </a:p>
          <a:p>
            <a:pPr lvl="1"/>
            <a:r>
              <a:rPr lang="pl-PL" sz="2400" dirty="0">
                <a:highlight>
                  <a:srgbClr val="FFFF00"/>
                </a:highlight>
              </a:rPr>
              <a:t>Druga pozycja kosztów pośrednich będzie oznaczona jako limit „cross-</a:t>
            </a:r>
            <a:r>
              <a:rPr lang="pl-PL" sz="2400" dirty="0" err="1">
                <a:highlight>
                  <a:srgbClr val="FFFF00"/>
                </a:highlight>
              </a:rPr>
              <a:t>financing</a:t>
            </a:r>
            <a:r>
              <a:rPr lang="pl-PL" sz="2400" dirty="0">
                <a:highlight>
                  <a:srgbClr val="FFFF00"/>
                </a:highlight>
              </a:rPr>
              <a:t>” i będzie liczyła koszty pośrednie wyłącznie od kosztów bezpośrednich, w których wybrano limit „cross-</a:t>
            </a:r>
            <a:r>
              <a:rPr lang="pl-PL" sz="2400" dirty="0" err="1">
                <a:highlight>
                  <a:srgbClr val="FFFF00"/>
                </a:highlight>
              </a:rPr>
              <a:t>financing</a:t>
            </a:r>
            <a:r>
              <a:rPr lang="pl-PL" sz="2400" dirty="0">
                <a:highlight>
                  <a:srgbClr val="FFFF00"/>
                </a:highlight>
              </a:rPr>
              <a:t>”. </a:t>
            </a:r>
          </a:p>
          <a:p>
            <a:pPr lvl="1"/>
            <a:endParaRPr lang="pl-PL" sz="2400" dirty="0">
              <a:highlight>
                <a:srgbClr val="FFFF00"/>
              </a:highlight>
            </a:endParaRPr>
          </a:p>
          <a:p>
            <a:pPr lvl="1"/>
            <a:r>
              <a:rPr lang="pl-PL" sz="2400" dirty="0">
                <a:highlight>
                  <a:srgbClr val="FFFF00"/>
                </a:highlight>
              </a:rPr>
              <a:t>Druga pozycja kosztów pośrednich (dot. „cross-</a:t>
            </a:r>
            <a:r>
              <a:rPr lang="pl-PL" sz="2400" dirty="0" err="1">
                <a:highlight>
                  <a:srgbClr val="FFFF00"/>
                </a:highlight>
              </a:rPr>
              <a:t>financing</a:t>
            </a:r>
            <a:r>
              <a:rPr lang="pl-PL" sz="2400" dirty="0">
                <a:highlight>
                  <a:srgbClr val="FFFF00"/>
                </a:highlight>
              </a:rPr>
              <a:t>”) będzie automatycznie tą samą stawką ryczałtową oznaczoną tym samym procentem co pierwsza pozycja, tzn. jeżeli wartość pierwszej pozycji wyniosła 25%, wartość drugiej pozycji też wyniesie 25%. </a:t>
            </a:r>
          </a:p>
          <a:p>
            <a:endParaRPr lang="pl-PL" sz="2400" b="1" dirty="0">
              <a:highlight>
                <a:srgbClr val="FFFF00"/>
              </a:highlight>
            </a:endParaRPr>
          </a:p>
          <a:p>
            <a:r>
              <a:rPr lang="pl-PL" sz="2400" b="1" dirty="0">
                <a:highlight>
                  <a:srgbClr val="FFFF00"/>
                </a:highlight>
              </a:rPr>
              <a:t>W podsumowaniu budżetu system zliczy wartość „cross-</a:t>
            </a:r>
            <a:r>
              <a:rPr lang="pl-PL" sz="2400" b="1" dirty="0" err="1">
                <a:highlight>
                  <a:srgbClr val="FFFF00"/>
                </a:highlight>
              </a:rPr>
              <a:t>financing</a:t>
            </a:r>
            <a:r>
              <a:rPr lang="pl-PL" sz="2400" b="1" dirty="0">
                <a:highlight>
                  <a:srgbClr val="FFFF00"/>
                </a:highlight>
              </a:rPr>
              <a:t>” z kosztów pośrednich i bezpośrednich (suma). </a:t>
            </a:r>
          </a:p>
          <a:p>
            <a:endParaRPr lang="pl-PL" sz="2400" b="1" dirty="0">
              <a:highlight>
                <a:srgbClr val="FFFF00"/>
              </a:highlight>
            </a:endParaRPr>
          </a:p>
          <a:p>
            <a:r>
              <a:rPr lang="pl-PL" dirty="0"/>
              <a:t>W ramach naboru wartość wydatków w ramach cross-</a:t>
            </a:r>
            <a:r>
              <a:rPr lang="pl-PL" dirty="0" err="1"/>
              <a:t>financingu</a:t>
            </a:r>
            <a:r>
              <a:rPr lang="pl-PL" dirty="0"/>
              <a:t> nie może stanowić więcej niż </a:t>
            </a:r>
            <a:r>
              <a:rPr lang="pl-PL" b="1" dirty="0"/>
              <a:t>40% </a:t>
            </a:r>
            <a:r>
              <a:rPr lang="pl-PL" dirty="0"/>
              <a:t>wartości projektu ogółem.</a:t>
            </a:r>
            <a:endParaRPr lang="pl-PL" sz="2400" dirty="0"/>
          </a:p>
          <a:p>
            <a:pPr algn="l"/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77210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Ponieważ SOWA EFS nie jest narzędziem stworzonym przez nas, </a:t>
            </a:r>
            <a:r>
              <a:rPr lang="pl-PL" b="1" dirty="0"/>
              <a:t>aby dać Państwu możliwość uzasadnienia spełniania kryteriów przyjętych w FEP 2021-2027 (i też co z pewnością jest dla Państwa istotne - dodatkową liczbę znaków), dodaliśmy własne komponenty w Sekcji Dodatkowe informacje</a:t>
            </a:r>
            <a:r>
              <a:rPr lang="pl-PL" dirty="0"/>
              <a:t>. Odnoszą się one do m.in. kryteriów horyzontalnych czy strategicznych.</a:t>
            </a:r>
          </a:p>
          <a:p>
            <a:endParaRPr lang="pl-PL" b="1" dirty="0"/>
          </a:p>
          <a:p>
            <a:r>
              <a:rPr lang="pl-PL" b="1" dirty="0"/>
              <a:t>Jednym z takich komponentów jest pole Osoba uprawniona do reprezentowania Wnioskodawcy. </a:t>
            </a:r>
          </a:p>
          <a:p>
            <a:r>
              <a:rPr lang="pl-PL" dirty="0"/>
              <a:t>Należy wskazać imię i nazwisko, stanowisko osoby uprawnionej do reprezentowania Wnioskodawcy zgodnie z wpisem do rejestru albo ewidencji właściwych dla formy organizacyjnej lub pełnomocnictwem/ upoważnieniem. </a:t>
            </a:r>
            <a:endParaRPr lang="pl-PL" b="1" dirty="0"/>
          </a:p>
          <a:p>
            <a:r>
              <a:rPr lang="pl-PL" b="1" dirty="0"/>
              <a:t>Na etapie składania wniosku nie wymagamy załączania skanów dokumentów rejestrowych, pełnomocnictw czy upoważnień.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6238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Ponieważ SOWA EFS nie jest narzędziem stworzonym przez nas, </a:t>
            </a:r>
            <a:r>
              <a:rPr lang="pl-PL" b="1" dirty="0"/>
              <a:t>aby dać Państwu możliwość uzasadnienia spełniania kryteriów przyjętych w FEP 2021-2027 (i też co z pewnością jest dla Państwa istotne - dodatkową liczbę znaków), dodaliśmy własne komponenty w Sekcji Dodatkowe informacje</a:t>
            </a:r>
            <a:r>
              <a:rPr lang="pl-PL" dirty="0"/>
              <a:t>. Odnoszą się one do m.in. kryteriów horyzontalnych czy strategicznych.</a:t>
            </a:r>
          </a:p>
          <a:p>
            <a:endParaRPr lang="pl-PL" b="1" dirty="0"/>
          </a:p>
          <a:p>
            <a:r>
              <a:rPr lang="pl-PL" b="1" dirty="0"/>
              <a:t>Jednym z takich komponentów jest pole Osoba uprawniona do reprezentowania Wnioskodawcy. </a:t>
            </a:r>
          </a:p>
          <a:p>
            <a:r>
              <a:rPr lang="pl-PL" dirty="0"/>
              <a:t>Należy wskazać imię i nazwisko, stanowisko osoby uprawnionej do reprezentowania Wnioskodawcy zgodnie z wpisem do rejestru albo ewidencji właściwych dla formy organizacyjnej lub pełnomocnictwem/ upoważnieniem. </a:t>
            </a:r>
            <a:endParaRPr lang="pl-PL" b="1" dirty="0"/>
          </a:p>
          <a:p>
            <a:r>
              <a:rPr lang="pl-PL" b="1" dirty="0"/>
              <a:t>Na etapie składania wniosku nie wymagamy załączania skanów dokumentów rejestrowych, pełnomocnictw czy upoważnień.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71311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/>
              <a:t>W przedmiotowym naborze wymagany jest 1 załącznik, składany tylko przez Wnioskodawcę.</a:t>
            </a:r>
          </a:p>
          <a:p>
            <a:endParaRPr lang="pl-PL" b="1" dirty="0"/>
          </a:p>
          <a:p>
            <a:r>
              <a:rPr lang="pl-PL" b="1" dirty="0"/>
              <a:t>Oświadczenia dot. kryteriów wyboru projektu i zapoznania się z Regulaminem wyboru projektów.</a:t>
            </a:r>
          </a:p>
          <a:p>
            <a:endParaRPr lang="pl-PL" b="1" dirty="0"/>
          </a:p>
          <a:p>
            <a:r>
              <a:rPr lang="pl-PL" dirty="0">
                <a:solidFill>
                  <a:schemeClr val="tx1"/>
                </a:solidFill>
              </a:rPr>
              <a:t>Dopuszczalne formaty Załączników są określone w Regulaminie wyboru i w Instrukcji SOWA EFS.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627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Zaczynając od początku… Narzędzie informatyczne do obsługi procesu ubiegania się o środki z EFS+ znajdziemy pod adresem: </a:t>
            </a:r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https://www.sowa2021.efs.gov.pl .</a:t>
            </a:r>
          </a:p>
          <a:p>
            <a:endParaRPr lang="pl-PL" dirty="0"/>
          </a:p>
          <a:p>
            <a:r>
              <a:rPr lang="pl-PL" dirty="0"/>
              <a:t>Jeszcze zanim się zalogujemy, możemy przeglądać nabory, czy skorzystać z </a:t>
            </a:r>
            <a:r>
              <a:rPr lang="pl-PL" b="1" dirty="0"/>
              <a:t>Pomocy</a:t>
            </a:r>
            <a:r>
              <a:rPr lang="pl-PL" dirty="0"/>
              <a:t>, gdzie znajdziemy </a:t>
            </a:r>
            <a:r>
              <a:rPr lang="pl-PL" b="1" dirty="0"/>
              <a:t>linki do instrukcji </a:t>
            </a:r>
            <a:r>
              <a:rPr lang="pl-PL" dirty="0"/>
              <a:t>czy </a:t>
            </a:r>
            <a:r>
              <a:rPr lang="pl-PL" b="1" dirty="0"/>
              <a:t>filmów instruktażowych</a:t>
            </a:r>
            <a:r>
              <a:rPr lang="pl-PL" dirty="0"/>
              <a:t>.</a:t>
            </a:r>
          </a:p>
          <a:p>
            <a:endParaRPr lang="pl-PL" dirty="0"/>
          </a:p>
          <a:p>
            <a:r>
              <a:rPr lang="pl-PL" dirty="0"/>
              <a:t>Jeśli nie posiadamy konta w SOWA EFS, wybieramy Utwórz konto.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821207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Po zakończeniu edycji, zatwierdzeniu wszystkich sekcji i pozytywnej walidacji, należy przesłać ostatnią wersję dokumentu  do instytucji. Status projektu pozostaje „w przygotowaniu”, natomiast status wersji dokumentu – zostanie zmieniony na „przesłany do instytucji”. </a:t>
            </a:r>
          </a:p>
          <a:p>
            <a:endParaRPr lang="pl-PL" b="1" dirty="0"/>
          </a:p>
          <a:p>
            <a:r>
              <a:rPr lang="pl-PL" b="1" dirty="0"/>
              <a:t>Otrzymają Państwo także potwierdzenie nadania numeru wniosku o dofinansowanie.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7351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Zachęcam do dokładnego zapoznania się z Regulaminem wyboru projektów, Instrukcją merytoryczną wypełniania formularza wniosku o dofinansowanie projektu, a w przypadku dalszych wątpliwości co do interpretacji zapisów - do kontaktu z ION poprzez dedykowaną skrzynkę mailową. </a:t>
            </a:r>
            <a:r>
              <a:rPr lang="pl-PL" dirty="0"/>
              <a:t>Oczywiście prosimy, żeby pytania zadawać odpowiednio wcześnie. </a:t>
            </a:r>
            <a:r>
              <a:rPr lang="pl-PL" b="1" dirty="0"/>
              <a:t>Najczęściej zadawane pytania publikujemy na stronie FEP 2021-2027 w zakładce dedykowanej naborowi. </a:t>
            </a:r>
          </a:p>
          <a:p>
            <a:endParaRPr lang="pl-PL" dirty="0"/>
          </a:p>
          <a:p>
            <a:r>
              <a:rPr lang="pl-PL" dirty="0"/>
              <a:t>Aby uniknąć niepotrzebnego stresu warto nie odkładać na ostatnią chwilę nie tylko pytań, ale także samego przesłania wniosku, ponieważ zazwyczaj wtedy występuje największe obciążenie systemu, a wsparcie techniczne jest możliwe tylko w określonych godzinach.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70625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Trzy kluczowe kwestie…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63724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Rejestracja konta użytkownika jest standardowa - wymaga podania danych osobowych i utworzenia bezpiecznego hasła </a:t>
            </a:r>
            <a:r>
              <a:rPr lang="pl-PL" b="0" dirty="0"/>
              <a:t>oraz akceptacji Regulaminu i zapoznania się ze Szkoleniem z zakresu bezpieczeństwa informacji.</a:t>
            </a:r>
          </a:p>
          <a:p>
            <a:endParaRPr lang="pl-PL" b="0" dirty="0"/>
          </a:p>
          <a:p>
            <a:r>
              <a:rPr lang="pl-PL" dirty="0"/>
              <a:t>W kolejnym kroku konieczna jest </a:t>
            </a:r>
            <a:r>
              <a:rPr lang="pl-PL" b="1" dirty="0"/>
              <a:t>aktywacja konta </a:t>
            </a:r>
            <a:r>
              <a:rPr lang="pl-PL" dirty="0"/>
              <a:t>– link aktywacyjny zostanie przesłany na podany podczas rejestracji adres e-mail. Zazwyczaj trwa to kilka minut, a na aktywację mamy 72h.</a:t>
            </a:r>
          </a:p>
          <a:p>
            <a:endParaRPr lang="pl-PL" dirty="0"/>
          </a:p>
          <a:p>
            <a:r>
              <a:rPr lang="pl-PL" dirty="0"/>
              <a:t>Utworzony profil jest automatycznie zapisywany jako </a:t>
            </a:r>
            <a:r>
              <a:rPr lang="pl-PL" b="1" dirty="0"/>
              <a:t>Właściciel i administrator danej Organizacji</a:t>
            </a:r>
            <a:r>
              <a:rPr lang="pl-PL" dirty="0"/>
              <a:t>. </a:t>
            </a:r>
          </a:p>
          <a:p>
            <a:endParaRPr lang="pl-PL" dirty="0"/>
          </a:p>
          <a:p>
            <a:r>
              <a:rPr lang="pl-PL" dirty="0"/>
              <a:t>Istnieje możliwość dodania nowych profili. </a:t>
            </a:r>
          </a:p>
          <a:p>
            <a:endParaRPr lang="pl-PL" dirty="0"/>
          </a:p>
          <a:p>
            <a:r>
              <a:rPr lang="pl-PL" dirty="0"/>
              <a:t>W kolejnym kroku możemy dopisać </a:t>
            </a:r>
            <a:r>
              <a:rPr lang="pl-PL" b="1" dirty="0"/>
              <a:t>administratora w organizacji</a:t>
            </a:r>
            <a:r>
              <a:rPr lang="pl-PL" dirty="0"/>
              <a:t>, </a:t>
            </a:r>
            <a:r>
              <a:rPr lang="pl-PL" b="1" dirty="0"/>
              <a:t>pracownika w organizacji</a:t>
            </a:r>
            <a:r>
              <a:rPr lang="pl-PL" dirty="0"/>
              <a:t> lub </a:t>
            </a:r>
            <a:r>
              <a:rPr lang="pl-PL" b="1" dirty="0"/>
              <a:t>współpracownika w organizacji</a:t>
            </a:r>
            <a:r>
              <a:rPr lang="pl-PL" dirty="0"/>
              <a:t>. </a:t>
            </a:r>
          </a:p>
          <a:p>
            <a:endParaRPr lang="pl-PL" dirty="0"/>
          </a:p>
          <a:p>
            <a:r>
              <a:rPr lang="pl-PL" dirty="0"/>
              <a:t>Opisy ról i Zestawy uprawnień są widoczne po rozwinięciu wybranej roli. </a:t>
            </a:r>
          </a:p>
          <a:p>
            <a:endParaRPr lang="pl-PL" dirty="0"/>
          </a:p>
          <a:p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5011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Utworzony profil jest automatycznie zapisywany jako </a:t>
            </a:r>
            <a:r>
              <a:rPr lang="pl-PL" b="1" dirty="0"/>
              <a:t>Właściciel i administrator danej Organizacji</a:t>
            </a:r>
            <a:r>
              <a:rPr lang="pl-PL" dirty="0"/>
              <a:t>. </a:t>
            </a:r>
          </a:p>
          <a:p>
            <a:endParaRPr lang="pl-PL" dirty="0"/>
          </a:p>
          <a:p>
            <a:r>
              <a:rPr lang="pl-PL" dirty="0"/>
              <a:t>Istnieje możliwość dodania nowych profili. </a:t>
            </a:r>
          </a:p>
          <a:p>
            <a:endParaRPr lang="pl-PL" dirty="0"/>
          </a:p>
          <a:p>
            <a:r>
              <a:rPr lang="pl-PL" dirty="0"/>
              <a:t>W kolejnym kroku możemy dopisać </a:t>
            </a:r>
            <a:r>
              <a:rPr lang="pl-PL" b="1" dirty="0"/>
              <a:t>administratora w organizacji</a:t>
            </a:r>
            <a:r>
              <a:rPr lang="pl-PL" dirty="0"/>
              <a:t>, </a:t>
            </a:r>
            <a:r>
              <a:rPr lang="pl-PL" b="1" dirty="0"/>
              <a:t>pracownika w organizacji</a:t>
            </a:r>
            <a:r>
              <a:rPr lang="pl-PL" dirty="0"/>
              <a:t> lub </a:t>
            </a:r>
            <a:r>
              <a:rPr lang="pl-PL" b="1" dirty="0"/>
              <a:t>współpracownika w organizacji</a:t>
            </a:r>
            <a:r>
              <a:rPr lang="pl-PL" dirty="0"/>
              <a:t>. </a:t>
            </a:r>
          </a:p>
          <a:p>
            <a:endParaRPr lang="pl-PL" dirty="0"/>
          </a:p>
          <a:p>
            <a:r>
              <a:rPr lang="pl-PL" dirty="0"/>
              <a:t>Opisy ról i Zestawy uprawnień są widoczne po rozwinięciu wybranej roli.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85141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Tak wygląda </a:t>
            </a:r>
            <a:r>
              <a:rPr lang="pl-PL" b="1" dirty="0"/>
              <a:t>interfejs konta użytkownika</a:t>
            </a:r>
            <a:r>
              <a:rPr lang="pl-PL" dirty="0"/>
              <a:t>. Przejdźmy do </a:t>
            </a:r>
            <a:r>
              <a:rPr lang="pl-PL" b="1" dirty="0"/>
              <a:t>Rejestracji organizacji</a:t>
            </a:r>
            <a:r>
              <a:rPr lang="pl-PL" dirty="0"/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26490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 pierwszym kroku </a:t>
            </a:r>
            <a:r>
              <a:rPr lang="pl-PL" b="1" dirty="0"/>
              <a:t>należy wybrać jeden z trzech typów organizacji (osoba fizyczna/ podmiot krajowy/ podmiot zagraniczny)</a:t>
            </a:r>
            <a:r>
              <a:rPr lang="pl-PL" dirty="0"/>
              <a:t>. </a:t>
            </a:r>
            <a:r>
              <a:rPr lang="pl-PL" b="1" dirty="0"/>
              <a:t>Zakres danych do uzupełnienia będzie się zmieniał w zależności od typu.</a:t>
            </a:r>
          </a:p>
          <a:p>
            <a:endParaRPr lang="pl-PL" b="1" dirty="0"/>
          </a:p>
          <a:p>
            <a:r>
              <a:rPr lang="pl-PL" b="1" dirty="0"/>
              <a:t>Należy wpisać lub wybrać z rozwijalnej listy dane organizacji zgodnie z dokumentami rejestrowymi. </a:t>
            </a:r>
          </a:p>
          <a:p>
            <a:endParaRPr lang="pl-PL" b="1" dirty="0"/>
          </a:p>
          <a:p>
            <a:r>
              <a:rPr lang="pl-PL" b="1" dirty="0"/>
              <a:t>Jest to istotne z uwagi na fakt, że dane te są automatycznie zaciągane do wniosku o dofinansowanie. </a:t>
            </a:r>
          </a:p>
          <a:p>
            <a:endParaRPr lang="pl-PL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Najczęściej pojawiające się błędy w informacjach o wnioskodawcy to np. omyłki pisarskie w nazwie organizacji, czy błędny typ wnioskodawcy.</a:t>
            </a:r>
          </a:p>
          <a:p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7668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Jak znaleźć nabór? </a:t>
            </a:r>
          </a:p>
          <a:p>
            <a:endParaRPr lang="pl-PL" dirty="0"/>
          </a:p>
          <a:p>
            <a:r>
              <a:rPr lang="pl-PL" dirty="0"/>
              <a:t>Z menu po lewej stronie wybieramy Lista naborów. </a:t>
            </a:r>
          </a:p>
          <a:p>
            <a:endParaRPr lang="pl-PL" dirty="0"/>
          </a:p>
          <a:p>
            <a:r>
              <a:rPr lang="pl-PL" dirty="0"/>
              <a:t>Możemy wyszukać nabór na liście lub wpisać pełny numer naboru w wyszukiwarce. </a:t>
            </a:r>
          </a:p>
          <a:p>
            <a:endParaRPr lang="pl-PL" dirty="0"/>
          </a:p>
          <a:p>
            <a:r>
              <a:rPr lang="pl-PL" dirty="0"/>
              <a:t>Klikając na 3 kropeczki po prawej stronie numeru naboru możemy zobaczyć szczegóły.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41726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 Karcie naboru możemy znaleźć ogólne informacje o naborze np. datę zakończenia, budżet naboru czy typy wnioskodawców. Możemy też od razu utworzyć wniosek.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77723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27.03.2024</a:t>
            </a:fld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pic>
        <p:nvPicPr>
          <p:cNvPr id="12" name="Obraz 11" descr="Logo rocznicowe: 25 lat Samorządu Województwa Pomorskiego.">
            <a:extLst>
              <a:ext uri="{FF2B5EF4-FFF2-40B4-BE49-F238E27FC236}">
                <a16:creationId xmlns:a16="http://schemas.microsoft.com/office/drawing/2014/main" id="{EA3EF631-4EC4-4DF9-9F29-F25B4C6AE2E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94" y="460525"/>
            <a:ext cx="2406403" cy="117102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0A228201-59AA-470F-B779-D4FECA3DF137}"/>
              </a:ext>
            </a:extLst>
          </p:cNvPr>
          <p:cNvSpPr/>
          <p:nvPr userDrawn="1"/>
        </p:nvSpPr>
        <p:spPr>
          <a:xfrm>
            <a:off x="1025525" y="1983572"/>
            <a:ext cx="8640763" cy="432127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7D00171-EF30-4814-B375-246769FD4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1" name="Obraz 10" descr="Fundusze Europejskie">
            <a:extLst>
              <a:ext uri="{FF2B5EF4-FFF2-40B4-BE49-F238E27FC236}">
                <a16:creationId xmlns:a16="http://schemas.microsoft.com/office/drawing/2014/main" id="{2ABF63AC-8150-4C02-BE62-EBE0A0398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629EBDD-5340-4285-A47D-77B29466EF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5848" y="3411613"/>
            <a:ext cx="7920115" cy="1087764"/>
          </a:xfrm>
        </p:spPr>
        <p:txBody>
          <a:bodyPr anchor="t" anchorCtr="0">
            <a:normAutofit/>
          </a:bodyPr>
          <a:lstStyle>
            <a:lvl1pPr algn="ctr">
              <a:lnSpc>
                <a:spcPts val="4000"/>
              </a:lnSpc>
              <a:defRPr sz="3200"/>
            </a:lvl1pPr>
          </a:lstStyle>
          <a:p>
            <a:br>
              <a:rPr lang="pl-PL" dirty="0"/>
            </a:br>
            <a:endParaRPr lang="en-US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E2649279-68AC-4F54-A880-75A79D7385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C169691-7357-4DDF-8437-CEB5E8C727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9B9B22B-67E4-4504-8A58-6D72DCD7A2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0BC155C9-2974-4950-B840-0E7ABDF714B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1C9A51C-3E9A-43B3-865C-E0B79CE15EF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AE3D26F0-CB23-476D-84AC-833FF583534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02C74DC5-C335-4B67-9BCD-34D60F57C6C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0F174CC1-CE15-4868-A9EE-2844EB32D55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580C7992-BAEE-4176-9AF5-42DA24B7599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BA86516E-B5E1-4DB3-981D-6523926A2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709B0195-39FE-4DB2-9F58-C6258A41F18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06B4110B-C953-4485-B94D-302AD469CBD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8" name="Obraz 27" descr="Ciąg 4 logotypów: Fundusze Europejskie dla Pomorza, Rzeczpospolita Polska, Dofinansowane przez Unię Europejską, Urząd Marszałkowski Województwa Pomorskiego ">
            <a:extLst>
              <a:ext uri="{FF2B5EF4-FFF2-40B4-BE49-F238E27FC236}">
                <a16:creationId xmlns:a16="http://schemas.microsoft.com/office/drawing/2014/main" id="{7E3F8DBC-0D86-4A87-B80E-1209AC8C45A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pic>
        <p:nvPicPr>
          <p:cNvPr id="29" name="Obraz 28" descr="Logo rocznicowe: 25 lat Samorządu Województwa Pomorskiego.">
            <a:extLst>
              <a:ext uri="{FF2B5EF4-FFF2-40B4-BE49-F238E27FC236}">
                <a16:creationId xmlns:a16="http://schemas.microsoft.com/office/drawing/2014/main" id="{81D43660-ADF3-43C6-A90B-7E0A413FEDB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630" y="461963"/>
            <a:ext cx="2406403" cy="11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sia 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3" name="Obraz 12" descr="Tekst: Fundusze Europejsk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4" name="Obraz 23" descr="Ciąg 4 logotypów: Fundusze Europejskie dla Pomorza, Rzeczpospolita Polska, Dofinansowane przez Unię Europejską, Urząd Marszałkowski Województwa Pomorskiego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27.03.2024</a:t>
            </a:fld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CF3E933-1DA6-403F-9323-5B318B9943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sia tytuł i merytory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715" y="359838"/>
            <a:ext cx="8640381" cy="68369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362" y="1403573"/>
            <a:ext cx="9793088" cy="5256266"/>
          </a:xfrm>
        </p:spPr>
        <p:txBody>
          <a:bodyPr>
            <a:normAutofit/>
          </a:bodyPr>
          <a:lstStyle>
            <a:lvl1pPr marL="251986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9929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ü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ia tytuł i dwa elementy z podpis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762" y="1778358"/>
            <a:ext cx="4140000" cy="4320178"/>
          </a:xfrm>
        </p:spPr>
        <p:txBody>
          <a:bodyPr>
            <a:normAutofit/>
          </a:bodyPr>
          <a:lstStyle>
            <a:lvl1pPr marL="251986" indent="-251986"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74CE953C-0D1D-449C-A99B-D805C859E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0762" y="6534368"/>
            <a:ext cx="3671887" cy="575469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200" y="1778358"/>
            <a:ext cx="4140000" cy="4320178"/>
          </a:xfrm>
        </p:spPr>
        <p:txBody>
          <a:bodyPr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buFont typeface="Arial" panose="020B0604020202020204" pitchFamily="34" charset="0"/>
              <a:buChar char="•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buFont typeface="Wingdings" panose="05000000000000000000" pitchFamily="2" charset="2"/>
              <a:buChar char="Ø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indent="-251986" algn="l" defTabSz="1007943" rtl="0" eaLnBrk="1" latinLnBrk="0" hangingPunct="1">
              <a:lnSpc>
                <a:spcPts val="2400"/>
              </a:lnSpc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4657F920-DA82-443B-99CE-F255DB7F0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10002" y="6570087"/>
            <a:ext cx="2590800" cy="5397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ia tytuł i dwa elementy do porówn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762" y="1778358"/>
            <a:ext cx="4140000" cy="4320178"/>
          </a:xfrm>
        </p:spPr>
        <p:txBody>
          <a:bodyPr>
            <a:normAutofit/>
          </a:bodyPr>
          <a:lstStyle>
            <a:lvl1pPr marL="251986" indent="-251986"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200" y="1778358"/>
            <a:ext cx="4140000" cy="4320178"/>
          </a:xfrm>
        </p:spPr>
        <p:txBody>
          <a:bodyPr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buFont typeface="Arial" panose="020B0604020202020204" pitchFamily="34" charset="0"/>
              <a:buChar char="•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buFont typeface="Wingdings" panose="05000000000000000000" pitchFamily="2" charset="2"/>
              <a:buChar char="Ø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indent="-251986" algn="l" defTabSz="1007943" rtl="0" eaLnBrk="1" latinLnBrk="0" hangingPunct="1">
              <a:lnSpc>
                <a:spcPts val="2400"/>
              </a:lnSpc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018904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41" r:id="rId7"/>
    <p:sldLayoutId id="2147483726" r:id="rId8"/>
    <p:sldLayoutId id="2147483740" r:id="rId9"/>
    <p:sldLayoutId id="2147483723" r:id="rId10"/>
    <p:sldLayoutId id="2147483728" r:id="rId11"/>
  </p:sldLayoutIdLst>
  <p:transition spd="slow">
    <p:push dir="u"/>
  </p:transition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5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integracja.efs@pomorskie.eu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funduszeuepomorskie.pl/nabory/4681-517-uslugi-spoleczne-i-zdrowotne-fepm0517-iz00-00124#toc-szczeg-y-naboru" TargetMode="External"/><Relationship Id="rId5" Type="http://schemas.openxmlformats.org/officeDocument/2006/relationships/hyperlink" Target="https://funduszeuepomorskie.pl/" TargetMode="External"/><Relationship Id="rId4" Type="http://schemas.openxmlformats.org/officeDocument/2006/relationships/hyperlink" Target="https://funduszeuepomorskie.pl/nabory/4681-517-uslugi-spoleczne-i-zdrowotne-fepm0517-iz00-00124#toc-pytania-i-odpowiedzi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wa2021.efs.gov.pl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003032-C9E2-4333-A125-AA4CB513A0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466" y="2915741"/>
            <a:ext cx="7920115" cy="1087764"/>
          </a:xfrm>
        </p:spPr>
        <p:txBody>
          <a:bodyPr>
            <a:normAutofit fontScale="90000"/>
          </a:bodyPr>
          <a:lstStyle/>
          <a:p>
            <a:r>
              <a:rPr lang="pl-PL" sz="3600" dirty="0"/>
              <a:t>Wniosek o dofinansowanie projektu</a:t>
            </a:r>
            <a:br>
              <a:rPr lang="pl-PL" sz="3600" dirty="0"/>
            </a:br>
            <a:r>
              <a:rPr lang="pl-PL" sz="3600" dirty="0"/>
              <a:t>– praca w aplikacji SOWA EFS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65CB703-7E3F-4705-A94A-66237F87D2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466" y="4067869"/>
            <a:ext cx="7920037" cy="201622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pl-PL" sz="2000" b="0" dirty="0"/>
              <a:t>Seminarium informacyjne dla wnioskodawców aplikujących w ramach Działania 5.17 Usługi społeczne i zdrowotne  w programie Fundusze Europejskie dla Pomorza 2021-2027</a:t>
            </a:r>
          </a:p>
          <a:p>
            <a:r>
              <a:rPr lang="pl-PL" sz="2000" b="0" dirty="0">
                <a:latin typeface="Arial" panose="020B0604020202020204" pitchFamily="34" charset="0"/>
                <a:cs typeface="Arial" panose="020B0604020202020204" pitchFamily="34" charset="0"/>
              </a:rPr>
              <a:t>Gdańsk, 27 marca 2024 roku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52554386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Nabór numer FEPM.05.17-IZ.00-001/24 (2 z 2)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816BA5E0-FDFF-4D2A-94EE-D69C020706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5381"/>
          <a:stretch/>
        </p:blipFill>
        <p:spPr>
          <a:xfrm>
            <a:off x="161330" y="1136092"/>
            <a:ext cx="10369151" cy="5518769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A29B2FF5-EE2B-43C5-9B83-08A3E1C79248}"/>
              </a:ext>
            </a:extLst>
          </p:cNvPr>
          <p:cNvSpPr/>
          <p:nvPr/>
        </p:nvSpPr>
        <p:spPr>
          <a:xfrm>
            <a:off x="8010202" y="1763613"/>
            <a:ext cx="1800200" cy="216024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DB6D1118-1E20-445B-ADCA-FB8D35546170}"/>
              </a:ext>
            </a:extLst>
          </p:cNvPr>
          <p:cNvSpPr/>
          <p:nvPr/>
        </p:nvSpPr>
        <p:spPr>
          <a:xfrm>
            <a:off x="3329682" y="2267669"/>
            <a:ext cx="1152128" cy="504056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6522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Tworzenie wniosku z poziomu Naboru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597B76BF-5B54-49C0-92C8-C3BC2BBD2A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6342"/>
          <a:stretch/>
        </p:blipFill>
        <p:spPr>
          <a:xfrm>
            <a:off x="161330" y="1031942"/>
            <a:ext cx="10369152" cy="5462759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AF630739-C1CE-436B-A9DE-0A458FA82869}"/>
              </a:ext>
            </a:extLst>
          </p:cNvPr>
          <p:cNvSpPr/>
          <p:nvPr/>
        </p:nvSpPr>
        <p:spPr>
          <a:xfrm>
            <a:off x="7938194" y="1619597"/>
            <a:ext cx="1872208" cy="216024"/>
          </a:xfrm>
          <a:prstGeom prst="rect">
            <a:avLst/>
          </a:prstGeom>
          <a:solidFill>
            <a:srgbClr val="002E64"/>
          </a:solidFill>
          <a:ln>
            <a:solidFill>
              <a:srgbClr val="002E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B03C4F78-E5E0-4FBB-B947-397470A8E4E9}"/>
              </a:ext>
            </a:extLst>
          </p:cNvPr>
          <p:cNvSpPr/>
          <p:nvPr/>
        </p:nvSpPr>
        <p:spPr>
          <a:xfrm>
            <a:off x="3689722" y="3779837"/>
            <a:ext cx="3384376" cy="576064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1203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Tworzenie wniosku z poziomu Naboru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D7E262FD-92EF-40B5-A9FA-1A31277656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5335"/>
          <a:stretch/>
        </p:blipFill>
        <p:spPr>
          <a:xfrm>
            <a:off x="233338" y="1351353"/>
            <a:ext cx="10297144" cy="548316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8259315F-4BAC-448D-AA88-735DB6EC42C3}"/>
              </a:ext>
            </a:extLst>
          </p:cNvPr>
          <p:cNvSpPr/>
          <p:nvPr/>
        </p:nvSpPr>
        <p:spPr>
          <a:xfrm>
            <a:off x="6282010" y="2483693"/>
            <a:ext cx="864096" cy="576064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B47A110F-2C4A-47D5-882C-1C023ABDE195}"/>
              </a:ext>
            </a:extLst>
          </p:cNvPr>
          <p:cNvSpPr/>
          <p:nvPr/>
        </p:nvSpPr>
        <p:spPr>
          <a:xfrm>
            <a:off x="8010202" y="1979637"/>
            <a:ext cx="1800200" cy="216024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: zaokrąglone rogi 12">
            <a:extLst>
              <a:ext uri="{FF2B5EF4-FFF2-40B4-BE49-F238E27FC236}">
                <a16:creationId xmlns:a16="http://schemas.microsoft.com/office/drawing/2014/main" id="{015412F9-2375-4621-A24F-CD02D6812CBC}"/>
              </a:ext>
            </a:extLst>
          </p:cNvPr>
          <p:cNvSpPr/>
          <p:nvPr/>
        </p:nvSpPr>
        <p:spPr>
          <a:xfrm>
            <a:off x="34338" y="3707829"/>
            <a:ext cx="1514135" cy="576064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068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939532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Edycja wniosku (2 z 2)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13</a:t>
            </a:fld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E5A835A0-6E71-48AC-9884-651808150B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6829"/>
          <a:stretch/>
        </p:blipFill>
        <p:spPr>
          <a:xfrm>
            <a:off x="161330" y="1244433"/>
            <a:ext cx="10369152" cy="5434304"/>
          </a:xfrm>
          <a:prstGeom prst="rect">
            <a:avLst/>
          </a:prstGeom>
        </p:spPr>
      </p:pic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6E0BE538-D54A-47C9-8E7E-E763136E61F9}"/>
              </a:ext>
            </a:extLst>
          </p:cNvPr>
          <p:cNvSpPr/>
          <p:nvPr/>
        </p:nvSpPr>
        <p:spPr>
          <a:xfrm>
            <a:off x="7218114" y="6012085"/>
            <a:ext cx="2952328" cy="576064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14B0B725-6E2D-471D-96B1-CDC7492F75AC}"/>
              </a:ext>
            </a:extLst>
          </p:cNvPr>
          <p:cNvSpPr/>
          <p:nvPr/>
        </p:nvSpPr>
        <p:spPr>
          <a:xfrm>
            <a:off x="8010202" y="1907629"/>
            <a:ext cx="1872208" cy="216024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105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395461"/>
            <a:ext cx="939532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Tworzenie wniosku z poziomu Projektów organizacji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14</a:t>
            </a:fld>
            <a:endParaRPr lang="pl-PL" dirty="0"/>
          </a:p>
        </p:txBody>
      </p:sp>
      <p:pic>
        <p:nvPicPr>
          <p:cNvPr id="19" name="Symbol zastępczy zawartości 10">
            <a:extLst>
              <a:ext uri="{FF2B5EF4-FFF2-40B4-BE49-F238E27FC236}">
                <a16:creationId xmlns:a16="http://schemas.microsoft.com/office/drawing/2014/main" id="{350501F5-9A54-4635-90D2-03E8F79DDF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5518"/>
          <a:stretch/>
        </p:blipFill>
        <p:spPr>
          <a:xfrm>
            <a:off x="233338" y="1403573"/>
            <a:ext cx="10369152" cy="5510802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20" name="Prostokąt 19">
            <a:extLst>
              <a:ext uri="{FF2B5EF4-FFF2-40B4-BE49-F238E27FC236}">
                <a16:creationId xmlns:a16="http://schemas.microsoft.com/office/drawing/2014/main" id="{83FF73D7-2935-4A8C-9E39-485B6CFBA664}"/>
              </a:ext>
            </a:extLst>
          </p:cNvPr>
          <p:cNvSpPr/>
          <p:nvPr/>
        </p:nvSpPr>
        <p:spPr>
          <a:xfrm>
            <a:off x="8010202" y="2051645"/>
            <a:ext cx="1872208" cy="216024"/>
          </a:xfrm>
          <a:prstGeom prst="rect">
            <a:avLst/>
          </a:prstGeom>
          <a:solidFill>
            <a:srgbClr val="002E64"/>
          </a:solidFill>
          <a:ln>
            <a:solidFill>
              <a:srgbClr val="002E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1" name="Prostokąt: zaokrąglone rogi 20">
            <a:extLst>
              <a:ext uri="{FF2B5EF4-FFF2-40B4-BE49-F238E27FC236}">
                <a16:creationId xmlns:a16="http://schemas.microsoft.com/office/drawing/2014/main" id="{673D04C1-14D1-4F7F-A660-86F1DD8711E0}"/>
              </a:ext>
            </a:extLst>
          </p:cNvPr>
          <p:cNvSpPr/>
          <p:nvPr/>
        </p:nvSpPr>
        <p:spPr>
          <a:xfrm>
            <a:off x="9090321" y="3826339"/>
            <a:ext cx="1224136" cy="432048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2" name="Prostokąt: zaokrąglone rogi 21">
            <a:extLst>
              <a:ext uri="{FF2B5EF4-FFF2-40B4-BE49-F238E27FC236}">
                <a16:creationId xmlns:a16="http://schemas.microsoft.com/office/drawing/2014/main" id="{53E5B094-D5FF-4F7A-AE0A-E9A9E6456552}"/>
              </a:ext>
            </a:extLst>
          </p:cNvPr>
          <p:cNvSpPr/>
          <p:nvPr/>
        </p:nvSpPr>
        <p:spPr>
          <a:xfrm>
            <a:off x="161329" y="3754331"/>
            <a:ext cx="1514135" cy="576064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3" name="Prostokąt: zaokrąglone rogi 22">
            <a:extLst>
              <a:ext uri="{FF2B5EF4-FFF2-40B4-BE49-F238E27FC236}">
                <a16:creationId xmlns:a16="http://schemas.microsoft.com/office/drawing/2014/main" id="{57D3F62D-8B20-480B-999E-6A8EDC93AAF6}"/>
              </a:ext>
            </a:extLst>
          </p:cNvPr>
          <p:cNvSpPr/>
          <p:nvPr/>
        </p:nvSpPr>
        <p:spPr>
          <a:xfrm>
            <a:off x="3833738" y="3851845"/>
            <a:ext cx="2952328" cy="864096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3352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9323321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Projekty organizacji – menu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15</a:t>
            </a:fld>
            <a:endParaRPr lang="pl-PL" dirty="0"/>
          </a:p>
        </p:txBody>
      </p:sp>
      <p:pic>
        <p:nvPicPr>
          <p:cNvPr id="15" name="Symbol zastępczy zawartości 14">
            <a:extLst>
              <a:ext uri="{FF2B5EF4-FFF2-40B4-BE49-F238E27FC236}">
                <a16:creationId xmlns:a16="http://schemas.microsoft.com/office/drawing/2014/main" id="{AE5F9973-A3D9-4B97-8407-C9AD27BB2A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5183"/>
          <a:stretch/>
        </p:blipFill>
        <p:spPr>
          <a:xfrm>
            <a:off x="134088" y="1115541"/>
            <a:ext cx="10396394" cy="5544892"/>
          </a:xfrm>
          <a:prstGeom prst="rect">
            <a:avLst/>
          </a:prstGeom>
        </p:spPr>
      </p:pic>
      <p:sp>
        <p:nvSpPr>
          <p:cNvPr id="16" name="Prostokąt 15">
            <a:extLst>
              <a:ext uri="{FF2B5EF4-FFF2-40B4-BE49-F238E27FC236}">
                <a16:creationId xmlns:a16="http://schemas.microsoft.com/office/drawing/2014/main" id="{D28244C3-7B4C-4C22-A261-54B104BD4E41}"/>
              </a:ext>
            </a:extLst>
          </p:cNvPr>
          <p:cNvSpPr/>
          <p:nvPr/>
        </p:nvSpPr>
        <p:spPr>
          <a:xfrm>
            <a:off x="7938194" y="1763613"/>
            <a:ext cx="1872208" cy="216024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: zaokrąglone rogi 16">
            <a:extLst>
              <a:ext uri="{FF2B5EF4-FFF2-40B4-BE49-F238E27FC236}">
                <a16:creationId xmlns:a16="http://schemas.microsoft.com/office/drawing/2014/main" id="{7A5CEFAF-CE66-4033-A987-7234EB91821F}"/>
              </a:ext>
            </a:extLst>
          </p:cNvPr>
          <p:cNvSpPr/>
          <p:nvPr/>
        </p:nvSpPr>
        <p:spPr>
          <a:xfrm>
            <a:off x="8154218" y="3347789"/>
            <a:ext cx="2160240" cy="2232248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9123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2653826"/>
          </a:xfrm>
        </p:spPr>
        <p:txBody>
          <a:bodyPr>
            <a:normAutofit/>
          </a:bodyPr>
          <a:lstStyle/>
          <a:p>
            <a:r>
              <a:rPr lang="pl-PL" dirty="0"/>
              <a:t>Kluczowe informacje przy składaniu wniosków o dofinansowanie projektów </a:t>
            </a:r>
            <a:br>
              <a:rPr lang="pl-PL" dirty="0"/>
            </a:br>
            <a:r>
              <a:rPr lang="pl-PL" dirty="0"/>
              <a:t>w konkurencyjnej procedurze </a:t>
            </a:r>
            <a:br>
              <a:rPr lang="pl-PL" dirty="0"/>
            </a:br>
            <a:r>
              <a:rPr lang="pl-PL" dirty="0"/>
              <a:t>dla Działań EFS+</a:t>
            </a:r>
            <a:br>
              <a:rPr lang="pl-PL" dirty="0"/>
            </a:br>
            <a:endParaRPr lang="pl-PL" dirty="0"/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7474" y="5219997"/>
            <a:ext cx="7920037" cy="1800200"/>
          </a:xfrm>
        </p:spPr>
        <p:txBody>
          <a:bodyPr>
            <a:normAutofit/>
          </a:bodyPr>
          <a:lstStyle/>
          <a:p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504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Wzór wniosku o dofinansowanie projektu (1 z 2)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17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B5D8A180-1815-4204-B965-1EDBC3C13B38}"/>
              </a:ext>
            </a:extLst>
          </p:cNvPr>
          <p:cNvSpPr/>
          <p:nvPr/>
        </p:nvSpPr>
        <p:spPr>
          <a:xfrm>
            <a:off x="8298234" y="1619597"/>
            <a:ext cx="1512168" cy="288032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F4C70EBD-E14C-4D45-9021-CA515E3D4A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03" y="1403350"/>
            <a:ext cx="9741244" cy="5256213"/>
          </a:xfrm>
        </p:spPr>
      </p:pic>
    </p:spTree>
    <p:extLst>
      <p:ext uri="{BB962C8B-B14F-4D97-AF65-F5344CB8AC3E}">
        <p14:creationId xmlns:p14="http://schemas.microsoft.com/office/powerpoint/2010/main" val="399120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Wzór wniosku o dofinansowanie projektu (2 z 2)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18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C505F6F8-8429-41C4-8803-CB66AB54A464}"/>
              </a:ext>
            </a:extLst>
          </p:cNvPr>
          <p:cNvSpPr/>
          <p:nvPr/>
        </p:nvSpPr>
        <p:spPr>
          <a:xfrm>
            <a:off x="8154218" y="1619597"/>
            <a:ext cx="1584176" cy="216024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8CB39466-0DFD-47A2-8B3F-15C545191C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64" y="1403350"/>
            <a:ext cx="9760085" cy="5256213"/>
          </a:xfrm>
        </p:spPr>
      </p:pic>
    </p:spTree>
    <p:extLst>
      <p:ext uri="{BB962C8B-B14F-4D97-AF65-F5344CB8AC3E}">
        <p14:creationId xmlns:p14="http://schemas.microsoft.com/office/powerpoint/2010/main" val="280818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Sekcja: Wnioskodawca i realizatorzy (1 z 2)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19</a:t>
            </a:fld>
            <a:endParaRPr lang="pl-PL" dirty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AC47C7C7-36D5-477E-87A8-01D7C39B8959}"/>
              </a:ext>
            </a:extLst>
          </p:cNvPr>
          <p:cNvSpPr/>
          <p:nvPr/>
        </p:nvSpPr>
        <p:spPr>
          <a:xfrm>
            <a:off x="8226226" y="1691605"/>
            <a:ext cx="1584176" cy="144016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0C17AAAC-D08E-4280-A04F-4DFDEF4A07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5" y="1420746"/>
            <a:ext cx="9648825" cy="5221421"/>
          </a:xfrm>
        </p:spPr>
      </p:pic>
    </p:spTree>
    <p:extLst>
      <p:ext uri="{BB962C8B-B14F-4D97-AF65-F5344CB8AC3E}">
        <p14:creationId xmlns:p14="http://schemas.microsoft.com/office/powerpoint/2010/main" val="67168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648072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AGENDA: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426" y="1043533"/>
            <a:ext cx="9107297" cy="5760820"/>
          </a:xfrm>
        </p:spPr>
        <p:txBody>
          <a:bodyPr>
            <a:noAutofit/>
          </a:bodyPr>
          <a:lstStyle/>
          <a:p>
            <a:pPr marL="457200" lvl="1" indent="-457200">
              <a:lnSpc>
                <a:spcPct val="150000"/>
              </a:lnSpc>
              <a:spcAft>
                <a:spcPts val="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pl-PL" sz="2000" dirty="0"/>
              <a:t>SOWA EFS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Tworzenie konta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Rejestracja organizacji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Nabory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Projekty</a:t>
            </a:r>
          </a:p>
          <a:p>
            <a:pPr marL="457200" lvl="1" indent="-457200">
              <a:lnSpc>
                <a:spcPct val="150000"/>
              </a:lnSpc>
              <a:spcAft>
                <a:spcPts val="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pl-PL" sz="2000" dirty="0"/>
              <a:t>Kluczowe informacje przy składaniu wniosków w konkurencyjnej procedurze dla Działań EFS+ …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Poprawne wskazanie nazwy podmiotu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Zgodność ze szczegółowymi uwarunkowaniami określonymi dla Działania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Kwalifikowalność wartości projektu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Kompletność wniosku o dofinansowanie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pl-PL" sz="2000" dirty="0"/>
          </a:p>
          <a:p>
            <a:pPr marL="457200" lvl="1" indent="-457200">
              <a:lnSpc>
                <a:spcPct val="150000"/>
              </a:lnSpc>
              <a:spcAft>
                <a:spcPts val="1800"/>
              </a:spcAft>
              <a:buClr>
                <a:srgbClr val="002060"/>
              </a:buClr>
              <a:buFont typeface="+mj-lt"/>
              <a:buAutoNum type="arabicPeriod"/>
            </a:pPr>
            <a:endParaRPr lang="pl-PL" sz="2100" b="1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839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Sekcja: Wnioskodawca i realizatorzy (2 z 2)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20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3EDC6D72-04C5-47DA-937D-F660DF6B7850}"/>
              </a:ext>
            </a:extLst>
          </p:cNvPr>
          <p:cNvSpPr/>
          <p:nvPr/>
        </p:nvSpPr>
        <p:spPr>
          <a:xfrm>
            <a:off x="8226226" y="1691605"/>
            <a:ext cx="1512168" cy="216024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3FEAF5FB-78C0-4333-BAF1-FA857D4F6C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84" y="1403350"/>
            <a:ext cx="9741244" cy="5328815"/>
          </a:xfrm>
        </p:spPr>
      </p:pic>
    </p:spTree>
    <p:extLst>
      <p:ext uri="{BB962C8B-B14F-4D97-AF65-F5344CB8AC3E}">
        <p14:creationId xmlns:p14="http://schemas.microsoft.com/office/powerpoint/2010/main" val="311160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Poprawne wskazanie nazwy podmiotu we wniosku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21</a:t>
            </a:fld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2701F0E-A92A-4F29-9A20-426F661C7E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5346" y="1425259"/>
            <a:ext cx="10153128" cy="55945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WAŻNE!</a:t>
            </a:r>
            <a:r>
              <a:rPr lang="pl-PL" dirty="0"/>
              <a:t> </a:t>
            </a:r>
          </a:p>
          <a:p>
            <a:pPr marL="0" indent="0">
              <a:buNone/>
            </a:pPr>
            <a:r>
              <a:rPr lang="pl-PL" dirty="0"/>
              <a:t>SOWA EFS zawsze rozpoznaje Realizatora jako Partnera, czyli:  </a:t>
            </a:r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sz="3200" b="1" u="sng" dirty="0"/>
              <a:t>PARTNER = REALIZATOR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pl-PL" dirty="0"/>
              <a:t>Jeśli projekt ma być realizowany przez jednostkę/podmiot podległe Wnioskodawcy lub Partnerowi należy wpisać w sekcji wniosku – </a:t>
            </a:r>
            <a:br>
              <a:rPr lang="pl-PL" dirty="0"/>
            </a:br>
            <a:r>
              <a:rPr lang="pl-PL" dirty="0"/>
              <a:t>Wnioskodawcy i realizatorzy – w polu Nazwa: </a:t>
            </a:r>
          </a:p>
          <a:p>
            <a:pPr marL="0" indent="0" algn="ctr">
              <a:buNone/>
            </a:pPr>
            <a:r>
              <a:rPr lang="pl-PL" b="1" dirty="0"/>
              <a:t>nazwa jednostki nadrzędnej/ nazwa maksymalnie jednej jednostki podległej</a:t>
            </a:r>
            <a:br>
              <a:rPr lang="pl-PL" b="1" dirty="0"/>
            </a:br>
            <a:r>
              <a:rPr lang="pl-PL" dirty="0"/>
              <a:t>np. </a:t>
            </a:r>
            <a:r>
              <a:rPr lang="pl-PL" u="sng" dirty="0"/>
              <a:t>Gmina X / GOPS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pl-PL" dirty="0"/>
              <a:t>W polach dotyczących danych adresowych należy wpisać dane dotyczące właściwej jednostki nadrzędnej.</a:t>
            </a:r>
          </a:p>
        </p:txBody>
      </p:sp>
    </p:spTree>
    <p:extLst>
      <p:ext uri="{BB962C8B-B14F-4D97-AF65-F5344CB8AC3E}">
        <p14:creationId xmlns:p14="http://schemas.microsoft.com/office/powerpoint/2010/main" val="111355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Sekcja: Wskaźniki projektu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22</a:t>
            </a:fld>
            <a:endParaRPr lang="pl-PL" dirty="0"/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2A1183A2-C139-4E62-924D-0F9B18CF09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30" y="1103841"/>
            <a:ext cx="10410089" cy="5627954"/>
          </a:xfrm>
        </p:spPr>
      </p:pic>
    </p:spTree>
    <p:extLst>
      <p:ext uri="{BB962C8B-B14F-4D97-AF65-F5344CB8AC3E}">
        <p14:creationId xmlns:p14="http://schemas.microsoft.com/office/powerpoint/2010/main" val="375682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>
            <a:extLst>
              <a:ext uri="{FF2B5EF4-FFF2-40B4-BE49-F238E27FC236}">
                <a16:creationId xmlns:a16="http://schemas.microsoft.com/office/drawing/2014/main" id="{1EC67054-86BD-48A3-8864-88C29B1AA5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0" r="1171"/>
          <a:stretch/>
        </p:blipFill>
        <p:spPr>
          <a:xfrm>
            <a:off x="161330" y="4211885"/>
            <a:ext cx="10405211" cy="1602741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Sekcja: Budżet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23</a:t>
            </a:fld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4D069351-D809-4032-ADC0-BD493A0186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6637" t="16197" r="25964" b="27297"/>
          <a:stretch/>
        </p:blipFill>
        <p:spPr>
          <a:xfrm>
            <a:off x="5483938" y="2170911"/>
            <a:ext cx="5167313" cy="2436847"/>
          </a:xfrm>
          <a:prstGeom prst="rect">
            <a:avLst/>
          </a:prstGeom>
        </p:spPr>
      </p:pic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4732A098-9715-4EFE-9E90-6C36C04E5E1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5"/>
          <a:srcRect l="6510" t="29132" r="25837" b="21852"/>
          <a:stretch/>
        </p:blipFill>
        <p:spPr>
          <a:xfrm>
            <a:off x="149605" y="2123653"/>
            <a:ext cx="5300645" cy="2160240"/>
          </a:xfrm>
          <a:prstGeom prst="rect">
            <a:avLst/>
          </a:prstGeom>
        </p:spPr>
      </p:pic>
      <p:sp>
        <p:nvSpPr>
          <p:cNvPr id="11" name="Symbol zastępczy zawartości 3">
            <a:extLst>
              <a:ext uri="{FF2B5EF4-FFF2-40B4-BE49-F238E27FC236}">
                <a16:creationId xmlns:a16="http://schemas.microsoft.com/office/drawing/2014/main" id="{D2E08911-8584-4F6D-A212-BC19490AC69F}"/>
              </a:ext>
            </a:extLst>
          </p:cNvPr>
          <p:cNvSpPr txBox="1">
            <a:spLocks/>
          </p:cNvSpPr>
          <p:nvPr/>
        </p:nvSpPr>
        <p:spPr>
          <a:xfrm>
            <a:off x="449362" y="1043533"/>
            <a:ext cx="9793088" cy="525626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6"/>
              </a:buBlip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1600" dirty="0"/>
              <a:t>Sekcja: Podsumowanie budżetu – Automatyczne sumowanie kosztów z budżetu projektu.</a:t>
            </a:r>
          </a:p>
          <a:p>
            <a:pPr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1600" dirty="0"/>
              <a:t>Sekcja: Źródła finansowania – Wypełniana przez Wnioskodawcę – powinna być spójna z Podsumowaniem budżetu (kwota dofinansowania ogółem dla projektu z dokładnością do dwóch miejsc po przecinku).</a:t>
            </a:r>
          </a:p>
        </p:txBody>
      </p:sp>
      <p:sp>
        <p:nvSpPr>
          <p:cNvPr id="12" name="Symbol zastępczy zawartości 3">
            <a:extLst>
              <a:ext uri="{FF2B5EF4-FFF2-40B4-BE49-F238E27FC236}">
                <a16:creationId xmlns:a16="http://schemas.microsoft.com/office/drawing/2014/main" id="{42E8CB34-AB06-4CD4-A910-EE4176D6971E}"/>
              </a:ext>
            </a:extLst>
          </p:cNvPr>
          <p:cNvSpPr txBox="1">
            <a:spLocks/>
          </p:cNvSpPr>
          <p:nvPr/>
        </p:nvSpPr>
        <p:spPr>
          <a:xfrm>
            <a:off x="161330" y="5868069"/>
            <a:ext cx="10369152" cy="1584176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6"/>
              </a:buBlip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  <a:spcBef>
                <a:spcPts val="0"/>
              </a:spcBef>
              <a:buClr>
                <a:srgbClr val="002E64"/>
              </a:buClr>
              <a:buFont typeface="Wingdings" panose="05000000000000000000" pitchFamily="2" charset="2"/>
              <a:buChar char="§"/>
            </a:pPr>
            <a:r>
              <a:rPr lang="pl-PL" sz="2400" dirty="0"/>
              <a:t>Poziom dofinansowania wydatków kwalifikowalnych projektu wynosi 95%: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400" dirty="0"/>
              <a:t>85% - współfinansowanie ze środków EFS +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2400" dirty="0"/>
              <a:t>10% - krajowy wkład publiczny (budżet państwa) </a:t>
            </a:r>
          </a:p>
          <a:p>
            <a:pPr>
              <a:lnSpc>
                <a:spcPct val="114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l-PL" sz="2400" dirty="0"/>
              <a:t>Wkład własny beneficjenta wynosi 5% wartości projektu.</a:t>
            </a:r>
          </a:p>
        </p:txBody>
      </p:sp>
      <p:cxnSp>
        <p:nvCxnSpPr>
          <p:cNvPr id="14" name="Łącznik: łamany 13">
            <a:extLst>
              <a:ext uri="{FF2B5EF4-FFF2-40B4-BE49-F238E27FC236}">
                <a16:creationId xmlns:a16="http://schemas.microsoft.com/office/drawing/2014/main" id="{F23DA996-0271-4769-93FC-CC38561DFB75}"/>
              </a:ext>
            </a:extLst>
          </p:cNvPr>
          <p:cNvCxnSpPr/>
          <p:nvPr/>
        </p:nvCxnSpPr>
        <p:spPr>
          <a:xfrm flipV="1">
            <a:off x="5110034" y="2822888"/>
            <a:ext cx="432048" cy="72008"/>
          </a:xfrm>
          <a:prstGeom prst="bentConnector3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Łącznik: łamany 14">
            <a:extLst>
              <a:ext uri="{FF2B5EF4-FFF2-40B4-BE49-F238E27FC236}">
                <a16:creationId xmlns:a16="http://schemas.microsoft.com/office/drawing/2014/main" id="{35042684-63E2-4676-B22A-974F52D0F959}"/>
              </a:ext>
            </a:extLst>
          </p:cNvPr>
          <p:cNvCxnSpPr>
            <a:cxnSpLocks/>
          </p:cNvCxnSpPr>
          <p:nvPr/>
        </p:nvCxnSpPr>
        <p:spPr>
          <a:xfrm>
            <a:off x="2927654" y="2930741"/>
            <a:ext cx="2520280" cy="1584176"/>
          </a:xfrm>
          <a:prstGeom prst="bentConnector3">
            <a:avLst>
              <a:gd name="adj1" fmla="val 25631"/>
            </a:avLst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Nawias klamrowy zamykający 21">
            <a:extLst>
              <a:ext uri="{FF2B5EF4-FFF2-40B4-BE49-F238E27FC236}">
                <a16:creationId xmlns:a16="http://schemas.microsoft.com/office/drawing/2014/main" id="{D0FD1B68-4437-4965-8A3A-6D907D40B2F4}"/>
              </a:ext>
            </a:extLst>
          </p:cNvPr>
          <p:cNvSpPr/>
          <p:nvPr/>
        </p:nvSpPr>
        <p:spPr>
          <a:xfrm>
            <a:off x="7290122" y="3203773"/>
            <a:ext cx="216024" cy="1080120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72A2CEBF-A5ED-4AF8-B460-6B18762F50C9}"/>
              </a:ext>
            </a:extLst>
          </p:cNvPr>
          <p:cNvSpPr txBox="1"/>
          <p:nvPr/>
        </p:nvSpPr>
        <p:spPr>
          <a:xfrm>
            <a:off x="7578154" y="3635821"/>
            <a:ext cx="3113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C00000"/>
                </a:solidFill>
              </a:rPr>
              <a:t>RAZEM WKŁAD WŁASNY 5%</a:t>
            </a:r>
          </a:p>
        </p:txBody>
      </p:sp>
      <p:cxnSp>
        <p:nvCxnSpPr>
          <p:cNvPr id="31" name="Łącznik: łamany 30">
            <a:extLst>
              <a:ext uri="{FF2B5EF4-FFF2-40B4-BE49-F238E27FC236}">
                <a16:creationId xmlns:a16="http://schemas.microsoft.com/office/drawing/2014/main" id="{369C3AC6-78A0-4B9D-9CCB-BBEA5D3B125F}"/>
              </a:ext>
            </a:extLst>
          </p:cNvPr>
          <p:cNvCxnSpPr>
            <a:cxnSpLocks/>
          </p:cNvCxnSpPr>
          <p:nvPr/>
        </p:nvCxnSpPr>
        <p:spPr>
          <a:xfrm>
            <a:off x="6593164" y="3077864"/>
            <a:ext cx="2664296" cy="360040"/>
          </a:xfrm>
          <a:prstGeom prst="bentConnector3">
            <a:avLst>
              <a:gd name="adj1" fmla="val 99846"/>
            </a:avLst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pole tekstowe 53">
            <a:extLst>
              <a:ext uri="{FF2B5EF4-FFF2-40B4-BE49-F238E27FC236}">
                <a16:creationId xmlns:a16="http://schemas.microsoft.com/office/drawing/2014/main" id="{B4D2EC5D-495F-4F96-A872-F381CB003432}"/>
              </a:ext>
            </a:extLst>
          </p:cNvPr>
          <p:cNvSpPr txBox="1"/>
          <p:nvPr/>
        </p:nvSpPr>
        <p:spPr>
          <a:xfrm>
            <a:off x="6282010" y="2627709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C00000"/>
                </a:solidFill>
              </a:rPr>
              <a:t>DOFINANSOWANIE 95%</a:t>
            </a:r>
          </a:p>
        </p:txBody>
      </p:sp>
    </p:spTree>
    <p:extLst>
      <p:ext uri="{BB962C8B-B14F-4D97-AF65-F5344CB8AC3E}">
        <p14:creationId xmlns:p14="http://schemas.microsoft.com/office/powerpoint/2010/main" val="370487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Kwalifikowalność wartości projektu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24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538A41E-DFB8-4CD7-9AA3-DF6DDB79F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9402" y="1043533"/>
            <a:ext cx="9235664" cy="5184576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pl-PL" dirty="0"/>
              <a:t>Sprawdź, czy łączny koszt projektu wyrażony w PLN nie przekracza </a:t>
            </a:r>
            <a:r>
              <a:rPr lang="pl-PL" b="1" dirty="0"/>
              <a:t>równowartości 200 000 EUR tj. 859 300,00 PLN. </a:t>
            </a:r>
            <a:endParaRPr lang="pl-PL" dirty="0"/>
          </a:p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pl-PL" dirty="0"/>
              <a:t>Projekt którego wartość (wydatki ogółem):</a:t>
            </a:r>
          </a:p>
          <a:p>
            <a:pPr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dirty="0"/>
              <a:t>jest mniejsza lub równa kwocie </a:t>
            </a:r>
            <a:r>
              <a:rPr lang="pl-PL" b="1" dirty="0"/>
              <a:t>200 000 EUR obowiązkowo</a:t>
            </a:r>
            <a:r>
              <a:rPr lang="pl-PL" dirty="0"/>
              <a:t> </a:t>
            </a:r>
            <a:r>
              <a:rPr lang="pl-PL" b="1" dirty="0"/>
              <a:t>rozliczany jest na podstawie kwot ryczałtowych</a:t>
            </a:r>
            <a:r>
              <a:rPr lang="pl-PL" dirty="0"/>
              <a:t>,</a:t>
            </a:r>
          </a:p>
          <a:p>
            <a:pPr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dirty="0"/>
              <a:t>jest większa od kwoty 200 000 EUR rozliczany jest </a:t>
            </a:r>
            <a:r>
              <a:rPr lang="pl-PL" b="1" dirty="0"/>
              <a:t>na podstawie rzeczywiście ponoszonych wydatków.</a:t>
            </a:r>
          </a:p>
          <a:p>
            <a:pPr marL="0" indent="0">
              <a:lnSpc>
                <a:spcPct val="150000"/>
              </a:lnSpc>
              <a:buNone/>
            </a:pPr>
            <a:endParaRPr lang="pl-PL" sz="20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2400" dirty="0"/>
          </a:p>
        </p:txBody>
      </p:sp>
      <p:pic>
        <p:nvPicPr>
          <p:cNvPr id="5" name="Symbol zastępczy zawartości 9">
            <a:extLst>
              <a:ext uri="{FF2B5EF4-FFF2-40B4-BE49-F238E27FC236}">
                <a16:creationId xmlns:a16="http://schemas.microsoft.com/office/drawing/2014/main" id="{93C250BE-79B3-4B4E-BACA-88B0A2A2A5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10" t="29132" r="25837" b="21852"/>
          <a:stretch/>
        </p:blipFill>
        <p:spPr>
          <a:xfrm>
            <a:off x="1036229" y="3995860"/>
            <a:ext cx="8391261" cy="3366083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4BF29FCA-24C1-4852-9A2B-EF146AE98885}"/>
              </a:ext>
            </a:extLst>
          </p:cNvPr>
          <p:cNvSpPr/>
          <p:nvPr/>
        </p:nvSpPr>
        <p:spPr>
          <a:xfrm>
            <a:off x="1075650" y="5614490"/>
            <a:ext cx="4104456" cy="288032"/>
          </a:xfrm>
          <a:prstGeom prst="rect">
            <a:avLst/>
          </a:prstGeom>
          <a:solidFill>
            <a:srgbClr val="C00000">
              <a:alpha val="1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203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9" y="345258"/>
            <a:ext cx="9361647" cy="1036733"/>
          </a:xfrm>
        </p:spPr>
        <p:txBody>
          <a:bodyPr/>
          <a:lstStyle/>
          <a:p>
            <a:r>
              <a:rPr lang="pl-PL" dirty="0"/>
              <a:t>Kwalifikowalność wartości projektu – koszty pośrednie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25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538A41E-DFB8-4CD7-9AA3-DF6DDB79F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5346" y="1115541"/>
            <a:ext cx="10081120" cy="2088232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pl-PL" sz="2400" dirty="0"/>
              <a:t>Zaprojektuj koszty pośrednie jako ostatnie zadanie we wniosku. 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pl-PL" sz="2400" dirty="0"/>
              <a:t>Wartość kosztów pośrednich liczona jest procentowo od wartości kosztów bezpośrednich (informacja o % w podr.3.2 Wytycznych kwalifikowalności na lata 2021-2027).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pl-PL" sz="2400" b="1" dirty="0"/>
              <a:t>WAŻNE: </a:t>
            </a:r>
            <a:r>
              <a:rPr lang="pl-PL" sz="2400" dirty="0"/>
              <a:t>SPRAWDŹ LIMIT OBOWIĄZUJĄCY DLA WARTOŚCI TWOJEGO PROJEKTU</a:t>
            </a:r>
          </a:p>
          <a:p>
            <a:pPr marL="0" indent="0">
              <a:buNone/>
            </a:pPr>
            <a:endParaRPr lang="pl-PL" sz="2400" dirty="0"/>
          </a:p>
        </p:txBody>
      </p:sp>
      <p:pic>
        <p:nvPicPr>
          <p:cNvPr id="5" name="Symbol zastępczy zawartości 9">
            <a:extLst>
              <a:ext uri="{FF2B5EF4-FFF2-40B4-BE49-F238E27FC236}">
                <a16:creationId xmlns:a16="http://schemas.microsoft.com/office/drawing/2014/main" id="{E64F2AF7-7817-4ABD-81A9-C324D17C7F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10" t="29132" r="48533" b="21852"/>
          <a:stretch/>
        </p:blipFill>
        <p:spPr>
          <a:xfrm>
            <a:off x="6155036" y="3635821"/>
            <a:ext cx="4519462" cy="2771726"/>
          </a:xfrm>
          <a:prstGeom prst="rect">
            <a:avLst/>
          </a:prstGeom>
        </p:spPr>
      </p:pic>
      <p:sp>
        <p:nvSpPr>
          <p:cNvPr id="9" name="Symbol zastępczy zawartości 3">
            <a:extLst>
              <a:ext uri="{FF2B5EF4-FFF2-40B4-BE49-F238E27FC236}">
                <a16:creationId xmlns:a16="http://schemas.microsoft.com/office/drawing/2014/main" id="{95CD6874-779F-4A69-AD91-17D0DD054C3F}"/>
              </a:ext>
            </a:extLst>
          </p:cNvPr>
          <p:cNvSpPr txBox="1">
            <a:spLocks/>
          </p:cNvSpPr>
          <p:nvPr/>
        </p:nvSpPr>
        <p:spPr>
          <a:xfrm>
            <a:off x="593378" y="3347789"/>
            <a:ext cx="4320480" cy="42118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2400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54103924-718E-4197-B4C6-ACA8A61487C1}"/>
              </a:ext>
            </a:extLst>
          </p:cNvPr>
          <p:cNvSpPr/>
          <p:nvPr/>
        </p:nvSpPr>
        <p:spPr>
          <a:xfrm>
            <a:off x="233338" y="3491805"/>
            <a:ext cx="5688632" cy="3993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0"/>
              </a:spcBef>
            </a:pPr>
            <a:r>
              <a:rPr lang="pl-PL" b="1" dirty="0"/>
              <a:t>25% </a:t>
            </a:r>
            <a:r>
              <a:rPr lang="pl-PL" dirty="0"/>
              <a:t>kosztów bezpośrednich – w przypadku projektów o wartości kosztów bezpośrednich </a:t>
            </a:r>
            <a:br>
              <a:rPr lang="pl-PL" dirty="0"/>
            </a:br>
            <a:r>
              <a:rPr lang="pl-PL" dirty="0"/>
              <a:t>do 830 tys. PLN włącznie, </a:t>
            </a:r>
          </a:p>
          <a:p>
            <a:pPr lvl="0">
              <a:spcBef>
                <a:spcPts val="1500"/>
              </a:spcBef>
            </a:pPr>
            <a:r>
              <a:rPr lang="pl-PL" b="1" dirty="0"/>
              <a:t>20% </a:t>
            </a:r>
            <a:r>
              <a:rPr lang="pl-PL" dirty="0"/>
              <a:t>kosztów bezpośrednich – w przypadku projektów o wartości kosztów bezpośrednich </a:t>
            </a:r>
            <a:br>
              <a:rPr lang="pl-PL" dirty="0"/>
            </a:br>
            <a:r>
              <a:rPr lang="pl-PL" dirty="0"/>
              <a:t>powyżej 830 tys. PLN do 1 740 tys. PLN włącznie,</a:t>
            </a:r>
          </a:p>
          <a:p>
            <a:pPr lvl="0">
              <a:spcBef>
                <a:spcPts val="1500"/>
              </a:spcBef>
            </a:pPr>
            <a:r>
              <a:rPr lang="pl-PL" b="1" dirty="0"/>
              <a:t>15% </a:t>
            </a:r>
            <a:r>
              <a:rPr lang="pl-PL" dirty="0"/>
              <a:t>kosztów bezpośrednich – w przypadku projektów o wartości kosztów bezpośrednich </a:t>
            </a:r>
            <a:br>
              <a:rPr lang="pl-PL" dirty="0"/>
            </a:br>
            <a:r>
              <a:rPr lang="pl-PL" dirty="0"/>
              <a:t>powyżej 1 740 tys. PLN do 4 550 tys. PLN włącznie, </a:t>
            </a:r>
          </a:p>
          <a:p>
            <a:pPr>
              <a:spcBef>
                <a:spcPts val="1500"/>
              </a:spcBef>
            </a:pPr>
            <a:r>
              <a:rPr lang="pl-PL" b="1" dirty="0"/>
              <a:t>10% </a:t>
            </a:r>
            <a:r>
              <a:rPr lang="pl-PL" dirty="0"/>
              <a:t>kosztów bezpośrednich – w przypadku projektów o wartości kosztów bezpośrednich </a:t>
            </a:r>
            <a:br>
              <a:rPr lang="pl-PL" dirty="0"/>
            </a:br>
            <a:r>
              <a:rPr lang="pl-PL" dirty="0"/>
              <a:t>przekraczającej 4 550 tys. PLN.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347EAB49-C0FA-4250-8FCE-D1DB1AE46512}"/>
              </a:ext>
            </a:extLst>
          </p:cNvPr>
          <p:cNvSpPr/>
          <p:nvPr/>
        </p:nvSpPr>
        <p:spPr>
          <a:xfrm>
            <a:off x="6137994" y="5652045"/>
            <a:ext cx="3456384" cy="216024"/>
          </a:xfrm>
          <a:prstGeom prst="rect">
            <a:avLst/>
          </a:prstGeom>
          <a:solidFill>
            <a:srgbClr val="C00000">
              <a:alpha val="1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BD5B47E1-37E3-4096-ADD8-1095C23EE087}"/>
              </a:ext>
            </a:extLst>
          </p:cNvPr>
          <p:cNvSpPr txBox="1"/>
          <p:nvPr/>
        </p:nvSpPr>
        <p:spPr>
          <a:xfrm>
            <a:off x="9666386" y="558003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C00000"/>
                </a:solidFill>
              </a:rPr>
              <a:t>25%</a:t>
            </a:r>
          </a:p>
        </p:txBody>
      </p:sp>
    </p:spTree>
    <p:extLst>
      <p:ext uri="{BB962C8B-B14F-4D97-AF65-F5344CB8AC3E}">
        <p14:creationId xmlns:p14="http://schemas.microsoft.com/office/powerpoint/2010/main" val="382634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9" y="345258"/>
            <a:ext cx="9361647" cy="1036733"/>
          </a:xfrm>
        </p:spPr>
        <p:txBody>
          <a:bodyPr/>
          <a:lstStyle/>
          <a:p>
            <a:r>
              <a:rPr lang="pl-PL" dirty="0"/>
              <a:t>Koszty pośrednie – limit C-F (1 z 2)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26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538A41E-DFB8-4CD7-9AA3-DF6DDB79F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5346" y="1331565"/>
            <a:ext cx="10081120" cy="5472608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pl-PL" sz="2400" dirty="0"/>
              <a:t>Zadanie Koszty pośrednie możesz rozliczyć za pomocą jednej lub dwóch pozycji:</a:t>
            </a:r>
          </a:p>
          <a:p>
            <a:pPr lvl="1" fontAlgn="base">
              <a:lnSpc>
                <a:spcPct val="114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pl-PL" sz="2400" dirty="0"/>
              <a:t>W przypadku gdy żadna pozycja budżetowa w zadaniach zwykłych nie została zaliczona do limitu „cross-</a:t>
            </a:r>
            <a:r>
              <a:rPr lang="pl-PL" sz="2400" dirty="0" err="1"/>
              <a:t>financing</a:t>
            </a:r>
            <a:r>
              <a:rPr lang="pl-PL" sz="2400" dirty="0"/>
              <a:t>”, wtedy zadanie Koszty pośrednie rozliczane jest za pomocą tylko jednej pozycji. Pozycja ta nie jest zaliczona do żadnego z limitów.</a:t>
            </a:r>
          </a:p>
          <a:p>
            <a:pPr lvl="1" fontAlgn="base">
              <a:lnSpc>
                <a:spcPct val="114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pl-PL" sz="2400" dirty="0"/>
              <a:t>W przypadku wystąpienia w budżecie kosztów bezpośrednich oznaczonych limitem „cross-</a:t>
            </a:r>
            <a:r>
              <a:rPr lang="pl-PL" sz="2400" dirty="0" err="1"/>
              <a:t>financing</a:t>
            </a:r>
            <a:r>
              <a:rPr lang="pl-PL" sz="2400" dirty="0"/>
              <a:t>”, w zadaniu Koszty pośrednie obowiązkowo musisz dodać dwie pozycji kosztów pośrednich rozliczanych za pomocą tej samej  stawki ryczałtowej.</a:t>
            </a:r>
          </a:p>
        </p:txBody>
      </p:sp>
      <p:sp>
        <p:nvSpPr>
          <p:cNvPr id="9" name="Symbol zastępczy zawartości 3">
            <a:extLst>
              <a:ext uri="{FF2B5EF4-FFF2-40B4-BE49-F238E27FC236}">
                <a16:creationId xmlns:a16="http://schemas.microsoft.com/office/drawing/2014/main" id="{95CD6874-779F-4A69-AD91-17D0DD054C3F}"/>
              </a:ext>
            </a:extLst>
          </p:cNvPr>
          <p:cNvSpPr txBox="1">
            <a:spLocks/>
          </p:cNvSpPr>
          <p:nvPr/>
        </p:nvSpPr>
        <p:spPr>
          <a:xfrm>
            <a:off x="593378" y="3347789"/>
            <a:ext cx="4320480" cy="42118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99997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9" y="345258"/>
            <a:ext cx="9361647" cy="1036733"/>
          </a:xfrm>
        </p:spPr>
        <p:txBody>
          <a:bodyPr/>
          <a:lstStyle/>
          <a:p>
            <a:r>
              <a:rPr lang="pl-PL" dirty="0"/>
              <a:t>Koszty pośrednie – limit C-F (2 z 2)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27</a:t>
            </a:fld>
            <a:endParaRPr lang="pl-PL" dirty="0"/>
          </a:p>
        </p:txBody>
      </p:sp>
      <p:pic>
        <p:nvPicPr>
          <p:cNvPr id="3" name="Symbol zastępczy zawartości 2">
            <a:extLst>
              <a:ext uri="{FF2B5EF4-FFF2-40B4-BE49-F238E27FC236}">
                <a16:creationId xmlns:a16="http://schemas.microsoft.com/office/drawing/2014/main" id="{312CB6B5-056C-40AC-8B0D-B8C9C9F9856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23687" t="15588" r="8498" b="13305"/>
          <a:stretch/>
        </p:blipFill>
        <p:spPr>
          <a:xfrm>
            <a:off x="593378" y="899517"/>
            <a:ext cx="9487191" cy="5595632"/>
          </a:xfrm>
          <a:prstGeom prst="rect">
            <a:avLst/>
          </a:prstGeom>
        </p:spPr>
      </p:pic>
      <p:sp>
        <p:nvSpPr>
          <p:cNvPr id="9" name="Symbol zastępczy zawartości 3">
            <a:extLst>
              <a:ext uri="{FF2B5EF4-FFF2-40B4-BE49-F238E27FC236}">
                <a16:creationId xmlns:a16="http://schemas.microsoft.com/office/drawing/2014/main" id="{95CD6874-779F-4A69-AD91-17D0DD054C3F}"/>
              </a:ext>
            </a:extLst>
          </p:cNvPr>
          <p:cNvSpPr txBox="1">
            <a:spLocks/>
          </p:cNvSpPr>
          <p:nvPr/>
        </p:nvSpPr>
        <p:spPr>
          <a:xfrm>
            <a:off x="593378" y="3347789"/>
            <a:ext cx="4320480" cy="42118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24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7202DA0-5EA5-4DC3-9C21-2F2D7AE47B1D}"/>
              </a:ext>
            </a:extLst>
          </p:cNvPr>
          <p:cNvSpPr txBox="1"/>
          <p:nvPr/>
        </p:nvSpPr>
        <p:spPr>
          <a:xfrm>
            <a:off x="593378" y="6588149"/>
            <a:ext cx="9361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W ramach naboru wartość wydatków w ramach cross-</a:t>
            </a:r>
            <a:r>
              <a:rPr lang="pl-PL" sz="2400" dirty="0" err="1"/>
              <a:t>financingu</a:t>
            </a:r>
            <a:r>
              <a:rPr lang="pl-PL" sz="2400" dirty="0"/>
              <a:t> nie może stanowić więcej niż </a:t>
            </a:r>
            <a:r>
              <a:rPr lang="pl-PL" sz="2400" b="1" dirty="0"/>
              <a:t>40% </a:t>
            </a:r>
            <a:r>
              <a:rPr lang="pl-PL" sz="2400" dirty="0"/>
              <a:t>wartości projektu ogółem.</a:t>
            </a:r>
          </a:p>
          <a:p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595A3E12-D2D4-47F3-99CA-FA1B75EF7D9C}"/>
              </a:ext>
            </a:extLst>
          </p:cNvPr>
          <p:cNvSpPr/>
          <p:nvPr/>
        </p:nvSpPr>
        <p:spPr>
          <a:xfrm>
            <a:off x="377354" y="6156101"/>
            <a:ext cx="2088232" cy="360040"/>
          </a:xfrm>
          <a:prstGeom prst="rect">
            <a:avLst/>
          </a:prstGeom>
          <a:solidFill>
            <a:srgbClr val="C00000">
              <a:alpha val="1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084A4803-7150-4404-BA9F-28480B5488D7}"/>
              </a:ext>
            </a:extLst>
          </p:cNvPr>
          <p:cNvSpPr/>
          <p:nvPr/>
        </p:nvSpPr>
        <p:spPr>
          <a:xfrm>
            <a:off x="5345906" y="3635821"/>
            <a:ext cx="1872208" cy="288032"/>
          </a:xfrm>
          <a:prstGeom prst="rect">
            <a:avLst/>
          </a:prstGeom>
          <a:solidFill>
            <a:schemeClr val="tx1"/>
          </a:solidFill>
          <a:ln>
            <a:solidFill>
              <a:srgbClr val="002E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255E41BB-D6D4-4843-AEF3-4FD9355F50B0}"/>
              </a:ext>
            </a:extLst>
          </p:cNvPr>
          <p:cNvSpPr/>
          <p:nvPr/>
        </p:nvSpPr>
        <p:spPr>
          <a:xfrm>
            <a:off x="5345906" y="6156101"/>
            <a:ext cx="1872208" cy="288032"/>
          </a:xfrm>
          <a:prstGeom prst="rect">
            <a:avLst/>
          </a:prstGeom>
          <a:solidFill>
            <a:schemeClr val="tx1"/>
          </a:solidFill>
          <a:ln>
            <a:solidFill>
              <a:srgbClr val="002E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025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A151C2-3E4B-46A7-B71C-FCC998128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547" y="344538"/>
            <a:ext cx="9072718" cy="683695"/>
          </a:xfrm>
        </p:spPr>
        <p:txBody>
          <a:bodyPr>
            <a:normAutofit/>
          </a:bodyPr>
          <a:lstStyle/>
          <a:p>
            <a:r>
              <a:rPr lang="pl-PL" dirty="0"/>
              <a:t>Sekcja: Dodatkowe informacje (1 z 2)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0DD5F62-D179-457E-9C4F-4FCEA9AD41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28</a:t>
            </a:fld>
            <a:endParaRPr lang="pl-PL" dirty="0"/>
          </a:p>
        </p:txBody>
      </p:sp>
      <p:pic>
        <p:nvPicPr>
          <p:cNvPr id="6" name="Symbol zastępczy zawartości 2">
            <a:extLst>
              <a:ext uri="{FF2B5EF4-FFF2-40B4-BE49-F238E27FC236}">
                <a16:creationId xmlns:a16="http://schemas.microsoft.com/office/drawing/2014/main" id="{44C2EB78-330D-4D04-8FEC-C84239BDF0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432" t="12938" r="24504" b="41037"/>
          <a:stretch/>
        </p:blipFill>
        <p:spPr>
          <a:xfrm>
            <a:off x="521370" y="827509"/>
            <a:ext cx="9007523" cy="646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1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A151C2-3E4B-46A7-B71C-FCC998128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547" y="344538"/>
            <a:ext cx="9072718" cy="683695"/>
          </a:xfrm>
        </p:spPr>
        <p:txBody>
          <a:bodyPr>
            <a:normAutofit/>
          </a:bodyPr>
          <a:lstStyle/>
          <a:p>
            <a:r>
              <a:rPr lang="pl-PL" dirty="0"/>
              <a:t>Sekcja: Dodatkowe informacje (2 z 2)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0DD5F62-D179-457E-9C4F-4FCEA9AD41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29</a:t>
            </a:fld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7B08E94F-7650-4B45-9E3E-509F76D46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1403573"/>
            <a:ext cx="9793088" cy="5616624"/>
          </a:xfrm>
        </p:spPr>
        <p:txBody>
          <a:bodyPr>
            <a:normAutofit lnSpcReduction="10000"/>
          </a:bodyPr>
          <a:lstStyle/>
          <a:p>
            <a:pPr>
              <a:buClr>
                <a:schemeClr val="tx2"/>
              </a:buClr>
            </a:pPr>
            <a:r>
              <a:rPr lang="pl-PL" dirty="0"/>
              <a:t>29 komponentów: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/>
              <a:t>Kwalifikowalność Wnioskodawcy/ Partnerów – zasada niedyskryminacji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/>
              <a:t>Typ projektu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/>
              <a:t>11 dot. kryteriów formalnych (zgodności ze szczegółowymi uwarunkowaniami dla naboru)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/>
              <a:t>Zasada równości szans i niedyskryminacji, w tym dostępności dla osób z niepełnosprawnościami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/>
              <a:t>Zasada równości kobiet i mężczyzn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/>
              <a:t>Zasada zrównoważonego rozwoju, w tym zasada DNSH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/>
              <a:t>Komplementarność projektu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/>
              <a:t>9 dot. kryteriów merytorycznych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/>
              <a:t>Trwałość projektu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/>
              <a:t>Osoba/y uprawniona/e do reprezentowania Wnioskodawcy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/>
              <a:t>Adres Elektronicznej Skrzynki Podawczej </a:t>
            </a:r>
            <a:r>
              <a:rPr lang="pl-PL" dirty="0" err="1"/>
              <a:t>ePUAP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060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2653826"/>
          </a:xfrm>
        </p:spPr>
        <p:txBody>
          <a:bodyPr>
            <a:normAutofit/>
          </a:bodyPr>
          <a:lstStyle/>
          <a:p>
            <a:r>
              <a:rPr lang="pl-PL" dirty="0"/>
              <a:t>SOWA EFS</a:t>
            </a:r>
            <a:br>
              <a:rPr lang="pl-PL" dirty="0"/>
            </a:br>
            <a:endParaRPr lang="pl-PL" dirty="0"/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21" y="4157991"/>
            <a:ext cx="7920037" cy="1800200"/>
          </a:xfrm>
        </p:spPr>
        <p:txBody>
          <a:bodyPr>
            <a:normAutofit/>
          </a:bodyPr>
          <a:lstStyle/>
          <a:p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862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A151C2-3E4B-46A7-B71C-FCC998128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9" y="359838"/>
            <a:ext cx="9072718" cy="683695"/>
          </a:xfrm>
        </p:spPr>
        <p:txBody>
          <a:bodyPr>
            <a:normAutofit/>
          </a:bodyPr>
          <a:lstStyle/>
          <a:p>
            <a:r>
              <a:rPr lang="pl-PL" dirty="0"/>
              <a:t>Sekcja: Załączniki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0DD5F62-D179-457E-9C4F-4FCEA9AD41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30</a:t>
            </a:fld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2FB6D38B-8EE1-491B-8347-006156154A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54"/>
          <a:stretch/>
        </p:blipFill>
        <p:spPr>
          <a:xfrm>
            <a:off x="449262" y="899518"/>
            <a:ext cx="9793287" cy="1911922"/>
          </a:xfr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47B3C955-1615-4AEB-9814-16FDEADD101B}"/>
              </a:ext>
            </a:extLst>
          </p:cNvPr>
          <p:cNvSpPr/>
          <p:nvPr/>
        </p:nvSpPr>
        <p:spPr>
          <a:xfrm>
            <a:off x="521370" y="3059757"/>
            <a:ext cx="9721180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pl-PL" sz="2400" dirty="0"/>
              <a:t>Załącznik należy pobrać z Regulaminu wyboru projektów </a:t>
            </a:r>
            <a:br>
              <a:rPr lang="pl-PL" sz="2400" dirty="0"/>
            </a:br>
            <a:r>
              <a:rPr lang="pl-PL" sz="2400" dirty="0"/>
              <a:t>(Załącznik nr 31).</a:t>
            </a: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pl-PL" sz="2400" dirty="0"/>
              <a:t>Nie należy modyfikować treści załącznika.</a:t>
            </a: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pl-PL" sz="2400" dirty="0"/>
              <a:t>KOP weryfikuje czy załącznik podpisała osoba wskazana we wniosku w sekcji Dodatkowe informacje.</a:t>
            </a:r>
          </a:p>
          <a:p>
            <a:pPr>
              <a:spcAft>
                <a:spcPts val="1800"/>
              </a:spcAft>
            </a:pPr>
            <a:endParaRPr lang="pl-PL" sz="2400" dirty="0"/>
          </a:p>
          <a:p>
            <a:pPr>
              <a:spcAft>
                <a:spcPts val="1800"/>
              </a:spcAft>
            </a:pPr>
            <a:r>
              <a:rPr lang="pl-PL" sz="2400" dirty="0"/>
              <a:t>Załącznik do wniosku musi być </a:t>
            </a:r>
            <a:r>
              <a:rPr lang="pl-PL" sz="2400" b="1" dirty="0"/>
              <a:t>podpisany przez osobę/osoby upoważnioną/e do reprezentowania Wnioskodawcy </a:t>
            </a:r>
            <a:r>
              <a:rPr lang="pl-PL" sz="2400" dirty="0"/>
              <a:t>wyłącznie </a:t>
            </a:r>
            <a:r>
              <a:rPr lang="pl-PL" sz="2400" b="1" dirty="0"/>
              <a:t>PODPISEM KWALIFIKOWANYM.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5037640A-3F3C-40F7-82FD-03AE7555D45E}"/>
              </a:ext>
            </a:extLst>
          </p:cNvPr>
          <p:cNvSpPr txBox="1"/>
          <p:nvPr/>
        </p:nvSpPr>
        <p:spPr>
          <a:xfrm>
            <a:off x="5561930" y="2280082"/>
            <a:ext cx="4103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Załącznik nr 1 do wniosku</a:t>
            </a:r>
          </a:p>
        </p:txBody>
      </p:sp>
    </p:spTree>
    <p:extLst>
      <p:ext uri="{BB962C8B-B14F-4D97-AF65-F5344CB8AC3E}">
        <p14:creationId xmlns:p14="http://schemas.microsoft.com/office/powerpoint/2010/main" val="340428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939532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Przesłanie wniosku do instytucji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31</a:t>
            </a:fld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360B2A98-079A-46EC-A325-BCD1F0840A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6069"/>
          <a:stretch/>
        </p:blipFill>
        <p:spPr>
          <a:xfrm>
            <a:off x="161330" y="1181510"/>
            <a:ext cx="10369152" cy="5478647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579905FD-58EF-437D-9C2B-FD3EECF4DA68}"/>
              </a:ext>
            </a:extLst>
          </p:cNvPr>
          <p:cNvSpPr/>
          <p:nvPr/>
        </p:nvSpPr>
        <p:spPr>
          <a:xfrm>
            <a:off x="8226226" y="1835621"/>
            <a:ext cx="1656184" cy="216024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BB74C16D-8A3A-4224-82D4-8ACD3CC17B39}"/>
              </a:ext>
            </a:extLst>
          </p:cNvPr>
          <p:cNvSpPr/>
          <p:nvPr/>
        </p:nvSpPr>
        <p:spPr>
          <a:xfrm>
            <a:off x="5777954" y="4283893"/>
            <a:ext cx="1224136" cy="576064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20F3231B-288F-4663-B944-E7FF11D61768}"/>
              </a:ext>
            </a:extLst>
          </p:cNvPr>
          <p:cNvSpPr/>
          <p:nvPr/>
        </p:nvSpPr>
        <p:spPr>
          <a:xfrm>
            <a:off x="9090322" y="6012085"/>
            <a:ext cx="1008112" cy="360040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: zaokrąglone rogi 12">
            <a:extLst>
              <a:ext uri="{FF2B5EF4-FFF2-40B4-BE49-F238E27FC236}">
                <a16:creationId xmlns:a16="http://schemas.microsoft.com/office/drawing/2014/main" id="{408AD861-568E-4F34-A8C4-E8E1E8B1D46E}"/>
              </a:ext>
            </a:extLst>
          </p:cNvPr>
          <p:cNvSpPr/>
          <p:nvPr/>
        </p:nvSpPr>
        <p:spPr>
          <a:xfrm>
            <a:off x="89322" y="3563813"/>
            <a:ext cx="1368152" cy="648072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00563ED9-D5B6-48CD-A86E-41093FD8D074}"/>
              </a:ext>
            </a:extLst>
          </p:cNvPr>
          <p:cNvSpPr/>
          <p:nvPr/>
        </p:nvSpPr>
        <p:spPr>
          <a:xfrm>
            <a:off x="5849962" y="2699717"/>
            <a:ext cx="1008112" cy="504056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59E1E4C9-8688-48F8-855C-05F28F7933A3}"/>
              </a:ext>
            </a:extLst>
          </p:cNvPr>
          <p:cNvSpPr txBox="1"/>
          <p:nvPr/>
        </p:nvSpPr>
        <p:spPr>
          <a:xfrm>
            <a:off x="7362130" y="4427909"/>
            <a:ext cx="24096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>
                <a:solidFill>
                  <a:srgbClr val="C00000"/>
                </a:solidFill>
              </a:rPr>
              <a:t>Przesłany do instytucji</a:t>
            </a:r>
          </a:p>
        </p:txBody>
      </p:sp>
      <p:sp>
        <p:nvSpPr>
          <p:cNvPr id="17" name="Strzałka: w prawo 16">
            <a:extLst>
              <a:ext uri="{FF2B5EF4-FFF2-40B4-BE49-F238E27FC236}">
                <a16:creationId xmlns:a16="http://schemas.microsoft.com/office/drawing/2014/main" id="{32391B3D-1ADD-4A71-BC32-519F45A140A1}"/>
              </a:ext>
            </a:extLst>
          </p:cNvPr>
          <p:cNvSpPr/>
          <p:nvPr/>
        </p:nvSpPr>
        <p:spPr>
          <a:xfrm>
            <a:off x="7074098" y="4499917"/>
            <a:ext cx="288032" cy="14401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259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36733"/>
          </a:xfrm>
        </p:spPr>
        <p:txBody>
          <a:bodyPr/>
          <a:lstStyle/>
          <a:p>
            <a:pPr algn="ctr"/>
            <a:r>
              <a:rPr lang="pl-PL" dirty="0"/>
              <a:t>Kontakt w czasie trwania naboru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32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538A41E-DFB8-4CD7-9AA3-DF6DDB79F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3338" y="899517"/>
            <a:ext cx="10297144" cy="6408712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pl-PL" sz="2400" dirty="0"/>
              <a:t>Pytania należy kierować na adres poczty elektronicznej:</a:t>
            </a: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pl-PL" sz="2400" u="sng" dirty="0">
                <a:hlinkClick r:id="rId3"/>
              </a:rPr>
              <a:t>integracja.efs@pomorskie.eu</a:t>
            </a:r>
            <a:endParaRPr lang="pl-PL" sz="2400" u="sng" dirty="0"/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pl-PL" sz="2400" dirty="0"/>
              <a:t>Najczęściej zadawane </a:t>
            </a:r>
            <a:r>
              <a:rPr lang="pl-PL" sz="2400" dirty="0">
                <a:hlinkClick r:id="rId4"/>
              </a:rPr>
              <a:t>pytania i odpowiedzi</a:t>
            </a:r>
            <a:br>
              <a:rPr lang="pl-PL" sz="2400" dirty="0"/>
            </a:br>
            <a:r>
              <a:rPr lang="pl-PL" sz="2400" dirty="0"/>
              <a:t>publikujemy na stronie internetowej </a:t>
            </a: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pl-PL" sz="2400" u="sng" dirty="0">
                <a:hlinkClick r:id="rId5"/>
              </a:rPr>
              <a:t>FEP 2021-2027</a:t>
            </a:r>
            <a:r>
              <a:rPr lang="pl-PL" sz="2400" b="1" dirty="0"/>
              <a:t>  </a:t>
            </a:r>
            <a:r>
              <a:rPr lang="pl-PL" sz="2400" dirty="0"/>
              <a:t>w zakładce dedykowanej naborowi</a:t>
            </a: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pl-PL" sz="2400" b="1" dirty="0">
                <a:hlinkClick r:id="rId6"/>
              </a:rPr>
              <a:t>5.17. Usługi społeczne i zdrowotne FEPM.05.17-IZ.00-001/24</a:t>
            </a:r>
            <a:r>
              <a:rPr lang="pl-PL" sz="2400" dirty="0"/>
              <a:t>. </a:t>
            </a: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endParaRPr lang="pl-PL" sz="2400" dirty="0"/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pl-PL" sz="2400" dirty="0"/>
              <a:t>Wysyłając wniosek w ramach naboru, szczególnie w ostatnim dniu naboru należy uwzględnić, że kontakt ze wsparciem technicznym SOWA EFS jest możliwy jedynie od poniedziałku do piątku (dni robocze) w określonych godzinach, tj. 08:00 – 16:00.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51867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251445"/>
            <a:ext cx="8640381" cy="482251"/>
          </a:xfrm>
        </p:spPr>
        <p:txBody>
          <a:bodyPr/>
          <a:lstStyle/>
          <a:p>
            <a:r>
              <a:rPr lang="pl-PL" dirty="0"/>
              <a:t>PODSUMOWANIE: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33</a:t>
            </a:fld>
            <a:endParaRPr lang="pl-PL" dirty="0"/>
          </a:p>
        </p:txBody>
      </p:sp>
      <p:pic>
        <p:nvPicPr>
          <p:cNvPr id="6" name="Symbol zastępczy obrazu 11">
            <a:extLst>
              <a:ext uri="{FF2B5EF4-FFF2-40B4-BE49-F238E27FC236}">
                <a16:creationId xmlns:a16="http://schemas.microsoft.com/office/drawing/2014/main" id="{6F8BDC95-A794-4F0B-B4D9-95014C9DF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" r="1263"/>
          <a:stretch>
            <a:fillRect/>
          </a:stretch>
        </p:blipFill>
        <p:spPr>
          <a:xfrm>
            <a:off x="0" y="3347789"/>
            <a:ext cx="5966092" cy="4211886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9E45CC-D440-4366-BEE4-CC0B79973E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370" y="1043533"/>
            <a:ext cx="9649072" cy="216024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pl-PL" sz="2600" dirty="0"/>
              <a:t>Dane w SOWA EFS (REALIZATOR = PARTNER).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AutoNum type="arabicPeriod"/>
            </a:pPr>
            <a:r>
              <a:rPr lang="pl-PL" sz="2600" dirty="0"/>
              <a:t>Wybór wszystkich wskaźników wymienionych w Regulaminie wyboru.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AutoNum type="arabicPeriod"/>
            </a:pPr>
            <a:r>
              <a:rPr lang="pl-PL" sz="2600" dirty="0"/>
              <a:t>Kompletność wniosku o dofinansowanie (Załącznik, podpis kwalifikowany).</a:t>
            </a:r>
          </a:p>
          <a:p>
            <a:endParaRPr lang="pl-PL" dirty="0"/>
          </a:p>
        </p:txBody>
      </p:sp>
      <p:sp>
        <p:nvSpPr>
          <p:cNvPr id="8" name="Symbol zastępczy zawartości 3">
            <a:extLst>
              <a:ext uri="{FF2B5EF4-FFF2-40B4-BE49-F238E27FC236}">
                <a16:creationId xmlns:a16="http://schemas.microsoft.com/office/drawing/2014/main" id="{E3430DF5-2F77-41DF-BF64-99E252FC1680}"/>
              </a:ext>
            </a:extLst>
          </p:cNvPr>
          <p:cNvSpPr txBox="1">
            <a:spLocks/>
          </p:cNvSpPr>
          <p:nvPr/>
        </p:nvSpPr>
        <p:spPr>
          <a:xfrm>
            <a:off x="161330" y="899517"/>
            <a:ext cx="10297144" cy="58326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endParaRPr lang="pl-PL" sz="2400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84DEC90-437E-4FAD-BE43-D7467D1C3AC6}"/>
              </a:ext>
            </a:extLst>
          </p:cNvPr>
          <p:cNvSpPr txBox="1"/>
          <p:nvPr/>
        </p:nvSpPr>
        <p:spPr>
          <a:xfrm>
            <a:off x="161330" y="5652045"/>
            <a:ext cx="5561930" cy="163121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b="1" i="1" dirty="0">
                <a:solidFill>
                  <a:schemeClr val="tx1"/>
                </a:solidFill>
              </a:rPr>
              <a:t>„Nie możesz zmienić kierunku wiatru, </a:t>
            </a:r>
            <a:br>
              <a:rPr lang="pl-PL" sz="2000" b="1" i="1" dirty="0">
                <a:solidFill>
                  <a:schemeClr val="tx1"/>
                </a:solidFill>
              </a:rPr>
            </a:br>
            <a:r>
              <a:rPr lang="pl-PL" sz="2000" b="1" i="1" dirty="0">
                <a:solidFill>
                  <a:schemeClr val="tx1"/>
                </a:solidFill>
              </a:rPr>
              <a:t>ale możesz dostosować ustawienia </a:t>
            </a:r>
            <a:br>
              <a:rPr lang="pl-PL" sz="2000" b="1" i="1" dirty="0">
                <a:solidFill>
                  <a:schemeClr val="tx1"/>
                </a:solidFill>
              </a:rPr>
            </a:br>
            <a:r>
              <a:rPr lang="pl-PL" sz="2000" b="1" i="1" dirty="0">
                <a:solidFill>
                  <a:schemeClr val="tx1"/>
                </a:solidFill>
              </a:rPr>
              <a:t>swoich żagli, aby dotrzeć tam, </a:t>
            </a:r>
            <a:br>
              <a:rPr lang="pl-PL" sz="2000" b="1" i="1" dirty="0">
                <a:solidFill>
                  <a:schemeClr val="tx1"/>
                </a:solidFill>
              </a:rPr>
            </a:br>
            <a:r>
              <a:rPr lang="pl-PL" sz="2000" b="1" i="1" dirty="0">
                <a:solidFill>
                  <a:schemeClr val="tx1"/>
                </a:solidFill>
              </a:rPr>
              <a:t>gdzie chcesz.”</a:t>
            </a:r>
            <a:br>
              <a:rPr lang="pl-PL" sz="2000" i="1" dirty="0">
                <a:solidFill>
                  <a:schemeClr val="tx1"/>
                </a:solidFill>
              </a:rPr>
            </a:br>
            <a:r>
              <a:rPr lang="pl-PL" sz="2000" i="1" dirty="0">
                <a:solidFill>
                  <a:schemeClr val="tx1"/>
                </a:solidFill>
              </a:rPr>
              <a:t>								Jimmy Dean</a:t>
            </a:r>
          </a:p>
        </p:txBody>
      </p:sp>
    </p:spTree>
    <p:extLst>
      <p:ext uri="{BB962C8B-B14F-4D97-AF65-F5344CB8AC3E}">
        <p14:creationId xmlns:p14="http://schemas.microsoft.com/office/powerpoint/2010/main" val="202610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BC92D9-6F7D-4D77-A223-3677E68D30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466" y="3707829"/>
            <a:ext cx="7920115" cy="1087764"/>
          </a:xfrm>
        </p:spPr>
        <p:txBody>
          <a:bodyPr/>
          <a:lstStyle/>
          <a:p>
            <a:pPr algn="ctr"/>
            <a:r>
              <a:rPr lang="pl-PL" dirty="0"/>
              <a:t>Owocnej pracy nad wnioskiem </a:t>
            </a:r>
            <a:br>
              <a:rPr lang="pl-PL" dirty="0"/>
            </a:br>
            <a:r>
              <a:rPr lang="pl-PL" dirty="0"/>
              <a:t>o dofinansowanie projektu!</a:t>
            </a:r>
          </a:p>
        </p:txBody>
      </p:sp>
    </p:spTree>
    <p:extLst>
      <p:ext uri="{BB962C8B-B14F-4D97-AF65-F5344CB8AC3E}">
        <p14:creationId xmlns:p14="http://schemas.microsoft.com/office/powerpoint/2010/main" val="290691663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891273" cy="936104"/>
          </a:xfrm>
        </p:spPr>
        <p:txBody>
          <a:bodyPr>
            <a:normAutofit fontScale="90000"/>
          </a:bodyPr>
          <a:lstStyle/>
          <a:p>
            <a:r>
              <a:rPr lang="pl-PL" sz="3100" b="0" dirty="0">
                <a:solidFill>
                  <a:schemeClr val="accent2">
                    <a:lumMod val="25000"/>
                  </a:schemeClr>
                </a:solidFill>
              </a:rPr>
              <a:t>Witamy w Systemie Obsługi Wniosków Aplikacyjnych…</a:t>
            </a:r>
            <a:br>
              <a:rPr lang="pl-PL" b="0" dirty="0">
                <a:solidFill>
                  <a:schemeClr val="accent2">
                    <a:lumMod val="25000"/>
                  </a:schemeClr>
                </a:solidFill>
              </a:rPr>
            </a:br>
            <a:r>
              <a:rPr lang="pl-PL" sz="2400" b="0" dirty="0">
                <a:solidFill>
                  <a:schemeClr val="accent2">
                    <a:lumMod val="25000"/>
                  </a:schemeClr>
                </a:solidFill>
                <a:hlinkClick r:id="rId3"/>
              </a:rPr>
              <a:t>https://sowa2021.efs.gov.pl</a:t>
            </a:r>
            <a:br>
              <a:rPr lang="pl-PL" sz="2400" b="0" dirty="0">
                <a:solidFill>
                  <a:schemeClr val="accent2">
                    <a:lumMod val="25000"/>
                  </a:schemeClr>
                </a:solidFill>
              </a:rPr>
            </a:b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</a:t>
            </a:fld>
            <a:endParaRPr lang="pl-PL" dirty="0"/>
          </a:p>
        </p:txBody>
      </p:sp>
      <p:pic>
        <p:nvPicPr>
          <p:cNvPr id="14" name="Symbol zastępczy zawartości 13">
            <a:extLst>
              <a:ext uri="{FF2B5EF4-FFF2-40B4-BE49-F238E27FC236}">
                <a16:creationId xmlns:a16="http://schemas.microsoft.com/office/drawing/2014/main" id="{43BDA881-8622-4CFC-95D4-DDAEE68901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30" y="1392672"/>
            <a:ext cx="10297144" cy="5627525"/>
          </a:xfrm>
        </p:spPr>
      </p:pic>
    </p:spTree>
    <p:extLst>
      <p:ext uri="{BB962C8B-B14F-4D97-AF65-F5344CB8AC3E}">
        <p14:creationId xmlns:p14="http://schemas.microsoft.com/office/powerpoint/2010/main" val="80745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720080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Rejestracja konta użytkownika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400AF5C9-9293-48FD-BE4A-676C8187C2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7"/>
          <a:stretch/>
        </p:blipFill>
        <p:spPr>
          <a:xfrm>
            <a:off x="161330" y="1213299"/>
            <a:ext cx="10369152" cy="5691674"/>
          </a:xfrm>
        </p:spPr>
      </p:pic>
    </p:spTree>
    <p:extLst>
      <p:ext uri="{BB962C8B-B14F-4D97-AF65-F5344CB8AC3E}">
        <p14:creationId xmlns:p14="http://schemas.microsoft.com/office/powerpoint/2010/main" val="74922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720080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Użytkownicy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  <p:pic>
        <p:nvPicPr>
          <p:cNvPr id="8" name="Symbol zastępczy zawartości 10">
            <a:extLst>
              <a:ext uri="{FF2B5EF4-FFF2-40B4-BE49-F238E27FC236}">
                <a16:creationId xmlns:a16="http://schemas.microsoft.com/office/drawing/2014/main" id="{96854979-DA76-44E8-9359-687BFB3838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330" y="1115132"/>
            <a:ext cx="10369152" cy="5832649"/>
          </a:xfrm>
          <a:prstGeom prst="rect">
            <a:avLst/>
          </a:prstGeom>
        </p:spPr>
      </p:pic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9E5722B8-6A20-4C25-8F8B-A9C87577C779}"/>
              </a:ext>
            </a:extLst>
          </p:cNvPr>
          <p:cNvSpPr/>
          <p:nvPr/>
        </p:nvSpPr>
        <p:spPr>
          <a:xfrm>
            <a:off x="9090322" y="2195661"/>
            <a:ext cx="1368152" cy="504056"/>
          </a:xfrm>
          <a:prstGeom prst="roundRect">
            <a:avLst>
              <a:gd name="adj" fmla="val 16667"/>
            </a:avLst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2716A0D6-4EA5-4883-AF32-27B4EF49D474}"/>
              </a:ext>
            </a:extLst>
          </p:cNvPr>
          <p:cNvSpPr/>
          <p:nvPr/>
        </p:nvSpPr>
        <p:spPr>
          <a:xfrm>
            <a:off x="7938194" y="1691605"/>
            <a:ext cx="1800200" cy="216024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6A2B742F-CE5A-4B3D-B1D1-3464F6FE6254}"/>
              </a:ext>
            </a:extLst>
          </p:cNvPr>
          <p:cNvSpPr/>
          <p:nvPr/>
        </p:nvSpPr>
        <p:spPr>
          <a:xfrm>
            <a:off x="5561930" y="4427909"/>
            <a:ext cx="936104" cy="216024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rgbClr val="F6F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7157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Moje konto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A9D037DB-790F-479E-9DF0-AA326EC466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4811"/>
          <a:stretch/>
        </p:blipFill>
        <p:spPr>
          <a:xfrm>
            <a:off x="161330" y="1191665"/>
            <a:ext cx="10369152" cy="5552039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5D2EDE31-1F62-47E1-88DB-945EF3CFC0B0}"/>
              </a:ext>
            </a:extLst>
          </p:cNvPr>
          <p:cNvSpPr/>
          <p:nvPr/>
        </p:nvSpPr>
        <p:spPr>
          <a:xfrm>
            <a:off x="7938194" y="1763613"/>
            <a:ext cx="1800200" cy="216024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4E3C1F3D-804A-46C9-B1FF-C17C51938E8F}"/>
              </a:ext>
            </a:extLst>
          </p:cNvPr>
          <p:cNvSpPr/>
          <p:nvPr/>
        </p:nvSpPr>
        <p:spPr>
          <a:xfrm>
            <a:off x="7362130" y="3203773"/>
            <a:ext cx="2880320" cy="1512168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3355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Rejestracja organizacji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 dirty="0"/>
          </a:p>
        </p:txBody>
      </p:sp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BCE2871B-AD43-40ED-8496-9D1DF92053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30" y="1259557"/>
            <a:ext cx="10369152" cy="5595021"/>
          </a:xfrm>
        </p:spPr>
      </p:pic>
    </p:spTree>
    <p:extLst>
      <p:ext uri="{BB962C8B-B14F-4D97-AF65-F5344CB8AC3E}">
        <p14:creationId xmlns:p14="http://schemas.microsoft.com/office/powerpoint/2010/main" val="370122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Nabór numer FEPM.05.17-IZ.00-001/24 (1 z 2)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9FD33F70-5108-421D-8681-A7CD93F7A6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6221"/>
          <a:stretch/>
        </p:blipFill>
        <p:spPr>
          <a:xfrm>
            <a:off x="124699" y="1171049"/>
            <a:ext cx="10405784" cy="5489108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11E7B727-DCEC-47A4-97EB-7B6AD083054E}"/>
              </a:ext>
            </a:extLst>
          </p:cNvPr>
          <p:cNvSpPr/>
          <p:nvPr/>
        </p:nvSpPr>
        <p:spPr>
          <a:xfrm>
            <a:off x="9450362" y="3491805"/>
            <a:ext cx="792088" cy="504056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CA9B847D-B557-4D7E-A40F-D4DC07508C69}"/>
              </a:ext>
            </a:extLst>
          </p:cNvPr>
          <p:cNvSpPr/>
          <p:nvPr/>
        </p:nvSpPr>
        <p:spPr>
          <a:xfrm>
            <a:off x="8874298" y="4931965"/>
            <a:ext cx="1368152" cy="936104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3A89E0BE-8361-4456-9FF4-7FF60F1615D8}"/>
              </a:ext>
            </a:extLst>
          </p:cNvPr>
          <p:cNvSpPr/>
          <p:nvPr/>
        </p:nvSpPr>
        <p:spPr>
          <a:xfrm>
            <a:off x="1745506" y="3491805"/>
            <a:ext cx="3312368" cy="576064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F62A595A-BD2C-4063-8DD1-F890A954132D}"/>
              </a:ext>
            </a:extLst>
          </p:cNvPr>
          <p:cNvSpPr/>
          <p:nvPr/>
        </p:nvSpPr>
        <p:spPr>
          <a:xfrm>
            <a:off x="7866186" y="1835621"/>
            <a:ext cx="1800200" cy="216024"/>
          </a:xfrm>
          <a:prstGeom prst="rect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3120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12973</TotalTime>
  <Words>3022</Words>
  <Application>Microsoft Office PowerPoint</Application>
  <PresentationFormat>Niestandardowy</PresentationFormat>
  <Paragraphs>300</Paragraphs>
  <Slides>34</Slides>
  <Notes>32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40" baseType="lpstr">
      <vt:lpstr>Arial</vt:lpstr>
      <vt:lpstr>Calibri</vt:lpstr>
      <vt:lpstr>Open Sans</vt:lpstr>
      <vt:lpstr>Times New Roman</vt:lpstr>
      <vt:lpstr>Wingdings</vt:lpstr>
      <vt:lpstr>Motyw pakietu Office</vt:lpstr>
      <vt:lpstr>Wniosek o dofinansowanie projektu – praca w aplikacji SOWA EFS </vt:lpstr>
      <vt:lpstr>AGENDA:</vt:lpstr>
      <vt:lpstr>SOWA EFS </vt:lpstr>
      <vt:lpstr>Witamy w Systemie Obsługi Wniosków Aplikacyjnych… https://sowa2021.efs.gov.pl </vt:lpstr>
      <vt:lpstr>Rejestracja konta użytkownika</vt:lpstr>
      <vt:lpstr>Użytkownicy</vt:lpstr>
      <vt:lpstr>Moje konto</vt:lpstr>
      <vt:lpstr>Rejestracja organizacji</vt:lpstr>
      <vt:lpstr>Nabór numer FEPM.05.17-IZ.00-001/24 (1 z 2)</vt:lpstr>
      <vt:lpstr>Nabór numer FEPM.05.17-IZ.00-001/24 (2 z 2)</vt:lpstr>
      <vt:lpstr>Tworzenie wniosku z poziomu Naboru</vt:lpstr>
      <vt:lpstr>Tworzenie wniosku z poziomu Naboru</vt:lpstr>
      <vt:lpstr>Edycja wniosku (2 z 2)</vt:lpstr>
      <vt:lpstr>Tworzenie wniosku z poziomu Projektów organizacji</vt:lpstr>
      <vt:lpstr>Projekty organizacji – menu</vt:lpstr>
      <vt:lpstr>Kluczowe informacje przy składaniu wniosków o dofinansowanie projektów  w konkurencyjnej procedurze  dla Działań EFS+ </vt:lpstr>
      <vt:lpstr>Wzór wniosku o dofinansowanie projektu (1 z 2)</vt:lpstr>
      <vt:lpstr>Wzór wniosku o dofinansowanie projektu (2 z 2)</vt:lpstr>
      <vt:lpstr>Sekcja: Wnioskodawca i realizatorzy (1 z 2)</vt:lpstr>
      <vt:lpstr>Sekcja: Wnioskodawca i realizatorzy (2 z 2)</vt:lpstr>
      <vt:lpstr>Poprawne wskazanie nazwy podmiotu we wniosku</vt:lpstr>
      <vt:lpstr>Sekcja: Wskaźniki projektu</vt:lpstr>
      <vt:lpstr>Sekcja: Budżet</vt:lpstr>
      <vt:lpstr>Kwalifikowalność wartości projektu</vt:lpstr>
      <vt:lpstr>Kwalifikowalność wartości projektu – koszty pośrednie</vt:lpstr>
      <vt:lpstr>Koszty pośrednie – limit C-F (1 z 2)</vt:lpstr>
      <vt:lpstr>Koszty pośrednie – limit C-F (2 z 2)</vt:lpstr>
      <vt:lpstr>Sekcja: Dodatkowe informacje (1 z 2)</vt:lpstr>
      <vt:lpstr>Sekcja: Dodatkowe informacje (2 z 2)</vt:lpstr>
      <vt:lpstr>Sekcja: Załączniki</vt:lpstr>
      <vt:lpstr>Przesłanie wniosku do instytucji</vt:lpstr>
      <vt:lpstr>Kontakt w czasie trwania naboru</vt:lpstr>
      <vt:lpstr>PODSUMOWANIE:</vt:lpstr>
      <vt:lpstr>Owocnej pracy nad wnioskiem  o dofinansowanie projektu!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Wniosek o dofinansowanie - praca w aplikacji SOWA</dc:title>
  <dc:creator>Anna Bizub-jechna</dc:creator>
  <cp:keywords>wniosek o dofinansowanie; SOWA EFS</cp:keywords>
  <cp:lastModifiedBy>Ruczyńska Małgorzata</cp:lastModifiedBy>
  <cp:revision>669</cp:revision>
  <cp:lastPrinted>2023-11-07T09:28:13Z</cp:lastPrinted>
  <dcterms:created xsi:type="dcterms:W3CDTF">2022-06-22T09:40:44Z</dcterms:created>
  <dcterms:modified xsi:type="dcterms:W3CDTF">2024-03-27T14:12:40Z</dcterms:modified>
</cp:coreProperties>
</file>