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  <p:sldMasterId id="2147483742" r:id="rId2"/>
  </p:sldMasterIdLst>
  <p:notesMasterIdLst>
    <p:notesMasterId r:id="rId42"/>
  </p:notesMasterIdLst>
  <p:handoutMasterIdLst>
    <p:handoutMasterId r:id="rId43"/>
  </p:handoutMasterIdLst>
  <p:sldIdLst>
    <p:sldId id="256" r:id="rId3"/>
    <p:sldId id="298" r:id="rId4"/>
    <p:sldId id="320" r:id="rId5"/>
    <p:sldId id="329" r:id="rId6"/>
    <p:sldId id="302" r:id="rId7"/>
    <p:sldId id="355" r:id="rId8"/>
    <p:sldId id="352" r:id="rId9"/>
    <p:sldId id="345" r:id="rId10"/>
    <p:sldId id="346" r:id="rId11"/>
    <p:sldId id="347" r:id="rId12"/>
    <p:sldId id="330" r:id="rId13"/>
    <p:sldId id="331" r:id="rId14"/>
    <p:sldId id="356" r:id="rId15"/>
    <p:sldId id="314" r:id="rId16"/>
    <p:sldId id="357" r:id="rId17"/>
    <p:sldId id="359" r:id="rId18"/>
    <p:sldId id="360" r:id="rId19"/>
    <p:sldId id="361" r:id="rId20"/>
    <p:sldId id="362" r:id="rId21"/>
    <p:sldId id="306" r:id="rId22"/>
    <p:sldId id="307" r:id="rId23"/>
    <p:sldId id="289" r:id="rId24"/>
    <p:sldId id="358" r:id="rId25"/>
    <p:sldId id="327" r:id="rId26"/>
    <p:sldId id="353" r:id="rId27"/>
    <p:sldId id="354" r:id="rId28"/>
    <p:sldId id="317" r:id="rId29"/>
    <p:sldId id="308" r:id="rId30"/>
    <p:sldId id="293" r:id="rId31"/>
    <p:sldId id="309" r:id="rId32"/>
    <p:sldId id="311" r:id="rId33"/>
    <p:sldId id="319" r:id="rId34"/>
    <p:sldId id="312" r:id="rId35"/>
    <p:sldId id="324" r:id="rId36"/>
    <p:sldId id="351" r:id="rId37"/>
    <p:sldId id="349" r:id="rId38"/>
    <p:sldId id="348" r:id="rId39"/>
    <p:sldId id="305" r:id="rId40"/>
    <p:sldId id="296" r:id="rId41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7EDE553-0386-4314-8188-3C00B42959E7}">
          <p14:sldIdLst>
            <p14:sldId id="256"/>
            <p14:sldId id="298"/>
            <p14:sldId id="320"/>
            <p14:sldId id="329"/>
            <p14:sldId id="302"/>
            <p14:sldId id="355"/>
            <p14:sldId id="352"/>
            <p14:sldId id="345"/>
            <p14:sldId id="346"/>
            <p14:sldId id="347"/>
            <p14:sldId id="330"/>
            <p14:sldId id="331"/>
            <p14:sldId id="356"/>
            <p14:sldId id="314"/>
            <p14:sldId id="357"/>
            <p14:sldId id="359"/>
            <p14:sldId id="360"/>
            <p14:sldId id="361"/>
            <p14:sldId id="362"/>
            <p14:sldId id="306"/>
            <p14:sldId id="307"/>
            <p14:sldId id="289"/>
            <p14:sldId id="358"/>
            <p14:sldId id="327"/>
            <p14:sldId id="353"/>
            <p14:sldId id="354"/>
            <p14:sldId id="317"/>
            <p14:sldId id="308"/>
            <p14:sldId id="293"/>
            <p14:sldId id="309"/>
            <p14:sldId id="311"/>
            <p14:sldId id="319"/>
            <p14:sldId id="312"/>
            <p14:sldId id="324"/>
            <p14:sldId id="351"/>
            <p14:sldId id="349"/>
            <p14:sldId id="348"/>
            <p14:sldId id="305"/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10" autoAdjust="0"/>
    <p:restoredTop sz="94620" autoAdjust="0"/>
  </p:normalViewPr>
  <p:slideViewPr>
    <p:cSldViewPr showGuides="1">
      <p:cViewPr varScale="1">
        <p:scale>
          <a:sx n="109" d="100"/>
          <a:sy n="109" d="100"/>
        </p:scale>
        <p:origin x="564" y="114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2024-03-28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2024-03-28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1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363478"/>
      </p:ext>
    </p:extLst>
  </p:cSld>
  <p:clrMapOvr>
    <a:masterClrMapping/>
  </p:clrMapOvr>
  <p:transition spd="slow">
    <p:push dir="u"/>
  </p:transition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sia 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Tekst: 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6342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51372"/>
      </p:ext>
    </p:extLst>
  </p:cSld>
  <p:clrMapOvr>
    <a:masterClrMapping/>
  </p:clrMapOvr>
  <p:transition spd="slow">
    <p:push dir="u"/>
  </p:transition>
  <p:extLst mod="1"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741402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sia tytuł i merytory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256266"/>
          </a:xfrm>
        </p:spPr>
        <p:txBody>
          <a:bodyPr>
            <a:normAutofit/>
          </a:bodyPr>
          <a:lstStyle>
            <a:lvl1pPr marL="251986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Ø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9929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ü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4380006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sia tytuł i dwa elementy z podpis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762" y="1778358"/>
            <a:ext cx="4140000" cy="4320178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0762" y="6534368"/>
            <a:ext cx="3671887" cy="575469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200" y="1778358"/>
            <a:ext cx="4140000" cy="4320178"/>
          </a:xfrm>
        </p:spPr>
        <p:txBody>
          <a:bodyPr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buFont typeface="Wingdings" panose="05000000000000000000" pitchFamily="2" charset="2"/>
              <a:buChar char="Ø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indent="-251986" algn="l" defTabSz="1007943" rtl="0" eaLnBrk="1" latinLnBrk="0" hangingPunct="1">
              <a:lnSpc>
                <a:spcPts val="2400"/>
              </a:lnSpc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657F920-DA82-443B-99CE-F255DB7F0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0002" y="6570087"/>
            <a:ext cx="2590800" cy="539750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4502494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sia tytuł i dwa elementy do porównan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762" y="1778358"/>
            <a:ext cx="4140000" cy="4320178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200" y="1778358"/>
            <a:ext cx="4140000" cy="4320178"/>
          </a:xfrm>
        </p:spPr>
        <p:txBody>
          <a:bodyPr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buFont typeface="Wingdings" panose="05000000000000000000" pitchFamily="2" charset="2"/>
              <a:buChar char="Ø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indent="-251986" algn="l" defTabSz="1007943" rtl="0" eaLnBrk="1" latinLnBrk="0" hangingPunct="1">
              <a:lnSpc>
                <a:spcPts val="2400"/>
              </a:lnSpc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9304345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</p:spTree>
    <p:extLst>
      <p:ext uri="{BB962C8B-B14F-4D97-AF65-F5344CB8AC3E}">
        <p14:creationId xmlns:p14="http://schemas.microsoft.com/office/powerpoint/2010/main" val="244076674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9226365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7215166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1" name="Obraz 10" descr="Fundusze Europejsk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630" y="461963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014318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ikto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542925" indent="-250825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 marL="809625" indent="-250825">
              <a:buFont typeface="Wingdings" panose="05000000000000000000" pitchFamily="2" charset="2"/>
              <a:buChar char="ü"/>
              <a:tabLst>
                <a:tab pos="809625" algn="l"/>
              </a:tabLst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iktor3 bez li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198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ktor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263349"/>
            <a:ext cx="8640381" cy="914565"/>
          </a:xfrm>
        </p:spPr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998" y="1605256"/>
            <a:ext cx="4140000" cy="91456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</a:lstStyle>
          <a:p>
            <a:pPr lvl="0"/>
            <a:endParaRPr lang="pl-PL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E00A8B5-D14D-4B22-8BFA-4636922D380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7599" y="2797913"/>
            <a:ext cx="4444798" cy="4401924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8658" y="1605257"/>
            <a:ext cx="4139294" cy="914563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</a:lstStyle>
          <a:p>
            <a:pPr lvl="0"/>
            <a:endParaRPr lang="pl-PL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DEB5817-1B84-4C2F-9802-604B2C4EEC06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525906" y="2797913"/>
            <a:ext cx="4444799" cy="4401924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F63607B3-93B8-4A98-9E46-3CA6AD18E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345906" y="1763613"/>
            <a:ext cx="0" cy="4752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41" r:id="rId6"/>
    <p:sldLayoutId id="2147483712" r:id="rId7"/>
    <p:sldLayoutId id="2147483726" r:id="rId8"/>
    <p:sldLayoutId id="2147483740" r:id="rId9"/>
    <p:sldLayoutId id="2147483723" r:id="rId10"/>
    <p:sldLayoutId id="2147483728" r:id="rId11"/>
  </p:sldLayoutIdLst>
  <p:hf sldNum="0"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9040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ransition spd="slow">
    <p:push dir="u"/>
  </p:transition>
  <p:hf sldNum="0"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dokumenty/4795-zasady-realizacji-projektow-w-ramach-europejskiego-funduszu-spolecznego-plus" TargetMode="External"/><Relationship Id="rId2" Type="http://schemas.openxmlformats.org/officeDocument/2006/relationships/hyperlink" Target="https://www.funduszeeuropejskie.gov.pl/strony/o-funduszach/fundusze-na-lata-2021-2027/prawo-i-dokumenty/wytyczne/#/domyslne=1" TargetMode="Externa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2843733"/>
            <a:ext cx="7920115" cy="1584176"/>
          </a:xfrm>
        </p:spPr>
        <p:txBody>
          <a:bodyPr>
            <a:normAutofit/>
          </a:bodyPr>
          <a:lstStyle/>
          <a:p>
            <a:pPr algn="ctr"/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latin typeface="+mn-lt"/>
                <a:cs typeface="Arial" panose="020B0604020202020204" pitchFamily="34" charset="0"/>
              </a:rPr>
              <a:t>Zasady realizacji projektów 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Gdańsk, 27 marca 2024 r.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E8A67F-4C81-41C7-A2F9-208564A2B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8640960" cy="916144"/>
          </a:xfrm>
        </p:spPr>
        <p:txBody>
          <a:bodyPr>
            <a:noAutofit/>
          </a:bodyPr>
          <a:lstStyle/>
          <a:p>
            <a:pPr algn="ctr"/>
            <a:r>
              <a:rPr lang="pl-PL" sz="3600" dirty="0">
                <a:latin typeface="+mn-lt"/>
              </a:rPr>
              <a:t>Umowa – uproszczone metody rozliczania wydatków 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92BD5928-21CD-4884-8486-1CCAAF62F2C4}"/>
              </a:ext>
            </a:extLst>
          </p:cNvPr>
          <p:cNvSpPr/>
          <p:nvPr/>
        </p:nvSpPr>
        <p:spPr>
          <a:xfrm>
            <a:off x="809402" y="1374905"/>
            <a:ext cx="8856984" cy="6184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pl-PL" sz="2000" b="1" dirty="0">
                <a:cs typeface="Times New Roman" panose="02020603050405020304" pitchFamily="18" charset="0"/>
              </a:rPr>
              <a:t>Uproszczone metody rozliczania wydatków </a:t>
            </a:r>
            <a:br>
              <a:rPr lang="pl-PL" sz="2000" b="1" dirty="0">
                <a:cs typeface="Times New Roman" panose="02020603050405020304" pitchFamily="18" charset="0"/>
              </a:rPr>
            </a:br>
            <a:r>
              <a:rPr lang="pl-PL" sz="2000" b="1" dirty="0">
                <a:cs typeface="Times New Roman" panose="02020603050405020304" pitchFamily="18" charset="0"/>
              </a:rPr>
              <a:t>§ 6</a:t>
            </a:r>
            <a:r>
              <a:rPr lang="pl-PL" sz="2000" b="1" dirty="0">
                <a:cs typeface="Tahoma" panose="020B0604030504040204" pitchFamily="34" charset="0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300"/>
              </a:spcAft>
            </a:pPr>
            <a:r>
              <a:rPr lang="pl-PL" sz="1900" dirty="0">
                <a:ea typeface="Times New Roman" panose="02020603050405020304" pitchFamily="18" charset="0"/>
                <a:cs typeface="Tahoma" panose="020B0604030504040204" pitchFamily="34" charset="0"/>
              </a:rPr>
              <a:t>3. W związku z kwotami ryczałtowymi, o których mowa w ust. 1, Beneficjent zobowiązuje się osiągnąć co najmniej następujące wskaźniki:</a:t>
            </a:r>
            <a:endParaRPr lang="pl-PL" sz="1900" dirty="0"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30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pl-PL" sz="1900" dirty="0">
                <a:ea typeface="Times New Roman" panose="02020603050405020304" pitchFamily="18" charset="0"/>
                <a:cs typeface="Tahoma" panose="020B0604030504040204" pitchFamily="34" charset="0"/>
              </a:rPr>
              <a:t>w ramach kwoty ryczałtowej, o której mowa w ust. 1 pkt 1 … [</a:t>
            </a:r>
            <a:r>
              <a:rPr lang="pl-PL" sz="1900" i="1" dirty="0">
                <a:ea typeface="Times New Roman" panose="02020603050405020304" pitchFamily="18" charset="0"/>
                <a:cs typeface="Tahoma" panose="020B0604030504040204" pitchFamily="34" charset="0"/>
              </a:rPr>
              <a:t>należy wpisać nazwę wskaźnika i jego wartość</a:t>
            </a:r>
            <a:r>
              <a:rPr lang="pl-PL" sz="1900" dirty="0">
                <a:ea typeface="Times New Roman" panose="02020603050405020304" pitchFamily="18" charset="0"/>
                <a:cs typeface="Tahoma" panose="020B0604030504040204" pitchFamily="34" charset="0"/>
              </a:rPr>
              <a:t>];</a:t>
            </a:r>
            <a:endParaRPr lang="pl-PL" sz="1900" dirty="0"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30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pl-PL" sz="1900" dirty="0">
                <a:ea typeface="Times New Roman" panose="02020603050405020304" pitchFamily="18" charset="0"/>
                <a:cs typeface="Tahoma" panose="020B0604030504040204" pitchFamily="34" charset="0"/>
              </a:rPr>
              <a:t>w ramach kwoty ryczałtowej, o której mowa w ust. 1 pkt 2 … [</a:t>
            </a:r>
            <a:r>
              <a:rPr lang="pl-PL" sz="1900" i="1" dirty="0">
                <a:ea typeface="Times New Roman" panose="02020603050405020304" pitchFamily="18" charset="0"/>
                <a:cs typeface="Tahoma" panose="020B0604030504040204" pitchFamily="34" charset="0"/>
              </a:rPr>
              <a:t>należy wpisać nazwę wskaźnika i jego wartość</a:t>
            </a:r>
            <a:r>
              <a:rPr lang="pl-PL" sz="1900" dirty="0">
                <a:ea typeface="Times New Roman" panose="02020603050405020304" pitchFamily="18" charset="0"/>
                <a:cs typeface="Tahoma" panose="020B0604030504040204" pitchFamily="34" charset="0"/>
              </a:rPr>
              <a:t>].</a:t>
            </a:r>
          </a:p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pl-PL" sz="1900" dirty="0">
                <a:ea typeface="Times New Roman" panose="02020603050405020304" pitchFamily="18" charset="0"/>
                <a:cs typeface="Tahoma" panose="020B0604030504040204" pitchFamily="34" charset="0"/>
              </a:rPr>
              <a:t>4. Wskaźniki, o których mowa w ust. 3 mogą podlegać zmianie w szczególnie uzasadnionych przypadkach, po zatwierdzeniu przez Instytucję Zarządzającą. </a:t>
            </a:r>
            <a:endParaRPr lang="pl-PL" sz="1900" dirty="0"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300"/>
              </a:spcAft>
            </a:pPr>
            <a:r>
              <a:rPr lang="pl-PL" sz="1900" dirty="0">
                <a:ea typeface="Times New Roman" panose="02020603050405020304" pitchFamily="18" charset="0"/>
                <a:cs typeface="Tahoma" panose="020B0604030504040204" pitchFamily="34" charset="0"/>
              </a:rPr>
              <a:t>5. W przypadku nieosiągnięcia w ramach danej kwoty ryczałtowej wskaźników, o których mowa w ust. 3, uznaje się, iż Beneficjent nie wykonał zadania prawidłowo oraz nie rozliczył przyznanej kwoty ryczałtowej. W takim przypadku nie stosuje się reguły proporcjonalności, zgodnie z zapisami wytycznych, o których mowa w § 1 pkt 16 umowy.</a:t>
            </a:r>
            <a:endParaRPr lang="pl-PL" sz="1900" dirty="0"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300"/>
              </a:spcAft>
            </a:pPr>
            <a:r>
              <a:rPr lang="pl-PL" sz="1900" dirty="0">
                <a:ea typeface="Times New Roman" panose="02020603050405020304" pitchFamily="18" charset="0"/>
                <a:cs typeface="Tahoma" panose="020B0604030504040204" pitchFamily="34" charset="0"/>
              </a:rPr>
              <a:t>6. Wydatki, które Beneficjent poniósł na zadanie objęte kwotą ryczałtową, która nie została uznana za rozliczoną, uznaje się za niekwalifikowalne.</a:t>
            </a:r>
            <a:endParaRPr lang="pl-PL" sz="1900" dirty="0">
              <a:ea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  <a:spcAft>
                <a:spcPts val="600"/>
              </a:spcAft>
            </a:pPr>
            <a:endParaRPr lang="pl-PL" sz="20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764735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474" y="252084"/>
            <a:ext cx="7992408" cy="935466"/>
          </a:xfrm>
        </p:spPr>
        <p:txBody>
          <a:bodyPr>
            <a:normAutofit/>
          </a:bodyPr>
          <a:lstStyle/>
          <a:p>
            <a:r>
              <a:rPr lang="pl-PL" sz="3600" dirty="0"/>
              <a:t>Uproszczone metody rozliczania wydatków 3/6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619597"/>
            <a:ext cx="8928895" cy="4680002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sz="2400" dirty="0"/>
              <a:t>W przypadku niezrealizowania określonych w umowie o dofinansowanie projektu wskaźników dofinansowanie projektu jest odpowiednio obniżane, tzn. dana kwota jest uznana za niekwalifikowalną;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l-PL" sz="2400" dirty="0"/>
              <a:t>rozliczenie w systemie „spełnia – nie spełnia”.</a:t>
            </a:r>
          </a:p>
          <a:p>
            <a:pPr>
              <a:spcAft>
                <a:spcPts val="1200"/>
              </a:spcAft>
            </a:pPr>
            <a:r>
              <a:rPr lang="pl-PL" sz="2400" dirty="0"/>
              <a:t>Jeżeli zadanie zostanie wykonane częściowo, w takim przypadku beneficjent nie będzie mógł kwalifikować w ogóle kwoty ryczałtowej, nawet za zrealizowaną część zadania. Istotą kwoty ryczałtowej jest to, że przysługuje ona tylko za zrealizowane w pełni zadanie, bez względu na poniesione przez beneficjenta koszty.</a:t>
            </a:r>
          </a:p>
          <a:p>
            <a:pPr>
              <a:spcAft>
                <a:spcPts val="1200"/>
              </a:spcAft>
            </a:pPr>
            <a:r>
              <a:rPr lang="pl-PL" sz="2400" dirty="0"/>
              <a:t>Rozliczeniu w ramach projektu podlega uzgodniona kwota ryczałtowa, tj. albo jej pełna wysokość (w przypadku zrealizowania zadania), albo kwota „0” (w przypadku jej niezrealizowania lub zrealizowania jedynie w części).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0116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694" y="215501"/>
            <a:ext cx="7920400" cy="1080001"/>
          </a:xfrm>
        </p:spPr>
        <p:txBody>
          <a:bodyPr>
            <a:normAutofit/>
          </a:bodyPr>
          <a:lstStyle/>
          <a:p>
            <a:r>
              <a:rPr lang="pl-PL" sz="3600" dirty="0"/>
              <a:t>Uproszczone metody rozliczania wydatków 4/6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1475581"/>
            <a:ext cx="9145016" cy="5544616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dirty="0"/>
              <a:t>Należy sprawdzić, czy przyjęty wskaźnik faktycznie pozwoli na określenie </a:t>
            </a:r>
            <a:br>
              <a:rPr lang="pl-PL" dirty="0"/>
            </a:br>
            <a:r>
              <a:rPr lang="pl-PL" dirty="0"/>
              <a:t>i potwierdzenie realizacji zaplanowanego wsparcia.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l-PL" dirty="0"/>
              <a:t>Należy określić przynajmniej </a:t>
            </a:r>
            <a:r>
              <a:rPr lang="pl-PL" b="1" dirty="0"/>
              <a:t>2 dokumenty </a:t>
            </a:r>
            <a:r>
              <a:rPr lang="pl-PL" dirty="0"/>
              <a:t>dla każdego ze wskaźników (nie mogą to być faktury czy inne dokumenty księgowe).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l-PL" dirty="0"/>
              <a:t>Optymalne jest przyjąć 1, maksymalnie 2 lub 3 wskaźniki do jednej kwoty ryczałtowej: Liczba osób (…) Liczba godzin (…).</a:t>
            </a:r>
          </a:p>
          <a:p>
            <a:pPr marL="290939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dirty="0">
                <a:solidFill>
                  <a:srgbClr val="FF0000"/>
                </a:solidFill>
              </a:rPr>
              <a:t>Skrajności rodzą ryzyko projektowe (trudności w rozliczaniu, czyli brak rzeczywistych uproszczeń vs. brak możliwości zakwalifikowania choćby części wydatków).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l-PL" dirty="0"/>
              <a:t>Wskaźniki nie są po to, aby potwierdzać, że każdy pojedynczy, zaplanowany </a:t>
            </a:r>
            <a:br>
              <a:rPr lang="pl-PL" dirty="0"/>
            </a:br>
            <a:r>
              <a:rPr lang="pl-PL" dirty="0"/>
              <a:t>w ramach kwoty ryczałtowej wydatek został poniesiony, ale aby </a:t>
            </a:r>
            <a:r>
              <a:rPr lang="pl-PL" b="1" dirty="0"/>
              <a:t>pokazać, że cel w jakim dana kwota została ustalona, został osiągnięty.</a:t>
            </a:r>
            <a:endParaRPr lang="pl-PL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l-PL" dirty="0"/>
              <a:t>Nie jest konieczne określenie wskaźników dla każdego wydatku, np. zwrotów kosztów dojazdu, cateringu, materiałów szkoleniowych itp. ujętych w Nazwie kosztu.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pl-PL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9464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694" y="251445"/>
            <a:ext cx="7920400" cy="1080001"/>
          </a:xfrm>
        </p:spPr>
        <p:txBody>
          <a:bodyPr>
            <a:normAutofit/>
          </a:bodyPr>
          <a:lstStyle/>
          <a:p>
            <a:r>
              <a:rPr lang="pl-PL" sz="3600" dirty="0"/>
              <a:t>Uproszczone metody rozliczania wydatków 5/6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1619597"/>
            <a:ext cx="9145016" cy="55960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dirty="0"/>
              <a:t>W ramach każdego zadania należy dodać </a:t>
            </a:r>
            <a:r>
              <a:rPr lang="pl-PL" b="1" dirty="0"/>
              <a:t>wyłącznie jedną pozycję, która stanowi kwotę ryczałtową i do niej dobrać wskaźniki</a:t>
            </a:r>
            <a:r>
              <a:rPr lang="pl-PL" dirty="0"/>
              <a:t>, które w najlepszym stopniu odzwierciedlą działania w ramach tego zadania. 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pl-PL" b="1" dirty="0"/>
              <a:t>Poszczególne wydatki składające się na daną kwotę ryczałtową, metodologię ich wyliczenia wraz z uzasadnieniem ich wysokości oraz konieczności ich poniesienia przedstawiamy w części </a:t>
            </a:r>
            <a:r>
              <a:rPr lang="pl-PL" b="1" dirty="0">
                <a:solidFill>
                  <a:srgbClr val="FF0000"/>
                </a:solidFill>
              </a:rPr>
              <a:t>Uzasadnienia wydatków</a:t>
            </a:r>
            <a:r>
              <a:rPr lang="pl-PL" dirty="0"/>
              <a:t>. Informacje te będą służyły oceniającym do weryfikacji prawidłowości budżetu oraz oceny racjonalności wysokości proponowanych wydatków.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pl-PL" dirty="0"/>
              <a:t>Często spotykanym błędem jest określanie wskaźników do kwoty ryczałtowej tożsamych ze wskaźnikami projektu (produktu lub rezultatu). 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pl-PL" dirty="0">
                <a:solidFill>
                  <a:srgbClr val="000000"/>
                </a:solidFill>
              </a:rPr>
              <a:t>W trakcie kontroli na miejscu weryfikowane są dokumenty bardziej szczegółowe, wskazane w umowie o dofinansowanie jako „dostępne podczas kontroli na miejscu” np. statuty, regulaminy, sprawozdania, raporty itp.</a:t>
            </a:r>
            <a:endParaRPr lang="pl-PL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5964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402" y="251445"/>
            <a:ext cx="8783791" cy="936104"/>
          </a:xfrm>
        </p:spPr>
        <p:txBody>
          <a:bodyPr>
            <a:noAutofit/>
          </a:bodyPr>
          <a:lstStyle/>
          <a:p>
            <a:r>
              <a:rPr lang="pl-PL" sz="3600" dirty="0"/>
              <a:t>Uproszczone metody rozliczania </a:t>
            </a:r>
            <a:br>
              <a:rPr lang="pl-PL" sz="3600" dirty="0"/>
            </a:br>
            <a:r>
              <a:rPr lang="pl-PL" sz="3600" dirty="0"/>
              <a:t>wydatków 6/6</a:t>
            </a:r>
            <a:br>
              <a:rPr lang="pl-PL" sz="3200" dirty="0"/>
            </a:br>
            <a:br>
              <a:rPr lang="pl-PL" sz="3200" dirty="0"/>
            </a:b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475580"/>
            <a:ext cx="9073008" cy="583264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b="1" dirty="0">
                <a:solidFill>
                  <a:srgbClr val="000000"/>
                </a:solidFill>
              </a:rPr>
              <a:t>Przykłady dokumentów potwierdzających wykonanie wskaźników:</a:t>
            </a:r>
            <a:endParaRPr lang="pl-PL" dirty="0"/>
          </a:p>
          <a:p>
            <a:pPr lvl="0"/>
            <a:r>
              <a:rPr lang="pl-PL" dirty="0"/>
              <a:t>lista obecności uczestników/ uczestniczek projektu w danej formie wsparcia uwzględniająca niezbędne informacje: imiona i nazwiska uczestników, zakres wsparcia, daty i liczbę godzin wsparcia potwierdzone przez osobę upoważnioną i uczestnika,</a:t>
            </a:r>
          </a:p>
          <a:p>
            <a:pPr lvl="0">
              <a:spcBef>
                <a:spcPts val="1800"/>
              </a:spcBef>
            </a:pPr>
            <a:r>
              <a:rPr lang="pl-PL" dirty="0"/>
              <a:t>certyfikat/ zaświadczenie o ukończeniu szkolenia, zawierające informacje o nabytych kwalifikacjach lub kompetencjach wraz z informacją o ilości godzin szkolenia wydane przez podmiot realizujący szkolenie,</a:t>
            </a:r>
          </a:p>
          <a:p>
            <a:pPr lvl="0">
              <a:spcBef>
                <a:spcPts val="1800"/>
              </a:spcBef>
            </a:pPr>
            <a:r>
              <a:rPr lang="pl-PL" dirty="0"/>
              <a:t>dzienniki zajęć prowadzonych w projekcie z podaniem dat, miejsca, godzin oraz zakresu tematycznego, z podpisem prowadzącego,</a:t>
            </a:r>
          </a:p>
          <a:p>
            <a:pPr lvl="0">
              <a:spcBef>
                <a:spcPts val="1800"/>
              </a:spcBef>
            </a:pPr>
            <a:r>
              <a:rPr lang="pl-PL" dirty="0"/>
              <a:t>karty ewidencji czasu pracy specjalistów/wolontariuszy zawierające liczbę przepracowanych godzin na rzecz projektu,</a:t>
            </a:r>
          </a:p>
          <a:p>
            <a:pPr lvl="0">
              <a:spcBef>
                <a:spcPts val="1800"/>
              </a:spcBef>
            </a:pPr>
            <a:r>
              <a:rPr lang="pl-PL" dirty="0"/>
              <a:t>protokoły odbioru. </a:t>
            </a:r>
          </a:p>
          <a:p>
            <a:pPr marL="0" lvl="0" indent="0">
              <a:spcBef>
                <a:spcPts val="1800"/>
              </a:spcBef>
              <a:buNone/>
            </a:pPr>
            <a:r>
              <a:rPr lang="pl-PL" b="1" dirty="0">
                <a:solidFill>
                  <a:srgbClr val="FF0000"/>
                </a:solidFill>
              </a:rPr>
              <a:t>Oświadczenie</a:t>
            </a:r>
            <a:r>
              <a:rPr lang="pl-PL" dirty="0">
                <a:solidFill>
                  <a:srgbClr val="FF0000"/>
                </a:solidFill>
              </a:rPr>
              <a:t> nie jest dokumentem potwierdzającym wykonanie wskaźnika</a:t>
            </a:r>
            <a:r>
              <a:rPr lang="pl-PL" sz="2000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99065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545" y="219838"/>
            <a:ext cx="8783791" cy="537794"/>
          </a:xfrm>
        </p:spPr>
        <p:txBody>
          <a:bodyPr>
            <a:noAutofit/>
          </a:bodyPr>
          <a:lstStyle/>
          <a:p>
            <a:r>
              <a:rPr lang="pl-PL" sz="3600" dirty="0"/>
              <a:t>Przykłady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EC3435F-B509-4D62-AFC5-9ED6A3D6E28F}"/>
              </a:ext>
            </a:extLst>
          </p:cNvPr>
          <p:cNvSpPr/>
          <p:nvPr/>
        </p:nvSpPr>
        <p:spPr>
          <a:xfrm>
            <a:off x="737394" y="5299682"/>
            <a:ext cx="855309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l-PL" b="1" dirty="0">
                <a:solidFill>
                  <a:srgbClr val="000000"/>
                </a:solidFill>
              </a:rPr>
              <a:t>Błędy: </a:t>
            </a:r>
          </a:p>
          <a:p>
            <a:pPr lvl="0"/>
            <a:r>
              <a:rPr lang="pl-PL" dirty="0">
                <a:solidFill>
                  <a:srgbClr val="000000"/>
                </a:solidFill>
              </a:rPr>
              <a:t>Liczba osób uczestniczących oznacza, że osoba mogła skorzystać z 1 godziny szkolenia i już w nim więcej nie uczestniczyć, a zostać ujęta we wskaźniku.</a:t>
            </a:r>
          </a:p>
          <a:p>
            <a:pPr lvl="0"/>
            <a:r>
              <a:rPr lang="pl-PL" dirty="0">
                <a:solidFill>
                  <a:srgbClr val="000000"/>
                </a:solidFill>
              </a:rPr>
              <a:t>Proponowany wskaźnik to np. </a:t>
            </a:r>
            <a:r>
              <a:rPr lang="pl-PL" b="1" dirty="0">
                <a:solidFill>
                  <a:schemeClr val="tx2"/>
                </a:solidFill>
              </a:rPr>
              <a:t>Liczba osób, które ukończyły szkolenie z zakresu </a:t>
            </a:r>
            <a:r>
              <a:rPr lang="pl-PL" b="1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prawidłowego udzielania codziennej opieki.</a:t>
            </a:r>
            <a:endParaRPr lang="pl-PL" b="1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lvl="0"/>
            <a:r>
              <a:rPr lang="pl-PL" dirty="0"/>
              <a:t>Nieprawidłowo wskazano tylko po 1 dokumencie potwierdzającym wykonanie wskaźnika.</a:t>
            </a:r>
          </a:p>
        </p:txBody>
      </p:sp>
      <p:sp>
        <p:nvSpPr>
          <p:cNvPr id="14" name="Tytuł 4">
            <a:extLst>
              <a:ext uri="{FF2B5EF4-FFF2-40B4-BE49-F238E27FC236}">
                <a16:creationId xmlns:a16="http://schemas.microsoft.com/office/drawing/2014/main" id="{0B0BD560-77FD-4649-B5DC-F8413347C6EC}"/>
              </a:ext>
            </a:extLst>
          </p:cNvPr>
          <p:cNvSpPr txBox="1">
            <a:spLocks/>
          </p:cNvSpPr>
          <p:nvPr/>
        </p:nvSpPr>
        <p:spPr>
          <a:xfrm>
            <a:off x="827367" y="892620"/>
            <a:ext cx="8983035" cy="202312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4000" b="1" kern="1200">
                <a:solidFill>
                  <a:schemeClr val="tx2"/>
                </a:solidFill>
                <a:latin typeface="+mn-lt"/>
                <a:ea typeface="Open Sans" pitchFamily="2" charset="0"/>
                <a:cs typeface="Open Sans" pitchFamily="2" charset="0"/>
              </a:defRPr>
            </a:lvl1pPr>
          </a:lstStyle>
          <a:p>
            <a:pPr lvl="0" algn="l" defTabSz="457200">
              <a:lnSpc>
                <a:spcPct val="100000"/>
              </a:lnSpc>
              <a:spcBef>
                <a:spcPts val="0"/>
              </a:spcBef>
            </a:pPr>
            <a:r>
              <a:rPr lang="pl-PL" sz="2000" dirty="0">
                <a:solidFill>
                  <a:srgbClr val="000000"/>
                </a:solidFill>
                <a:ea typeface="+mn-ea"/>
                <a:cs typeface="+mn-cs"/>
              </a:rPr>
              <a:t>Nazwa zadania: </a:t>
            </a:r>
            <a:r>
              <a:rPr lang="pl-PL" sz="2000" b="0" dirty="0">
                <a:solidFill>
                  <a:srgbClr val="000000"/>
                </a:solidFill>
                <a:ea typeface="+mn-ea"/>
                <a:cs typeface="+mn-cs"/>
              </a:rPr>
              <a:t>Szkolenie z zakresu udzielania codziennej opieki dla 12 opiekunów nieformalnych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</a:pPr>
            <a:r>
              <a:rPr lang="pl-PL" sz="2000" dirty="0">
                <a:solidFill>
                  <a:srgbClr val="000000"/>
                </a:solidFill>
                <a:ea typeface="+mn-ea"/>
                <a:cs typeface="+mn-cs"/>
              </a:rPr>
              <a:t>Nazwa kosztu: </a:t>
            </a:r>
            <a:r>
              <a:rPr lang="pl-PL" sz="2000" b="0" dirty="0">
                <a:solidFill>
                  <a:srgbClr val="000000"/>
                </a:solidFill>
                <a:ea typeface="+mn-ea"/>
                <a:cs typeface="+mn-cs"/>
              </a:rPr>
              <a:t>Organizacja szkolenia. </a:t>
            </a:r>
            <a:r>
              <a:rPr lang="pl-PL" sz="2000" dirty="0">
                <a:solidFill>
                  <a:srgbClr val="000000"/>
                </a:solidFill>
                <a:ea typeface="+mn-ea"/>
                <a:cs typeface="+mn-cs"/>
              </a:rPr>
              <a:t>Wydatki ogółem: </a:t>
            </a:r>
            <a:r>
              <a:rPr lang="pl-PL" sz="2000" b="0" dirty="0">
                <a:solidFill>
                  <a:srgbClr val="000000"/>
                </a:solidFill>
                <a:ea typeface="+mn-ea"/>
                <a:cs typeface="+mn-cs"/>
              </a:rPr>
              <a:t>22.200 zł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</a:pPr>
            <a:r>
              <a:rPr lang="pl-PL" sz="2000" dirty="0">
                <a:solidFill>
                  <a:srgbClr val="000000"/>
                </a:solidFill>
                <a:ea typeface="+mn-ea"/>
                <a:cs typeface="+mn-cs"/>
              </a:rPr>
              <a:t>Nazwa wskaźnika nr 1: </a:t>
            </a:r>
            <a:r>
              <a:rPr lang="pl-PL" sz="2000" b="0" dirty="0">
                <a:solidFill>
                  <a:srgbClr val="000000"/>
                </a:solidFill>
                <a:ea typeface="+mn-ea"/>
                <a:cs typeface="+mn-cs"/>
              </a:rPr>
              <a:t>Liczba osób uczestniczących w szkoleniu. </a:t>
            </a:r>
            <a:r>
              <a:rPr lang="pl-PL" sz="2000" dirty="0">
                <a:solidFill>
                  <a:srgbClr val="000000"/>
                </a:solidFill>
                <a:ea typeface="+mn-ea"/>
                <a:cs typeface="+mn-cs"/>
              </a:rPr>
              <a:t>Weryfikacja</a:t>
            </a:r>
            <a:r>
              <a:rPr lang="pl-PL" sz="2000" b="0" dirty="0">
                <a:solidFill>
                  <a:srgbClr val="000000"/>
                </a:solidFill>
                <a:ea typeface="+mn-ea"/>
                <a:cs typeface="+mn-cs"/>
              </a:rPr>
              <a:t>: lista obecności uczestników. </a:t>
            </a:r>
            <a:r>
              <a:rPr lang="pl-PL" sz="2000" dirty="0">
                <a:solidFill>
                  <a:srgbClr val="000000"/>
                </a:solidFill>
                <a:ea typeface="+mn-ea"/>
                <a:cs typeface="+mn-cs"/>
              </a:rPr>
              <a:t>Wartość: </a:t>
            </a:r>
            <a:r>
              <a:rPr lang="pl-PL" sz="2000" b="0" dirty="0">
                <a:solidFill>
                  <a:srgbClr val="000000"/>
                </a:solidFill>
                <a:ea typeface="+mn-ea"/>
                <a:cs typeface="+mn-cs"/>
              </a:rPr>
              <a:t>12.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</a:pPr>
            <a:r>
              <a:rPr lang="pl-PL" sz="2000" dirty="0">
                <a:solidFill>
                  <a:srgbClr val="000000"/>
                </a:solidFill>
                <a:ea typeface="+mn-ea"/>
                <a:cs typeface="+mn-cs"/>
              </a:rPr>
              <a:t>Nazwa wskaźnika nr 2: </a:t>
            </a:r>
            <a:r>
              <a:rPr lang="pl-PL" sz="2000" b="0" dirty="0">
                <a:solidFill>
                  <a:srgbClr val="000000"/>
                </a:solidFill>
                <a:ea typeface="+mn-ea"/>
                <a:cs typeface="+mn-cs"/>
              </a:rPr>
              <a:t>Liczba godzin szkolenia. </a:t>
            </a:r>
            <a:r>
              <a:rPr lang="pl-PL" sz="2000" dirty="0">
                <a:solidFill>
                  <a:srgbClr val="000000"/>
                </a:solidFill>
                <a:ea typeface="+mn-ea"/>
                <a:cs typeface="+mn-cs"/>
              </a:rPr>
              <a:t>Weryfikacja: </a:t>
            </a:r>
            <a:r>
              <a:rPr lang="pl-PL" sz="2000" b="0" dirty="0">
                <a:solidFill>
                  <a:srgbClr val="000000"/>
                </a:solidFill>
                <a:ea typeface="+mn-ea"/>
                <a:cs typeface="+mn-cs"/>
              </a:rPr>
              <a:t>dziennik zajęć. </a:t>
            </a:r>
            <a:r>
              <a:rPr lang="pl-PL" sz="2000" dirty="0">
                <a:solidFill>
                  <a:srgbClr val="000000"/>
                </a:solidFill>
                <a:ea typeface="+mn-ea"/>
                <a:cs typeface="+mn-cs"/>
              </a:rPr>
              <a:t>Wartość:</a:t>
            </a:r>
            <a:r>
              <a:rPr lang="pl-PL" sz="2000" b="0" dirty="0">
                <a:solidFill>
                  <a:srgbClr val="000000"/>
                </a:solidFill>
                <a:ea typeface="+mn-ea"/>
                <a:cs typeface="+mn-cs"/>
              </a:rPr>
              <a:t> 108.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</p:txBody>
      </p:sp>
      <p:sp>
        <p:nvSpPr>
          <p:cNvPr id="6" name="Tytuł 4">
            <a:extLst>
              <a:ext uri="{FF2B5EF4-FFF2-40B4-BE49-F238E27FC236}">
                <a16:creationId xmlns:a16="http://schemas.microsoft.com/office/drawing/2014/main" id="{E3B4867A-9E1F-4618-8A26-3241E8B86C70}"/>
              </a:ext>
            </a:extLst>
          </p:cNvPr>
          <p:cNvSpPr txBox="1">
            <a:spLocks/>
          </p:cNvSpPr>
          <p:nvPr/>
        </p:nvSpPr>
        <p:spPr>
          <a:xfrm>
            <a:off x="798845" y="3142613"/>
            <a:ext cx="8674882" cy="1549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4000" b="1" kern="1200">
                <a:solidFill>
                  <a:schemeClr val="tx2"/>
                </a:solidFill>
                <a:latin typeface="+mn-lt"/>
                <a:ea typeface="Open Sans" pitchFamily="2" charset="0"/>
                <a:cs typeface="Open Sans" pitchFamily="2" charset="0"/>
              </a:defRPr>
            </a:lvl1pPr>
          </a:lstStyle>
          <a:p>
            <a:pPr lvl="0" algn="l" defTabSz="457200">
              <a:lnSpc>
                <a:spcPct val="100000"/>
              </a:lnSpc>
              <a:spcBef>
                <a:spcPts val="1200"/>
              </a:spcBef>
            </a:pPr>
            <a:r>
              <a:rPr lang="pl-PL" sz="2000" dirty="0">
                <a:solidFill>
                  <a:srgbClr val="000000"/>
                </a:solidFill>
                <a:ea typeface="+mn-ea"/>
                <a:cs typeface="+mn-cs"/>
              </a:rPr>
              <a:t>Uzasadnienie wydatków: </a:t>
            </a:r>
            <a:r>
              <a:rPr lang="pl-PL" sz="2000" b="0" dirty="0">
                <a:solidFill>
                  <a:srgbClr val="000000"/>
                </a:solidFill>
                <a:ea typeface="+mn-ea"/>
                <a:cs typeface="+mn-cs"/>
              </a:rPr>
              <a:t>Kalkulacja:</a:t>
            </a:r>
          </a:p>
          <a:p>
            <a:pPr marL="457200" lvl="0" indent="-457200" algn="l" defTabSz="457200">
              <a:lnSpc>
                <a:spcPct val="100000"/>
              </a:lnSpc>
              <a:spcBef>
                <a:spcPts val="0"/>
              </a:spcBef>
              <a:buAutoNum type="arabicParenR"/>
            </a:pPr>
            <a:r>
              <a:rPr lang="pl-PL" sz="2000" b="0" dirty="0">
                <a:solidFill>
                  <a:srgbClr val="000000"/>
                </a:solidFill>
                <a:ea typeface="+mn-ea"/>
                <a:cs typeface="+mn-cs"/>
              </a:rPr>
              <a:t>Wynagrodzenie trenera: 12.960 zł (108 godz. x 120 zł)</a:t>
            </a:r>
          </a:p>
          <a:p>
            <a:pPr marL="457200" lvl="0" indent="-457200" algn="l" defTabSz="457200">
              <a:lnSpc>
                <a:spcPct val="100000"/>
              </a:lnSpc>
              <a:spcBef>
                <a:spcPts val="0"/>
              </a:spcBef>
              <a:buAutoNum type="arabicParenR"/>
            </a:pPr>
            <a:r>
              <a:rPr lang="pl-PL" sz="2000" b="0" dirty="0">
                <a:solidFill>
                  <a:srgbClr val="000000"/>
                </a:solidFill>
                <a:ea typeface="+mn-ea"/>
                <a:cs typeface="+mn-cs"/>
              </a:rPr>
              <a:t>Wynajem sali: 4.320 zł (108 godz. x 40 zł)</a:t>
            </a:r>
          </a:p>
          <a:p>
            <a:pPr marL="457200" lvl="0" indent="-457200" algn="l" defTabSz="457200">
              <a:lnSpc>
                <a:spcPct val="100000"/>
              </a:lnSpc>
              <a:spcBef>
                <a:spcPts val="0"/>
              </a:spcBef>
              <a:buAutoNum type="arabicParenR"/>
            </a:pPr>
            <a:r>
              <a:rPr lang="pl-PL" sz="2000" b="0" dirty="0">
                <a:solidFill>
                  <a:srgbClr val="000000"/>
                </a:solidFill>
                <a:ea typeface="+mn-ea"/>
                <a:cs typeface="+mn-cs"/>
              </a:rPr>
              <a:t>Catering na szkoleniu: 4.320 zł (12 osób x 18 dni x 20 zł)</a:t>
            </a:r>
          </a:p>
          <a:p>
            <a:pPr marL="457200" lvl="0" indent="-457200" algn="l" defTabSz="457200">
              <a:lnSpc>
                <a:spcPct val="100000"/>
              </a:lnSpc>
              <a:spcBef>
                <a:spcPts val="0"/>
              </a:spcBef>
              <a:buAutoNum type="arabicParenR"/>
            </a:pPr>
            <a:r>
              <a:rPr lang="pl-PL" sz="2000" b="0" dirty="0">
                <a:solidFill>
                  <a:srgbClr val="000000"/>
                </a:solidFill>
                <a:ea typeface="+mn-ea"/>
                <a:cs typeface="+mn-cs"/>
              </a:rPr>
              <a:t>Koszty dojazdu: 600 zł (12 osób x 50 zł)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</a:pPr>
            <a:endParaRPr lang="pl-PL" sz="2000" dirty="0">
              <a:solidFill>
                <a:srgbClr val="000000"/>
              </a:solidFill>
              <a:ea typeface="+mn-ea"/>
              <a:cs typeface="+mn-cs"/>
            </a:endParaRP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</a:pPr>
            <a:r>
              <a:rPr lang="pl-PL" sz="2000" dirty="0">
                <a:solidFill>
                  <a:srgbClr val="000000"/>
                </a:solidFill>
                <a:ea typeface="+mn-ea"/>
                <a:cs typeface="+mn-cs"/>
              </a:rPr>
              <a:t>Uzasadnienie: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472316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545" y="219838"/>
            <a:ext cx="8783791" cy="537794"/>
          </a:xfrm>
        </p:spPr>
        <p:txBody>
          <a:bodyPr>
            <a:noAutofit/>
          </a:bodyPr>
          <a:lstStyle/>
          <a:p>
            <a:r>
              <a:rPr lang="pl-PL" sz="3600" dirty="0"/>
              <a:t>Przykłady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071585CC-124C-4CAE-B879-B607FF3210D7}"/>
              </a:ext>
            </a:extLst>
          </p:cNvPr>
          <p:cNvSpPr/>
          <p:nvPr/>
        </p:nvSpPr>
        <p:spPr>
          <a:xfrm>
            <a:off x="720943" y="1115541"/>
            <a:ext cx="8928993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000000"/>
                </a:solidFill>
              </a:rPr>
              <a:t>Nazwa zadania: </a:t>
            </a:r>
            <a:r>
              <a:rPr lang="pl-PL" sz="2000" dirty="0">
                <a:solidFill>
                  <a:srgbClr val="000000"/>
                </a:solidFill>
              </a:rPr>
              <a:t>Zapewnienie usług asystenckich osobom z niepełnosprawnościami</a:t>
            </a:r>
          </a:p>
          <a:p>
            <a:r>
              <a:rPr lang="pl-PL" sz="2000" b="1" dirty="0">
                <a:solidFill>
                  <a:srgbClr val="000000"/>
                </a:solidFill>
              </a:rPr>
              <a:t>Nazwa kosztu: </a:t>
            </a:r>
            <a:r>
              <a:rPr lang="pl-PL" sz="2000" dirty="0">
                <a:solidFill>
                  <a:srgbClr val="000000"/>
                </a:solidFill>
              </a:rPr>
              <a:t>Wynagrodzenie asystenta osobistego osób niepełnosprawnych. </a:t>
            </a:r>
            <a:r>
              <a:rPr lang="pl-PL" sz="2000" b="1" dirty="0">
                <a:solidFill>
                  <a:srgbClr val="000000"/>
                </a:solidFill>
              </a:rPr>
              <a:t>Wydatki ogółem: </a:t>
            </a:r>
            <a:r>
              <a:rPr lang="pl-PL" sz="2000" dirty="0">
                <a:solidFill>
                  <a:srgbClr val="000000"/>
                </a:solidFill>
              </a:rPr>
              <a:t>24.000 zł</a:t>
            </a:r>
          </a:p>
          <a:p>
            <a:endParaRPr lang="pl-PL" sz="2000" dirty="0"/>
          </a:p>
          <a:p>
            <a:r>
              <a:rPr lang="pl-PL" sz="2000" b="1" dirty="0"/>
              <a:t>Nazwa wskaźnika: </a:t>
            </a:r>
            <a:r>
              <a:rPr lang="pl-PL" sz="2000" dirty="0"/>
              <a:t>Liczba godzin pracy AOON.  </a:t>
            </a:r>
            <a:r>
              <a:rPr lang="pl-PL" sz="2000" b="1" dirty="0"/>
              <a:t>Wartość: </a:t>
            </a:r>
            <a:r>
              <a:rPr lang="pl-PL" sz="2000" dirty="0"/>
              <a:t>240</a:t>
            </a:r>
          </a:p>
          <a:p>
            <a:endParaRPr lang="pl-PL" sz="2000" dirty="0"/>
          </a:p>
          <a:p>
            <a:r>
              <a:rPr lang="pl-PL" sz="2000" b="1" dirty="0"/>
              <a:t>Weryfikacja: </a:t>
            </a:r>
            <a:r>
              <a:rPr lang="pl-PL" sz="2000" dirty="0"/>
              <a:t>listy obecności zawierające co najmniej datę spotkania, godziny, miejsce spotkania, imię i nazwisko uczestnika i podpis uczestnika i asystenta, </a:t>
            </a:r>
          </a:p>
          <a:p>
            <a:r>
              <a:rPr lang="pl-PL" sz="2000" dirty="0"/>
              <a:t>Karty czasu pracy AOON</a:t>
            </a:r>
          </a:p>
          <a:p>
            <a:endParaRPr lang="pl-PL" sz="2000" dirty="0"/>
          </a:p>
          <a:p>
            <a:r>
              <a:rPr lang="pl-PL" sz="2000" b="1" dirty="0"/>
              <a:t>Uzasadnienie wydatków: </a:t>
            </a:r>
          </a:p>
          <a:p>
            <a:r>
              <a:rPr lang="pl-PL" sz="2000" dirty="0"/>
              <a:t>Kalkulacja: Wynagrodzenie AOON </a:t>
            </a:r>
            <a:r>
              <a:rPr lang="pl-PL" sz="2000" dirty="0">
                <a:solidFill>
                  <a:srgbClr val="000000"/>
                </a:solidFill>
              </a:rPr>
              <a:t>60h/m-c x 100 zł x 4 m-c, um. zlecenie</a:t>
            </a:r>
          </a:p>
          <a:p>
            <a:endParaRPr lang="pl-PL" sz="2000" b="1" dirty="0">
              <a:solidFill>
                <a:srgbClr val="000000"/>
              </a:solidFill>
            </a:endParaRPr>
          </a:p>
          <a:p>
            <a:r>
              <a:rPr lang="pl-PL" sz="2000" b="1" dirty="0">
                <a:solidFill>
                  <a:srgbClr val="000000"/>
                </a:solidFill>
              </a:rPr>
              <a:t>Uzasadnienie: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5349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545" y="219838"/>
            <a:ext cx="8783791" cy="537794"/>
          </a:xfrm>
        </p:spPr>
        <p:txBody>
          <a:bodyPr>
            <a:noAutofit/>
          </a:bodyPr>
          <a:lstStyle/>
          <a:p>
            <a:r>
              <a:rPr lang="pl-PL" sz="3600" dirty="0"/>
              <a:t>Przykłady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071585CC-124C-4CAE-B879-B607FF3210D7}"/>
              </a:ext>
            </a:extLst>
          </p:cNvPr>
          <p:cNvSpPr/>
          <p:nvPr/>
        </p:nvSpPr>
        <p:spPr>
          <a:xfrm>
            <a:off x="729465" y="971525"/>
            <a:ext cx="9232881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000000"/>
                </a:solidFill>
              </a:rPr>
              <a:t>Nazwa zadania: </a:t>
            </a:r>
            <a:r>
              <a:rPr lang="pl-PL" sz="2000" dirty="0">
                <a:solidFill>
                  <a:srgbClr val="000000"/>
                </a:solidFill>
              </a:rPr>
              <a:t>Stworzenie Indywidualnych Planów Wsparcia dla…</a:t>
            </a:r>
          </a:p>
          <a:p>
            <a:r>
              <a:rPr lang="pl-PL" sz="2000" b="1" dirty="0">
                <a:solidFill>
                  <a:srgbClr val="000000"/>
                </a:solidFill>
              </a:rPr>
              <a:t>Nazwa kosztu: </a:t>
            </a:r>
            <a:r>
              <a:rPr lang="pl-PL" sz="2000" dirty="0">
                <a:solidFill>
                  <a:srgbClr val="000000"/>
                </a:solidFill>
              </a:rPr>
              <a:t>Opracowanie IPW. Wydatki ogółem: </a:t>
            </a:r>
            <a:r>
              <a:rPr lang="pl-PL" sz="2000" b="1" dirty="0">
                <a:solidFill>
                  <a:srgbClr val="000000"/>
                </a:solidFill>
              </a:rPr>
              <a:t>32.096 zł</a:t>
            </a:r>
          </a:p>
          <a:p>
            <a:endParaRPr lang="pl-PL" sz="1100" dirty="0"/>
          </a:p>
          <a:p>
            <a:r>
              <a:rPr lang="pl-PL" sz="2000" b="1" dirty="0"/>
              <a:t>Nazwa wskaźnika: </a:t>
            </a:r>
          </a:p>
          <a:p>
            <a:r>
              <a:rPr lang="pl-PL" sz="2000" dirty="0"/>
              <a:t>Liczba opracowanych </a:t>
            </a:r>
            <a:r>
              <a:rPr lang="pl-PL" sz="2000" dirty="0">
                <a:solidFill>
                  <a:srgbClr val="000000"/>
                </a:solidFill>
              </a:rPr>
              <a:t>Indywidualnych Planów Wsparcia </a:t>
            </a:r>
          </a:p>
          <a:p>
            <a:r>
              <a:rPr lang="pl-PL" sz="2000" dirty="0">
                <a:solidFill>
                  <a:srgbClr val="000000"/>
                </a:solidFill>
              </a:rPr>
              <a:t>lub</a:t>
            </a:r>
          </a:p>
          <a:p>
            <a:r>
              <a:rPr lang="pl-PL" sz="2000" dirty="0">
                <a:solidFill>
                  <a:srgbClr val="000000"/>
                </a:solidFill>
              </a:rPr>
              <a:t>Liczba osób objętych Indywidualnym Planem Wsparcia </a:t>
            </a:r>
          </a:p>
          <a:p>
            <a:endParaRPr lang="pl-PL" sz="1100" dirty="0">
              <a:solidFill>
                <a:srgbClr val="000000"/>
              </a:solidFill>
            </a:endParaRPr>
          </a:p>
          <a:p>
            <a:r>
              <a:rPr lang="pl-PL" sz="2000" b="1" dirty="0">
                <a:solidFill>
                  <a:srgbClr val="000000"/>
                </a:solidFill>
              </a:rPr>
              <a:t>Wartość: </a:t>
            </a:r>
            <a:r>
              <a:rPr lang="pl-PL" sz="2000" dirty="0">
                <a:solidFill>
                  <a:srgbClr val="000000"/>
                </a:solidFill>
              </a:rPr>
              <a:t>68</a:t>
            </a:r>
          </a:p>
          <a:p>
            <a:endParaRPr lang="pl-PL" sz="1100" dirty="0"/>
          </a:p>
          <a:p>
            <a:r>
              <a:rPr lang="pl-PL" sz="2000" b="1" dirty="0"/>
              <a:t>Weryfikacja: </a:t>
            </a:r>
            <a:r>
              <a:rPr lang="pl-PL" sz="2000" dirty="0"/>
              <a:t>Indywidualny plan wsparcia i pracy z osobą potrzebującą wsparcia w codziennym funkcjonowaniu, Deklaracja uczestnictwa w projekcie</a:t>
            </a:r>
          </a:p>
          <a:p>
            <a:endParaRPr lang="pl-PL" sz="2000" dirty="0"/>
          </a:p>
          <a:p>
            <a:r>
              <a:rPr lang="pl-PL" sz="2000" b="1" dirty="0"/>
              <a:t>Uzasadnienie wydatków: </a:t>
            </a:r>
          </a:p>
          <a:p>
            <a:r>
              <a:rPr lang="pl-PL" sz="2000" dirty="0"/>
              <a:t>Kalkulacja: 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dirty="0"/>
              <a:t>wynagrodzenie psychologów (umowa zlecenie – kwota brutto + narzuty): 21.760 zł (68UP x 2h x 160zł) 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dirty="0"/>
              <a:t>wynajem </a:t>
            </a:r>
            <a:r>
              <a:rPr lang="pl-PL" sz="2000" dirty="0" err="1"/>
              <a:t>sal</a:t>
            </a:r>
            <a:r>
              <a:rPr lang="pl-PL" sz="2000" dirty="0"/>
              <a:t>: 9.520 zł (68 UP x 4h x 35 zł)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dirty="0"/>
              <a:t>zwrot kosztów dojazdu 816 zł (34UP x 2 dni x 12 zł)</a:t>
            </a:r>
          </a:p>
          <a:p>
            <a:pPr marL="457200" indent="-457200">
              <a:buFont typeface="+mj-lt"/>
              <a:buAutoNum type="arabicPeriod"/>
            </a:pPr>
            <a:endParaRPr lang="pl-PL" sz="2000" dirty="0"/>
          </a:p>
          <a:p>
            <a:r>
              <a:rPr lang="pl-PL" sz="2000" b="1" dirty="0"/>
              <a:t>Uzasadnienie:</a:t>
            </a:r>
          </a:p>
        </p:txBody>
      </p:sp>
    </p:spTree>
    <p:extLst>
      <p:ext uri="{BB962C8B-B14F-4D97-AF65-F5344CB8AC3E}">
        <p14:creationId xmlns:p14="http://schemas.microsoft.com/office/powerpoint/2010/main" val="4193894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545" y="219838"/>
            <a:ext cx="8783791" cy="537794"/>
          </a:xfrm>
        </p:spPr>
        <p:txBody>
          <a:bodyPr>
            <a:noAutofit/>
          </a:bodyPr>
          <a:lstStyle/>
          <a:p>
            <a:r>
              <a:rPr lang="pl-PL" sz="3600" dirty="0"/>
              <a:t>Przykłady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071585CC-124C-4CAE-B879-B607FF3210D7}"/>
              </a:ext>
            </a:extLst>
          </p:cNvPr>
          <p:cNvSpPr/>
          <p:nvPr/>
        </p:nvSpPr>
        <p:spPr>
          <a:xfrm>
            <a:off x="640414" y="729163"/>
            <a:ext cx="9090051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Nazwa zadania: </a:t>
            </a:r>
            <a:r>
              <a:rPr lang="pl-PL" sz="2000" dirty="0"/>
              <a:t>Wsparcie dzieci i młodzieży w placówce wsparcia dziennego w formie opiekuńczej</a:t>
            </a:r>
            <a:endParaRPr lang="pl-PL" sz="1100" dirty="0"/>
          </a:p>
          <a:p>
            <a:r>
              <a:rPr lang="pl-PL" sz="2000" b="1" dirty="0"/>
              <a:t>Nazwa kosztu: </a:t>
            </a:r>
            <a:r>
              <a:rPr lang="pl-PL" sz="2000" dirty="0"/>
              <a:t>Adaptacja budynku na potrzeby placówki (objęty limitem cross-</a:t>
            </a:r>
            <a:r>
              <a:rPr lang="pl-PL" sz="2000" dirty="0" err="1"/>
              <a:t>financing</a:t>
            </a:r>
            <a:r>
              <a:rPr lang="pl-PL" sz="2000" dirty="0"/>
              <a:t>). </a:t>
            </a:r>
            <a:r>
              <a:rPr lang="pl-PL" sz="2000" b="1" dirty="0"/>
              <a:t>Wydatki ogółem: </a:t>
            </a:r>
            <a:r>
              <a:rPr lang="pl-PL" sz="2000" dirty="0"/>
              <a:t>90.381 zł</a:t>
            </a:r>
          </a:p>
          <a:p>
            <a:endParaRPr lang="pl-PL" sz="1100" dirty="0"/>
          </a:p>
          <a:p>
            <a:r>
              <a:rPr lang="pl-PL" sz="2000" b="1" dirty="0"/>
              <a:t>Nazwa wskaźnika: </a:t>
            </a:r>
          </a:p>
          <a:p>
            <a:r>
              <a:rPr lang="pl-PL" sz="2000" dirty="0"/>
              <a:t>Liczba zaadaptowanych budynków na potrzeby placówki wsparcia dziennego w formie opiekuńczej. </a:t>
            </a:r>
            <a:r>
              <a:rPr lang="pl-PL" sz="2000" b="1" dirty="0"/>
              <a:t>Wartość: </a:t>
            </a:r>
            <a:r>
              <a:rPr lang="pl-PL" sz="2000" dirty="0"/>
              <a:t>1</a:t>
            </a:r>
          </a:p>
          <a:p>
            <a:endParaRPr lang="pl-PL" sz="1100" dirty="0"/>
          </a:p>
          <a:p>
            <a:r>
              <a:rPr lang="pl-PL" sz="2000" b="1" dirty="0"/>
              <a:t>Weryfikacja:</a:t>
            </a:r>
          </a:p>
          <a:p>
            <a:r>
              <a:rPr lang="pl-PL" sz="2000" dirty="0"/>
              <a:t>Protokół odbioru prac/wyposażenia lub inny dokument równorzędny</a:t>
            </a:r>
          </a:p>
          <a:p>
            <a:r>
              <a:rPr lang="pl-PL" sz="2000" dirty="0"/>
              <a:t>Dokumentacja zdjęciowa stanu przed i po adaptacji (tutaj wyjątkowo dopuszczalna!)</a:t>
            </a:r>
          </a:p>
          <a:p>
            <a:endParaRPr lang="pl-PL" sz="1100" dirty="0"/>
          </a:p>
          <a:p>
            <a:r>
              <a:rPr lang="pl-PL" sz="2000" b="1" dirty="0"/>
              <a:t>Uzasadnienie wydatków:</a:t>
            </a:r>
          </a:p>
          <a:p>
            <a:r>
              <a:rPr lang="pl-PL" sz="2000" dirty="0"/>
              <a:t>Kalkulacja: Koszty cząstkowe dotyczą materiałów i robocizny </a:t>
            </a:r>
          </a:p>
          <a:p>
            <a:pPr marL="457200" indent="-457200">
              <a:buAutoNum type="arabicPeriod"/>
            </a:pPr>
            <a:r>
              <a:rPr lang="pl-PL" sz="2000" dirty="0"/>
              <a:t>WC parter: 12 364 zł </a:t>
            </a:r>
          </a:p>
          <a:p>
            <a:pPr marL="457200" indent="-457200">
              <a:buAutoNum type="arabicPeriod"/>
            </a:pPr>
            <a:r>
              <a:rPr lang="pl-PL" sz="2000" dirty="0"/>
              <a:t>Remont łazienki: 19 585 zł </a:t>
            </a:r>
          </a:p>
          <a:p>
            <a:pPr marL="457200" indent="-457200">
              <a:buAutoNum type="arabicPeriod"/>
            </a:pPr>
            <a:r>
              <a:rPr lang="pl-PL" sz="2000" dirty="0"/>
              <a:t>Sala do zajęć nr 1: 26 803 zł </a:t>
            </a:r>
          </a:p>
          <a:p>
            <a:pPr marL="457200" indent="-457200">
              <a:buAutoNum type="arabicPeriod"/>
            </a:pPr>
            <a:r>
              <a:rPr lang="pl-PL" sz="2000" dirty="0"/>
              <a:t>Pokój dla wychowawców: 14 797 zł </a:t>
            </a:r>
          </a:p>
          <a:p>
            <a:pPr marL="457200" indent="-457200">
              <a:buAutoNum type="arabicPeriod"/>
            </a:pPr>
            <a:r>
              <a:rPr lang="pl-PL" sz="2000" dirty="0"/>
              <a:t>Sala do zajęć nr 2 (spotkania indywidualne ze specjalistami): 16 832 zł… </a:t>
            </a:r>
          </a:p>
          <a:p>
            <a:r>
              <a:rPr lang="pl-PL" sz="2000" dirty="0"/>
              <a:t>Zakres prac: …</a:t>
            </a:r>
          </a:p>
          <a:p>
            <a:endParaRPr lang="pl-PL" sz="1100" dirty="0"/>
          </a:p>
          <a:p>
            <a:r>
              <a:rPr lang="pl-PL" sz="2000" b="1" dirty="0"/>
              <a:t>Uzasadnienie:</a:t>
            </a:r>
          </a:p>
        </p:txBody>
      </p:sp>
    </p:spTree>
    <p:extLst>
      <p:ext uri="{BB962C8B-B14F-4D97-AF65-F5344CB8AC3E}">
        <p14:creationId xmlns:p14="http://schemas.microsoft.com/office/powerpoint/2010/main" val="3171478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545" y="219838"/>
            <a:ext cx="8783791" cy="537794"/>
          </a:xfrm>
        </p:spPr>
        <p:txBody>
          <a:bodyPr>
            <a:noAutofit/>
          </a:bodyPr>
          <a:lstStyle/>
          <a:p>
            <a:r>
              <a:rPr lang="pl-PL" sz="3600" dirty="0"/>
              <a:t>Przykłady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071585CC-124C-4CAE-B879-B607FF3210D7}"/>
              </a:ext>
            </a:extLst>
          </p:cNvPr>
          <p:cNvSpPr/>
          <p:nvPr/>
        </p:nvSpPr>
        <p:spPr>
          <a:xfrm>
            <a:off x="688904" y="757632"/>
            <a:ext cx="93140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Nazwa kosztu</a:t>
            </a:r>
            <a:r>
              <a:rPr lang="pl-PL" sz="2000" dirty="0"/>
              <a:t>: Funkcjonowanie PWD typu opiekuńczego </a:t>
            </a:r>
            <a:r>
              <a:rPr lang="pl-PL" sz="2000" dirty="0">
                <a:solidFill>
                  <a:srgbClr val="FF0000"/>
                </a:solidFill>
              </a:rPr>
              <a:t>(nieobjęty limitem C-F). </a:t>
            </a:r>
            <a:r>
              <a:rPr lang="pl-PL" sz="2000" b="1" dirty="0"/>
              <a:t>Wydatki ogółem: </a:t>
            </a:r>
            <a:r>
              <a:rPr lang="pl-PL" sz="2000" dirty="0"/>
              <a:t>192.000 zł</a:t>
            </a:r>
          </a:p>
          <a:p>
            <a:endParaRPr lang="pl-PL" sz="1100" dirty="0"/>
          </a:p>
          <a:p>
            <a:r>
              <a:rPr lang="pl-PL" sz="2000" b="1" dirty="0"/>
              <a:t>Nazwa wskaźnika nr 1: </a:t>
            </a:r>
            <a:r>
              <a:rPr lang="pl-PL" sz="2000" dirty="0"/>
              <a:t>Liczba godzin wsparcia udzielonego uczestnikom PWD</a:t>
            </a:r>
          </a:p>
          <a:p>
            <a:r>
              <a:rPr lang="pl-PL" sz="2000" b="1" dirty="0"/>
              <a:t>Wartość: </a:t>
            </a:r>
            <a:r>
              <a:rPr lang="pl-PL" sz="2000" dirty="0"/>
              <a:t>1000</a:t>
            </a:r>
          </a:p>
          <a:p>
            <a:endParaRPr lang="pl-PL" sz="1100" dirty="0"/>
          </a:p>
          <a:p>
            <a:r>
              <a:rPr lang="pl-PL" sz="2000" b="1" dirty="0"/>
              <a:t>Weryfikacja:</a:t>
            </a:r>
          </a:p>
          <a:p>
            <a:r>
              <a:rPr lang="pl-PL" sz="2000" dirty="0"/>
              <a:t>Dzienniki pracy grup, karty czasu pracy wychowawców/specjalistów PWD</a:t>
            </a:r>
          </a:p>
          <a:p>
            <a:endParaRPr lang="pl-PL" sz="1100" dirty="0"/>
          </a:p>
          <a:p>
            <a:r>
              <a:rPr lang="pl-PL" sz="2000" b="1" dirty="0"/>
              <a:t>Nazwa wskaźnika nr 2: </a:t>
            </a:r>
            <a:r>
              <a:rPr lang="pl-PL" sz="2000" dirty="0"/>
              <a:t>Liczba osób, które otrzymały opiekę i pomoc w PWD</a:t>
            </a:r>
          </a:p>
          <a:p>
            <a:r>
              <a:rPr lang="pl-PL" sz="2000" b="1" dirty="0"/>
              <a:t>Wartość: </a:t>
            </a:r>
            <a:r>
              <a:rPr lang="pl-PL" sz="2000" dirty="0"/>
              <a:t>60 </a:t>
            </a:r>
          </a:p>
          <a:p>
            <a:endParaRPr lang="pl-PL" sz="1100" dirty="0"/>
          </a:p>
          <a:p>
            <a:r>
              <a:rPr lang="pl-PL" sz="2000" b="1" dirty="0"/>
              <a:t>Weryfikacja: </a:t>
            </a:r>
          </a:p>
          <a:p>
            <a:r>
              <a:rPr lang="pl-PL" sz="2000" dirty="0"/>
              <a:t>Dzienniki zajęć, listy obecności uwzględniające imiona i nazwiska uczestników, zakres wsparcia, daty i liczbę godzin wsparcia potwierdzone przez wychowawcę lub specjalistę</a:t>
            </a:r>
          </a:p>
          <a:p>
            <a:endParaRPr lang="pl-PL" sz="1100" b="1" dirty="0"/>
          </a:p>
          <a:p>
            <a:r>
              <a:rPr lang="pl-PL" sz="1900" b="1" dirty="0"/>
              <a:t>Uzasadnienie wydatków:</a:t>
            </a:r>
          </a:p>
          <a:p>
            <a:r>
              <a:rPr lang="pl-PL" sz="1900" dirty="0"/>
              <a:t>1. Wynagrodzenie wychowawcy (1 etat): 108.000 zł (2 osoby x 4500 zł x 12 miesięcy)</a:t>
            </a:r>
          </a:p>
          <a:p>
            <a:r>
              <a:rPr lang="pl-PL" sz="1900" dirty="0"/>
              <a:t>2. Dożywianie w postaci podwieczorku: 60.000 zł (30 osób x 10 zł x 200 dni)</a:t>
            </a:r>
          </a:p>
          <a:p>
            <a:r>
              <a:rPr lang="pl-PL" sz="1900" dirty="0"/>
              <a:t>3. Trenerzy zajęć warsztatowych z udziałem rodziców (raz na kwartał): 24.000 zł (4 kwartały x 6 h x 10 os. x 100 zł)</a:t>
            </a:r>
          </a:p>
          <a:p>
            <a:endParaRPr lang="pl-PL" sz="1900" dirty="0"/>
          </a:p>
          <a:p>
            <a:r>
              <a:rPr lang="pl-PL" sz="1900" b="1" dirty="0"/>
              <a:t>Uzasadnienie:</a:t>
            </a:r>
          </a:p>
        </p:txBody>
      </p:sp>
    </p:spTree>
    <p:extLst>
      <p:ext uri="{BB962C8B-B14F-4D97-AF65-F5344CB8AC3E}">
        <p14:creationId xmlns:p14="http://schemas.microsoft.com/office/powerpoint/2010/main" val="1747533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50F2C5-5CA0-4591-947D-B29082906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750" y="323453"/>
            <a:ext cx="8604213" cy="699387"/>
          </a:xfrm>
        </p:spPr>
        <p:txBody>
          <a:bodyPr>
            <a:normAutofit/>
          </a:bodyPr>
          <a:lstStyle/>
          <a:p>
            <a:r>
              <a:rPr lang="pl-PL" sz="3600" dirty="0"/>
              <a:t>Prawidłowość sporządzenia budżetu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10D375-4F71-484D-84CD-C548038A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750" y="1691605"/>
            <a:ext cx="8640382" cy="4680002"/>
          </a:xfrm>
        </p:spPr>
        <p:txBody>
          <a:bodyPr>
            <a:normAutofit/>
          </a:bodyPr>
          <a:lstStyle/>
          <a:p>
            <a:r>
              <a:rPr lang="pl-PL" b="1" dirty="0"/>
              <a:t>Wytyczne dotyczące kwalifikowalności wydatków na lata 2021-2027</a:t>
            </a:r>
            <a:br>
              <a:rPr lang="pl-PL" dirty="0"/>
            </a:br>
            <a:r>
              <a:rPr lang="pl-PL" sz="18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https://www.funduszeeuropejskie.gov.pl/strony/o-funduszach/fundusze-na-lata-2021-2027/prawo-i-dokumenty/wytyczne/#/domyslne=1</a:t>
            </a:r>
            <a:endParaRPr lang="pl-PL" sz="1800" dirty="0"/>
          </a:p>
          <a:p>
            <a:endParaRPr lang="pl-PL" dirty="0"/>
          </a:p>
          <a:p>
            <a:r>
              <a:rPr lang="pl-PL" b="1" dirty="0"/>
              <a:t>Zasady realizacji projektów w ramach Europejskiego Funduszu Społecznego Plus</a:t>
            </a:r>
            <a:br>
              <a:rPr lang="pl-PL" dirty="0"/>
            </a:br>
            <a:r>
              <a:rPr lang="pl-PL" sz="1800" dirty="0">
                <a:hlinkClick r:id="rId3"/>
              </a:rPr>
              <a:t>https://funduszeuepomorskie.pl/dokumenty/4795-zasady-realizacji-projektow-w-ramach-europejskiego-funduszu-spolecznego-plus</a:t>
            </a:r>
            <a:r>
              <a:rPr lang="pl-PL" sz="1800" dirty="0"/>
              <a:t> </a:t>
            </a:r>
          </a:p>
          <a:p>
            <a:endParaRPr lang="pl-PL" sz="1800" dirty="0"/>
          </a:p>
          <a:p>
            <a:r>
              <a:rPr lang="pl-PL" b="1" dirty="0"/>
              <a:t>Instrukcja merytoryczna wypełniania formularza wniosku o dofinansowanie projektu z Europejskiego Funduszu Społecznego Plus </a:t>
            </a:r>
            <a:br>
              <a:rPr lang="pl-PL" b="1" dirty="0"/>
            </a:br>
            <a:r>
              <a:rPr lang="pl-PL" b="1" dirty="0"/>
              <a:t>w ramach programu Fundusze Europejskie dla Pomorza 2021-2027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/>
              <a:t>     (Zał. nr 5 do Regulaminu wyboru projektów)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8617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8473ED-CE99-4590-9A93-B6D30E0AB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052" y="251445"/>
            <a:ext cx="8640381" cy="792088"/>
          </a:xfrm>
        </p:spPr>
        <p:txBody>
          <a:bodyPr/>
          <a:lstStyle/>
          <a:p>
            <a:r>
              <a:rPr lang="pl-PL" sz="3600" dirty="0"/>
              <a:t>Cross-</a:t>
            </a:r>
            <a:r>
              <a:rPr lang="pl-PL" sz="3600" dirty="0" err="1"/>
              <a:t>financing</a:t>
            </a:r>
            <a:r>
              <a:rPr lang="pl-PL" dirty="0"/>
              <a:t> 1/2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922A2B-8A18-4338-AF3A-EC6828400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259557"/>
            <a:ext cx="8835808" cy="4981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Cross-</a:t>
            </a:r>
            <a:r>
              <a:rPr lang="pl-PL" dirty="0" err="1"/>
              <a:t>financing</a:t>
            </a:r>
            <a:r>
              <a:rPr lang="pl-PL" dirty="0"/>
              <a:t> w projektach EFS+ dotyczy wyłącznie:</a:t>
            </a:r>
          </a:p>
          <a:p>
            <a:pPr marL="728663" indent="-457200">
              <a:buFont typeface="+mj-lt"/>
              <a:buAutoNum type="alphaLcParenR"/>
            </a:pPr>
            <a:r>
              <a:rPr lang="pl-PL" dirty="0"/>
              <a:t>zakupu gruntu i nieruchomości;</a:t>
            </a:r>
          </a:p>
          <a:p>
            <a:pPr marL="728662" indent="-457200">
              <a:buFont typeface="+mj-lt"/>
              <a:buAutoNum type="alphaLcParenR"/>
            </a:pPr>
            <a:r>
              <a:rPr lang="pl-PL" dirty="0"/>
              <a:t>zakupu infrastruktury rozumianej jako budowa nowej infrastruktury oraz wykonywanie wszelkich prac w ramach istniejącej infrastruktury;</a:t>
            </a:r>
          </a:p>
          <a:p>
            <a:pPr marL="728663" indent="-457200">
              <a:buFont typeface="+mj-lt"/>
              <a:buAutoNum type="alphaLcParenR"/>
            </a:pPr>
            <a:r>
              <a:rPr lang="pl-PL" dirty="0"/>
              <a:t>zakupu mebli, sprzętu i pojazdów (</a:t>
            </a:r>
            <a:r>
              <a:rPr lang="pl-PL" b="1" dirty="0"/>
              <a:t>z wyjątkami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254822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8473ED-CE99-4590-9A93-B6D30E0AB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397" y="251445"/>
            <a:ext cx="8640381" cy="864096"/>
          </a:xfrm>
        </p:spPr>
        <p:txBody>
          <a:bodyPr/>
          <a:lstStyle/>
          <a:p>
            <a:r>
              <a:rPr lang="pl-PL" sz="3600" dirty="0"/>
              <a:t>Cross-</a:t>
            </a:r>
            <a:r>
              <a:rPr lang="pl-PL" sz="3600" dirty="0" err="1"/>
              <a:t>financing</a:t>
            </a:r>
            <a:r>
              <a:rPr lang="pl-PL" dirty="0"/>
              <a:t> 2/2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922A2B-8A18-4338-AF3A-EC6828400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6" y="1475581"/>
            <a:ext cx="9000421" cy="5256584"/>
          </a:xfrm>
        </p:spPr>
        <p:txBody>
          <a:bodyPr>
            <a:normAutofit/>
          </a:bodyPr>
          <a:lstStyle/>
          <a:p>
            <a:pPr marL="271463" indent="0">
              <a:buNone/>
            </a:pPr>
            <a:r>
              <a:rPr lang="pl-PL" b="1" dirty="0"/>
              <a:t>WYJĄTKI:</a:t>
            </a:r>
          </a:p>
          <a:p>
            <a:pPr marL="271463" indent="0">
              <a:buNone/>
            </a:pPr>
            <a:r>
              <a:rPr lang="pl-PL" dirty="0"/>
              <a:t>i) zakupy te zostaną zamortyzowane w całości w okresie realizacji projektu, </a:t>
            </a:r>
          </a:p>
          <a:p>
            <a:pPr marL="271463" indent="0">
              <a:spcBef>
                <a:spcPts val="1800"/>
              </a:spcBef>
              <a:buNone/>
            </a:pPr>
            <a:r>
              <a:rPr lang="pl-PL" dirty="0"/>
              <a:t>ii) beneficjent udowodni, że zakup będzie najbardziej opłacalną opcją, tj. wymaga mniejszych nakładów finansowych niż inne opcje, np. najem lub leasing, </a:t>
            </a:r>
          </a:p>
          <a:p>
            <a:pPr marL="271463" indent="0">
              <a:spcBef>
                <a:spcPts val="1800"/>
              </a:spcBef>
              <a:buNone/>
            </a:pPr>
            <a:r>
              <a:rPr lang="pl-PL" dirty="0"/>
              <a:t>iii) zakupy te są konieczne dla osiągniecia celów projektu (np. doposażenie pracowni warsztatowych). </a:t>
            </a:r>
          </a:p>
          <a:p>
            <a:pPr marL="271463" indent="0">
              <a:spcBef>
                <a:spcPts val="1800"/>
              </a:spcBef>
              <a:buNone/>
            </a:pPr>
            <a:r>
              <a:rPr lang="pl-PL" dirty="0">
                <a:cs typeface="Arial" panose="020B0604020202020204" pitchFamily="34" charset="0"/>
              </a:rPr>
              <a:t>Warunki z podpunktów i-iii są rozłączne, co oznacza, że w przypadku spełnienia któregokolwiek z nich, zakup mebli, sprzętu i pojazdów może być kwalifikowalny w ramach EFS+ poza cross-</a:t>
            </a:r>
            <a:r>
              <a:rPr lang="pl-PL" dirty="0" err="1">
                <a:cs typeface="Arial" panose="020B0604020202020204" pitchFamily="34" charset="0"/>
              </a:rPr>
              <a:t>financingiem</a:t>
            </a:r>
            <a:r>
              <a:rPr lang="pl-PL" dirty="0">
                <a:cs typeface="Arial" panose="020B0604020202020204" pitchFamily="34" charset="0"/>
              </a:rPr>
              <a:t>. </a:t>
            </a:r>
          </a:p>
          <a:p>
            <a:pPr marL="271463" indent="0">
              <a:spcBef>
                <a:spcPts val="1800"/>
              </a:spcBef>
              <a:buNone/>
            </a:pPr>
            <a:r>
              <a:rPr lang="pl-PL" b="1" dirty="0">
                <a:cs typeface="Arial" panose="020B0604020202020204" pitchFamily="34" charset="0"/>
              </a:rPr>
              <a:t>Zakup mebli, sprzętu i pojazdów niespełniający żadnego z warunków wskazanych w podpunkcie i-iii stanowi cross-</a:t>
            </a:r>
            <a:r>
              <a:rPr lang="pl-PL" b="1" dirty="0" err="1">
                <a:cs typeface="Arial" panose="020B0604020202020204" pitchFamily="34" charset="0"/>
              </a:rPr>
              <a:t>financing</a:t>
            </a:r>
            <a:r>
              <a:rPr lang="pl-PL" b="1" dirty="0">
                <a:cs typeface="Arial" panose="020B0604020202020204" pitchFamily="34" charset="0"/>
              </a:rPr>
              <a:t>.</a:t>
            </a:r>
          </a:p>
          <a:p>
            <a:pPr marL="271463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6991308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66910"/>
            <a:ext cx="8640381" cy="848632"/>
          </a:xfrm>
        </p:spPr>
        <p:txBody>
          <a:bodyPr>
            <a:normAutofit/>
          </a:bodyPr>
          <a:lstStyle/>
          <a:p>
            <a:r>
              <a:rPr lang="pl-PL" sz="3600" dirty="0">
                <a:cs typeface="Arial" panose="020B0604020202020204" pitchFamily="34" charset="0"/>
              </a:rPr>
              <a:t>Cross-</a:t>
            </a:r>
            <a:r>
              <a:rPr lang="pl-PL" sz="3600" dirty="0" err="1">
                <a:cs typeface="Arial" panose="020B0604020202020204" pitchFamily="34" charset="0"/>
              </a:rPr>
              <a:t>financing</a:t>
            </a:r>
            <a:r>
              <a:rPr lang="pl-PL" dirty="0">
                <a:cs typeface="Arial" panose="020B0604020202020204" pitchFamily="34" charset="0"/>
              </a:rPr>
              <a:t> - limit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619597"/>
            <a:ext cx="8928752" cy="4896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 ramach naboru wartość wydatków w ramach cross-</a:t>
            </a:r>
            <a:r>
              <a:rPr lang="pl-PL" dirty="0" err="1"/>
              <a:t>financingu</a:t>
            </a:r>
            <a:r>
              <a:rPr lang="pl-PL" dirty="0"/>
              <a:t> sumarycznie </a:t>
            </a:r>
            <a:r>
              <a:rPr lang="pl-PL" b="1" dirty="0"/>
              <a:t>nie może stanowić więcej niż 40% wartości projektu ogółem.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dirty="0"/>
              <a:t>Do limitu wliczamy </a:t>
            </a:r>
            <a:r>
              <a:rPr lang="pl-PL" b="1" dirty="0"/>
              <a:t>sumę kosztów bezpośrednich, oznaczonych jako wydatki w limicie cross-</a:t>
            </a:r>
            <a:r>
              <a:rPr lang="pl-PL" b="1" dirty="0" err="1"/>
              <a:t>financingu</a:t>
            </a:r>
            <a:r>
              <a:rPr lang="pl-PL" b="1" dirty="0"/>
              <a:t> oraz naliczonych od nich kosztów pośrednich, zgodnie z przyjętą stawką ryczałtową.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dirty="0"/>
              <a:t>W przypadku wystąpienia w budżecie kosztów bezpośrednich oznaczonych limitem cross-</a:t>
            </a:r>
            <a:r>
              <a:rPr lang="pl-PL" dirty="0" err="1"/>
              <a:t>financing</a:t>
            </a:r>
            <a:r>
              <a:rPr lang="pl-PL" dirty="0"/>
              <a:t> w zadaniu Koszty pośrednie obowiązkowe jest dodanie odrębnej pozycji kosztów pośrednich odnoszących się do przedmiotowych wydatków w ramach cross-</a:t>
            </a:r>
            <a:r>
              <a:rPr lang="pl-PL" dirty="0" err="1"/>
              <a:t>financingu</a:t>
            </a:r>
            <a:r>
              <a:rPr lang="pl-PL" dirty="0"/>
              <a:t>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dirty="0"/>
              <a:t>Wartość wydatków objętych limitem cross – </a:t>
            </a:r>
            <a:r>
              <a:rPr lang="pl-PL" dirty="0" err="1"/>
              <a:t>financingu</a:t>
            </a:r>
            <a:r>
              <a:rPr lang="pl-PL" dirty="0"/>
              <a:t> w kosztach bezpośrednich wraz z wartością kosztów pośrednich przypisanych do wydatku dotyczącego cross-</a:t>
            </a:r>
            <a:r>
              <a:rPr lang="pl-PL" dirty="0" err="1"/>
              <a:t>financingu</a:t>
            </a:r>
            <a:r>
              <a:rPr lang="pl-PL" dirty="0"/>
              <a:t> zostanie ujęta sumarycznie w podsumowaniu budżetu.</a:t>
            </a:r>
          </a:p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6623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66910"/>
            <a:ext cx="8640381" cy="848632"/>
          </a:xfrm>
        </p:spPr>
        <p:txBody>
          <a:bodyPr>
            <a:normAutofit/>
          </a:bodyPr>
          <a:lstStyle/>
          <a:p>
            <a:r>
              <a:rPr lang="pl-PL" sz="3600" dirty="0">
                <a:cs typeface="Arial" panose="020B0604020202020204" pitchFamily="34" charset="0"/>
              </a:rPr>
              <a:t>Cross-</a:t>
            </a:r>
            <a:r>
              <a:rPr lang="pl-PL" sz="3600" dirty="0" err="1">
                <a:cs typeface="Arial" panose="020B0604020202020204" pitchFamily="34" charset="0"/>
              </a:rPr>
              <a:t>financing</a:t>
            </a:r>
            <a:r>
              <a:rPr lang="pl-PL" dirty="0">
                <a:cs typeface="Arial" panose="020B0604020202020204" pitchFamily="34" charset="0"/>
              </a:rPr>
              <a:t> - limit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7729A93-38CD-472A-B45E-2973157C0A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42593"/>
              </p:ext>
            </p:extLst>
          </p:nvPr>
        </p:nvGraphicFramePr>
        <p:xfrm>
          <a:off x="1421469" y="1403573"/>
          <a:ext cx="7848871" cy="5212643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380466">
                  <a:extLst>
                    <a:ext uri="{9D8B030D-6E8A-4147-A177-3AD203B41FA5}">
                      <a16:colId xmlns:a16="http://schemas.microsoft.com/office/drawing/2014/main" val="1709288013"/>
                    </a:ext>
                  </a:extLst>
                </a:gridCol>
                <a:gridCol w="5065689">
                  <a:extLst>
                    <a:ext uri="{9D8B030D-6E8A-4147-A177-3AD203B41FA5}">
                      <a16:colId xmlns:a16="http://schemas.microsoft.com/office/drawing/2014/main" val="2976483257"/>
                    </a:ext>
                  </a:extLst>
                </a:gridCol>
                <a:gridCol w="2402716">
                  <a:extLst>
                    <a:ext uri="{9D8B030D-6E8A-4147-A177-3AD203B41FA5}">
                      <a16:colId xmlns:a16="http://schemas.microsoft.com/office/drawing/2014/main" val="2224240654"/>
                    </a:ext>
                  </a:extLst>
                </a:gridCol>
              </a:tblGrid>
              <a:tr h="532049">
                <a:tc>
                  <a:txBody>
                    <a:bodyPr/>
                    <a:lstStyle/>
                    <a:p>
                      <a:pPr algn="l" fontAlgn="b"/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0" marB="9525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 dirty="0">
                          <a:effectLst/>
                          <a:latin typeface="+mn-lt"/>
                        </a:rPr>
                        <a:t>Rodzaj kosztu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 dirty="0">
                          <a:effectLst/>
                          <a:latin typeface="+mn-lt"/>
                        </a:rPr>
                        <a:t>kwota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2836269"/>
                  </a:ext>
                </a:extLst>
              </a:tr>
              <a:tr h="564312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  <a:latin typeface="+mn-lt"/>
                        </a:rPr>
                        <a:t>1.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0" marB="9525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 dirty="0">
                          <a:effectLst/>
                          <a:latin typeface="+mn-lt"/>
                        </a:rPr>
                        <a:t>koszty bezpośrednie w projekcie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  <a:latin typeface="+mn-lt"/>
                        </a:rPr>
                        <a:t>5.000.000 zł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7257589"/>
                  </a:ext>
                </a:extLst>
              </a:tr>
              <a:tr h="337646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  <a:latin typeface="+mn-lt"/>
                        </a:rPr>
                        <a:t>2.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 dirty="0">
                          <a:effectLst/>
                          <a:latin typeface="+mn-lt"/>
                        </a:rPr>
                        <a:t>% kosztów pośrednich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  <a:latin typeface="+mn-lt"/>
                        </a:rPr>
                        <a:t>10%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1098953"/>
                  </a:ext>
                </a:extLst>
              </a:tr>
              <a:tr h="564312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 dirty="0">
                          <a:effectLst/>
                          <a:latin typeface="+mn-lt"/>
                        </a:rPr>
                        <a:t>3.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0" marB="9525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 dirty="0">
                          <a:effectLst/>
                          <a:latin typeface="+mn-lt"/>
                        </a:rPr>
                        <a:t>koszty pośrednie (poz.1*poz.2)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  <a:latin typeface="+mn-lt"/>
                        </a:rPr>
                        <a:t>500.000 zł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7507803"/>
                  </a:ext>
                </a:extLst>
              </a:tr>
              <a:tr h="564312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  <a:latin typeface="+mn-lt"/>
                        </a:rPr>
                        <a:t>4.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0" marB="9525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 dirty="0">
                          <a:effectLst/>
                          <a:latin typeface="+mn-lt"/>
                        </a:rPr>
                        <a:t>całkowita wartość projektu (poz.1+poz.3)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  <a:latin typeface="+mn-lt"/>
                        </a:rPr>
                        <a:t>5.500.000 zł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017247"/>
                  </a:ext>
                </a:extLst>
              </a:tr>
              <a:tr h="665061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  <a:latin typeface="+mn-lt"/>
                        </a:rPr>
                        <a:t>5.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0" marB="9525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 dirty="0">
                          <a:effectLst/>
                          <a:latin typeface="+mn-lt"/>
                        </a:rPr>
                        <a:t>koszty bezpośrednie oznaczone jako koszty mieszczące się w limicie C-F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  <a:latin typeface="+mn-lt"/>
                        </a:rPr>
                        <a:t>100.000 zł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8435421"/>
                  </a:ext>
                </a:extLst>
              </a:tr>
              <a:tr h="131989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  <a:latin typeface="+mn-lt"/>
                        </a:rPr>
                        <a:t>6.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  <a:latin typeface="+mn-lt"/>
                        </a:rPr>
                        <a:t>koszty pośrednie obliczone od kosztów bezpośrednich </a:t>
                      </a:r>
                      <a:br>
                        <a:rPr lang="pl-PL" sz="2000" u="none" strike="noStrike">
                          <a:effectLst/>
                          <a:latin typeface="+mn-lt"/>
                        </a:rPr>
                      </a:br>
                      <a:r>
                        <a:rPr lang="pl-PL" sz="2000" u="none" strike="noStrike">
                          <a:effectLst/>
                          <a:latin typeface="+mn-lt"/>
                        </a:rPr>
                        <a:t>oznaczonych jako koszty mieszczące się w limicie C-F (poz.5*poz.2)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  <a:latin typeface="+mn-lt"/>
                        </a:rPr>
                        <a:t>10.000 zł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2687899"/>
                  </a:ext>
                </a:extLst>
              </a:tr>
              <a:tr h="665061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  <a:latin typeface="+mn-lt"/>
                        </a:rPr>
                        <a:t>7.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 dirty="0">
                          <a:effectLst/>
                          <a:latin typeface="+mn-lt"/>
                        </a:rPr>
                        <a:t>Łączna wartość wydatków w ramach C-F w projekcie (poz.5+poz.6)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 dirty="0">
                          <a:effectLst/>
                          <a:latin typeface="+mn-lt"/>
                        </a:rPr>
                        <a:t>110.000 zł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320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237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172" y="251445"/>
            <a:ext cx="8640381" cy="648072"/>
          </a:xfrm>
        </p:spPr>
        <p:txBody>
          <a:bodyPr>
            <a:normAutofit/>
          </a:bodyPr>
          <a:lstStyle/>
          <a:p>
            <a:r>
              <a:rPr lang="pl-PL" sz="3600" dirty="0">
                <a:cs typeface="Arial" panose="020B0604020202020204" pitchFamily="34" charset="0"/>
              </a:rPr>
              <a:t>Cross-</a:t>
            </a:r>
            <a:r>
              <a:rPr lang="pl-PL" sz="3600" dirty="0" err="1">
                <a:cs typeface="Arial" panose="020B0604020202020204" pitchFamily="34" charset="0"/>
              </a:rPr>
              <a:t>financing</a:t>
            </a:r>
            <a:r>
              <a:rPr lang="pl-PL" dirty="0">
                <a:cs typeface="Arial" panose="020B0604020202020204" pitchFamily="34" charset="0"/>
              </a:rPr>
              <a:t> – limit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172" y="1403573"/>
            <a:ext cx="8640381" cy="2988172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pl-PL" dirty="0"/>
              <a:t>Każdy wydatek poniesiony w ramach cross-</a:t>
            </a:r>
            <a:r>
              <a:rPr lang="pl-PL" dirty="0" err="1"/>
              <a:t>financingu</a:t>
            </a:r>
            <a:r>
              <a:rPr lang="pl-PL" dirty="0"/>
              <a:t> oznaczamy w systemie, uzasadniamy go w kontekście niezbędności poniesienia dla realizacji konkretnych zadań oraz projektu i opisujemy.</a:t>
            </a:r>
          </a:p>
          <a:p>
            <a:pPr marL="0" indent="0">
              <a:spcBef>
                <a:spcPts val="1800"/>
              </a:spcBef>
              <a:buNone/>
            </a:pPr>
            <a:endParaRPr lang="pl-PL" dirty="0"/>
          </a:p>
          <a:p>
            <a:pPr marL="0" indent="0">
              <a:spcBef>
                <a:spcPts val="1800"/>
              </a:spcBef>
              <a:buNone/>
            </a:pPr>
            <a:r>
              <a:rPr lang="pl-PL" b="1" dirty="0"/>
              <a:t>UWAGA: </a:t>
            </a:r>
            <a:r>
              <a:rPr lang="pl-PL" dirty="0"/>
              <a:t>w treści regulaminu IZ FEP wprowadziła wyłączenia dotyczące c-f, dotyczące długoterminowej instytucjonalnej opieki całodobowej.</a:t>
            </a:r>
          </a:p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6515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172" y="266749"/>
            <a:ext cx="8640381" cy="1080001"/>
          </a:xfrm>
        </p:spPr>
        <p:txBody>
          <a:bodyPr>
            <a:normAutofit/>
          </a:bodyPr>
          <a:lstStyle/>
          <a:p>
            <a:r>
              <a:rPr lang="pl-PL" sz="3600" dirty="0">
                <a:cs typeface="Arial" panose="020B0604020202020204" pitchFamily="34" charset="0"/>
              </a:rPr>
              <a:t>Cross-</a:t>
            </a:r>
            <a:r>
              <a:rPr lang="pl-PL" sz="3600" dirty="0" err="1">
                <a:cs typeface="Arial" panose="020B0604020202020204" pitchFamily="34" charset="0"/>
              </a:rPr>
              <a:t>financing</a:t>
            </a:r>
            <a:r>
              <a:rPr lang="pl-PL" dirty="0">
                <a:cs typeface="Arial" panose="020B0604020202020204" pitchFamily="34" charset="0"/>
              </a:rPr>
              <a:t> – limit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674" y="1475581"/>
            <a:ext cx="8784879" cy="5112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>
                <a:cs typeface="Arial" panose="020B0604020202020204" pitchFamily="34" charset="0"/>
              </a:rPr>
              <a:t>Wydatki poniesione na zakup nieruchomości </a:t>
            </a:r>
            <a:r>
              <a:rPr lang="pl-PL" dirty="0">
                <a:cs typeface="Arial" panose="020B0604020202020204" pitchFamily="34" charset="0"/>
              </a:rPr>
              <a:t>– wysokość limitu na zakup nieruchomości została wskazana w Wytycznych kwalifikowalności.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dirty="0">
                <a:cs typeface="Arial" panose="020B0604020202020204" pitchFamily="34" charset="0"/>
              </a:rPr>
              <a:t>Możliwość rozliczania tego rodzaju wydatków wyłącznie w ramach limitu wskazanego w Wytycznych kwalifikowalności oraz pod warunkiem wykazania tego wydatku dodatkowo w ramach limitu cross-</a:t>
            </a:r>
            <a:r>
              <a:rPr lang="pl-PL" dirty="0" err="1">
                <a:cs typeface="Arial" panose="020B0604020202020204" pitchFamily="34" charset="0"/>
              </a:rPr>
              <a:t>financingu</a:t>
            </a:r>
            <a:r>
              <a:rPr lang="pl-PL" dirty="0">
                <a:cs typeface="Arial" panose="020B0604020202020204" pitchFamily="34" charset="0"/>
              </a:rPr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dirty="0">
                <a:cs typeface="Arial" panose="020B0604020202020204" pitchFamily="34" charset="0"/>
              </a:rPr>
              <a:t>Art. 64 ust. 1 lit. b rozporządzenia ogólnego (10% całkowitych wydatków kwalifikowalnych projektu w przypadku gruntów oraz 15% w przypadku terenów poprzemysłowych oraz terenów opuszczonych, na których znajdują się budynki).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dirty="0">
                <a:cs typeface="Arial" panose="020B0604020202020204" pitchFamily="34" charset="0"/>
              </a:rPr>
              <a:t>Limity odnoszą się do łącznej kwoty wydatków kwalifikowalnych bezpośrednio związanych z nabyciem nieruchomości oraz do innych rzadziej występujących wydatków wskazanych w pkt 1 lit b – g podrozdziału 3.4 Wytycznych kwalifikowalności.</a:t>
            </a:r>
          </a:p>
          <a:p>
            <a:pPr marL="0" indent="0">
              <a:buNone/>
            </a:pPr>
            <a:endParaRPr lang="pl-PL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1917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977" y="251445"/>
            <a:ext cx="8640381" cy="612008"/>
          </a:xfrm>
        </p:spPr>
        <p:txBody>
          <a:bodyPr>
            <a:normAutofit/>
          </a:bodyPr>
          <a:lstStyle/>
          <a:p>
            <a:r>
              <a:rPr lang="pl-PL" sz="3600" dirty="0">
                <a:cs typeface="Arial" panose="020B0604020202020204" pitchFamily="34" charset="0"/>
              </a:rPr>
              <a:t>Cross-</a:t>
            </a:r>
            <a:r>
              <a:rPr lang="pl-PL" sz="3600" dirty="0" err="1">
                <a:cs typeface="Arial" panose="020B0604020202020204" pitchFamily="34" charset="0"/>
              </a:rPr>
              <a:t>financing</a:t>
            </a:r>
            <a:r>
              <a:rPr lang="pl-PL" dirty="0">
                <a:cs typeface="Arial" panose="020B0604020202020204" pitchFamily="34" charset="0"/>
              </a:rPr>
              <a:t> – limit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27" y="1187549"/>
            <a:ext cx="8784879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/>
              <a:t>Limit dotyczący zakupu nieruchomości weryfikowany jest na etapie oceny wniosku o dofinansowanie projektu oraz na etapie weryfikacji wniosku o płatność końcową.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b="1" dirty="0"/>
              <a:t>Zakup nieruchomości </a:t>
            </a:r>
            <a:r>
              <a:rPr lang="pl-PL" dirty="0"/>
              <a:t>kwalifikuje się do współfinansowania, jeżeli spełnione są łącznie następujące warunki: </a:t>
            </a:r>
          </a:p>
          <a:p>
            <a:pPr marL="457200" indent="-457200">
              <a:spcBef>
                <a:spcPts val="1800"/>
              </a:spcBef>
              <a:buAutoNum type="alphaLcParenR"/>
            </a:pPr>
            <a:r>
              <a:rPr lang="pl-PL" dirty="0"/>
              <a:t>cena nabycia nie przekracza wartości rynkowej nieruchomości, a jej wartość na dzień zakupu potwierdzona jest operatem szacunkowym sporządzonym przez uprawnionego rzeczoznawcę w rozumieniu ustawy o gospodarce nieruchomościami; </a:t>
            </a:r>
          </a:p>
          <a:p>
            <a:pPr marL="457200" indent="-457200">
              <a:buAutoNum type="alphaLcParenR"/>
            </a:pPr>
            <a:r>
              <a:rPr lang="pl-PL" dirty="0"/>
              <a:t>nabyta nieruchomość jest niezbędna do realizacji projektu i kwalifikowana wyłącznie w zakresie, w jakim jest wykorzystana do celów realizacji projektu, zgodnie z przeznaczeniem określonym w umowie o dofinansowanie projektu, </a:t>
            </a:r>
          </a:p>
          <a:p>
            <a:pPr marL="457200" indent="-457200">
              <a:buAutoNum type="alphaLcParenR"/>
            </a:pPr>
            <a:r>
              <a:rPr lang="pl-PL" dirty="0"/>
              <a:t>zakup nieruchomości został przewidziany we wniosku o dofinansowanie projektu i wskazany w umowie o dofinansowanie projektu</a:t>
            </a:r>
            <a:endParaRPr lang="pl-PL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4279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FEC14B-CE1A-4412-B7F4-504A26B96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418" y="251445"/>
            <a:ext cx="8640381" cy="683698"/>
          </a:xfrm>
        </p:spPr>
        <p:txBody>
          <a:bodyPr/>
          <a:lstStyle/>
          <a:p>
            <a:r>
              <a:rPr lang="pl-PL" sz="3600" dirty="0"/>
              <a:t>Dostępność - limit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DE9A7C-03C1-484C-A82E-848921A06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264" y="1619597"/>
            <a:ext cx="8784687" cy="4680002"/>
          </a:xfrm>
        </p:spPr>
        <p:txBody>
          <a:bodyPr>
            <a:normAutofit/>
          </a:bodyPr>
          <a:lstStyle/>
          <a:p>
            <a:r>
              <a:rPr lang="pl-PL" dirty="0"/>
              <a:t>Wydatki przypisane do tego limitu to </a:t>
            </a:r>
            <a:r>
              <a:rPr lang="pl-PL" b="1" dirty="0"/>
              <a:t>wydatki, które całkowicie lub w znaczący sposób </a:t>
            </a:r>
            <a:r>
              <a:rPr lang="pl-PL" dirty="0"/>
              <a:t>dotyczą działań wspierających dostępność </a:t>
            </a:r>
            <a:br>
              <a:rPr lang="pl-PL" dirty="0"/>
            </a:br>
            <a:r>
              <a:rPr lang="pl-PL" dirty="0"/>
              <a:t>w projekcie, np. dotyczące tworzenia standardów i modeli dostępności, organizacji wydarzeń poświęconych tematyce dostępności (np. szkoleń, konferencji), zakupu sprzętu służącego poprawie dostępności itp. </a:t>
            </a:r>
          </a:p>
          <a:p>
            <a:pPr>
              <a:spcBef>
                <a:spcPts val="1800"/>
              </a:spcBef>
            </a:pPr>
            <a:r>
              <a:rPr lang="pl-PL" dirty="0"/>
              <a:t>Oznaczenie danej pozycji kosztów jako „wydatki na dostępność” spowoduje, </a:t>
            </a:r>
            <a:r>
              <a:rPr lang="pl-PL" b="1" dirty="0"/>
              <a:t>że zostanie ona uznana w całości za związaną </a:t>
            </a:r>
            <a:br>
              <a:rPr lang="pl-PL" b="1" dirty="0"/>
            </a:br>
            <a:r>
              <a:rPr lang="pl-PL" b="1" dirty="0"/>
              <a:t>z dostępnością.</a:t>
            </a:r>
            <a:r>
              <a:rPr lang="pl-PL" dirty="0"/>
              <a:t> </a:t>
            </a:r>
            <a:br>
              <a:rPr lang="pl-PL" dirty="0"/>
            </a:b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573186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8E78C4-54BB-4EF0-9BB4-F0AC09528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51445"/>
            <a:ext cx="8640381" cy="792088"/>
          </a:xfrm>
        </p:spPr>
        <p:txBody>
          <a:bodyPr>
            <a:normAutofit/>
          </a:bodyPr>
          <a:lstStyle/>
          <a:p>
            <a:r>
              <a:rPr lang="pl-PL" sz="3600" dirty="0"/>
              <a:t>Koszty pośrednie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9DAE9A-021E-4D37-B1D0-F62F844BF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475581"/>
            <a:ext cx="8784879" cy="5328592"/>
          </a:xfrm>
        </p:spPr>
        <p:txBody>
          <a:bodyPr>
            <a:normAutofit/>
          </a:bodyPr>
          <a:lstStyle/>
          <a:p>
            <a:r>
              <a:rPr lang="pl-PL" dirty="0"/>
              <a:t>Koszty pośrednie dotyczą wydatków o charakterze administracyjnym i organizacyjnym, niezwiązanych bezpośrednio z realizacją zadań merytorycznych, określonych w zamkniętym katalogu kosztów pośrednich.</a:t>
            </a:r>
          </a:p>
          <a:p>
            <a:pPr>
              <a:spcBef>
                <a:spcPts val="1800"/>
              </a:spcBef>
            </a:pPr>
            <a:r>
              <a:rPr lang="pl-PL" dirty="0"/>
              <a:t>Koszty pośrednie projektu EFS+ są rozliczane wyłącznie z wykorzystaniem stawek ryczałtowych, których wysokość jest zależna od wartości kosztów bezpośrednich. </a:t>
            </a:r>
          </a:p>
          <a:p>
            <a:pPr>
              <a:spcBef>
                <a:spcPts val="1800"/>
              </a:spcBef>
            </a:pPr>
            <a:r>
              <a:rPr lang="pl-PL" dirty="0"/>
              <a:t>Niedopuszczalna jest sytuacja, w której koszty pośrednie zostaną rozliczone w ramach kosztów bezpośrednich. </a:t>
            </a:r>
          </a:p>
          <a:p>
            <a:pPr>
              <a:spcBef>
                <a:spcPts val="1800"/>
              </a:spcBef>
            </a:pPr>
            <a:r>
              <a:rPr lang="pl-PL" dirty="0"/>
              <a:t>W ramach kosztów pośrednich rozliczanych za pomocą stawki ryczałtowej wkład własny uznaje się za wkład pieniężny.</a:t>
            </a:r>
          </a:p>
          <a:p>
            <a:pPr>
              <a:spcBef>
                <a:spcPts val="1800"/>
              </a:spcBef>
            </a:pPr>
            <a:r>
              <a:rPr lang="pl-PL" dirty="0"/>
              <a:t>Na etapie konstruowania budżetu projektu, całość kosztów pośrednich jest przypisanych do Lidera. </a:t>
            </a:r>
            <a:r>
              <a:rPr lang="pl-PL" b="1" dirty="0"/>
              <a:t>W opisie zadania Koszty pośrednie należy wskazać podział kosztów pośrednich między Partnerami. </a:t>
            </a:r>
          </a:p>
        </p:txBody>
      </p:sp>
    </p:spTree>
    <p:extLst>
      <p:ext uri="{BB962C8B-B14F-4D97-AF65-F5344CB8AC3E}">
        <p14:creationId xmlns:p14="http://schemas.microsoft.com/office/powerpoint/2010/main" val="20971633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6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cs typeface="Arial" panose="020B0604020202020204" pitchFamily="34" charset="0"/>
              </a:rPr>
              <a:t>Personel projektu - definicja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187549"/>
            <a:ext cx="8640382" cy="489622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b="1" dirty="0">
                <a:cs typeface="Arial" panose="020B0604020202020204" pitchFamily="34" charset="0"/>
              </a:rPr>
              <a:t>Personel projektu </a:t>
            </a:r>
            <a:r>
              <a:rPr lang="pl-PL" dirty="0">
                <a:cs typeface="Arial" panose="020B0604020202020204" pitchFamily="34" charset="0"/>
              </a:rPr>
              <a:t>– osoby zaangażowane do realizacji zadań lub czynności w ramach projektu: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b="1" dirty="0">
                <a:cs typeface="Arial" panose="020B0604020202020204" pitchFamily="34" charset="0"/>
              </a:rPr>
              <a:t>zatrudnione na podstawie stosunku pracy;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b="1" dirty="0">
                <a:cs typeface="Arial" panose="020B0604020202020204" pitchFamily="34" charset="0"/>
              </a:rPr>
              <a:t>wolontariusze </a:t>
            </a:r>
            <a:r>
              <a:rPr lang="pl-PL" dirty="0">
                <a:cs typeface="Arial" panose="020B0604020202020204" pitchFamily="34" charset="0"/>
              </a:rPr>
              <a:t>wykonujący świadczenia na zasadach określonych w ustawie z dnia 24 kwietnia 2003 r. o działalności pożytku publicznego </a:t>
            </a:r>
            <a:br>
              <a:rPr lang="pl-PL" dirty="0">
                <a:cs typeface="Arial" panose="020B0604020202020204" pitchFamily="34" charset="0"/>
              </a:rPr>
            </a:br>
            <a:r>
              <a:rPr lang="pl-PL" dirty="0">
                <a:cs typeface="Arial" panose="020B0604020202020204" pitchFamily="34" charset="0"/>
              </a:rPr>
              <a:t>i o wolontariacie (Dz. U. z 2022 r. poz. 1327, z </a:t>
            </a:r>
            <a:r>
              <a:rPr lang="pl-PL" dirty="0" err="1">
                <a:cs typeface="Arial" panose="020B0604020202020204" pitchFamily="34" charset="0"/>
              </a:rPr>
              <a:t>późn</a:t>
            </a:r>
            <a:r>
              <a:rPr lang="pl-PL" dirty="0">
                <a:cs typeface="Arial" panose="020B0604020202020204" pitchFamily="34" charset="0"/>
              </a:rPr>
              <a:t>. zm.), zwanej dalej: „ustawą o działalności pożytku publicznego i wolontariacie”;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b="1" dirty="0">
                <a:cs typeface="Arial" panose="020B0604020202020204" pitchFamily="34" charset="0"/>
              </a:rPr>
              <a:t>osoby fizyczne prowadzące działalność gospodarczą będące beneficjentem </a:t>
            </a:r>
            <a:r>
              <a:rPr lang="pl-PL" dirty="0">
                <a:cs typeface="Arial" panose="020B0604020202020204" pitchFamily="34" charset="0"/>
              </a:rPr>
              <a:t>oraz osoby z nią współpracujące w rozumieniu art. 8 ust. 11 ustawy z dnia 13 października 1998 r. o systemie ubezpieczeń społecznych (Dz. U. z 2022 r. poz. 1009, z </a:t>
            </a:r>
            <a:r>
              <a:rPr lang="pl-PL" dirty="0" err="1">
                <a:cs typeface="Arial" panose="020B0604020202020204" pitchFamily="34" charset="0"/>
              </a:rPr>
              <a:t>późn</a:t>
            </a:r>
            <a:r>
              <a:rPr lang="pl-PL" dirty="0">
                <a:cs typeface="Arial" panose="020B0604020202020204" pitchFamily="34" charset="0"/>
              </a:rPr>
              <a:t>. zm.), zwanej dalej: „ustawą o systemie ubezpieczeń społecznych”.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537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A0694E-C127-422E-B9F8-78DA54E41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23453"/>
            <a:ext cx="8640381" cy="719761"/>
          </a:xfrm>
        </p:spPr>
        <p:txBody>
          <a:bodyPr>
            <a:normAutofit/>
          </a:bodyPr>
          <a:lstStyle/>
          <a:p>
            <a:r>
              <a:rPr lang="pl-PL" sz="3600" dirty="0"/>
              <a:t>Poziom dofinansowania i wkład własny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BE9112-3056-428B-A410-2A6C733DF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524" y="1763613"/>
            <a:ext cx="8640382" cy="4680002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pl-PL" sz="2400" b="1" dirty="0"/>
              <a:t>Poziom dofinansowania wydatków kwalifikowalnych wynosi 95%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współfinansowany ze środków EFS + </a:t>
            </a:r>
            <a:r>
              <a:rPr lang="pl-PL" b="1" dirty="0"/>
              <a:t>85%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krajowy wkład publiczny (budżet państwa) </a:t>
            </a:r>
            <a:r>
              <a:rPr lang="pl-PL" b="1" dirty="0"/>
              <a:t>10%</a:t>
            </a:r>
            <a:endParaRPr lang="pl-PL" dirty="0"/>
          </a:p>
          <a:p>
            <a:pPr>
              <a:spcBef>
                <a:spcPts val="6000"/>
              </a:spcBef>
            </a:pPr>
            <a:r>
              <a:rPr lang="pl-PL" sz="2400" b="1" dirty="0"/>
              <a:t>Wkład własny beneficjenta wynosi 5% wartości projektu</a:t>
            </a:r>
            <a:endParaRPr lang="pl-PL" sz="2400" dirty="0"/>
          </a:p>
          <a:p>
            <a:endParaRPr lang="pl-PL" dirty="0"/>
          </a:p>
          <a:p>
            <a:r>
              <a:rPr lang="pl-PL" dirty="0"/>
              <a:t>Informacje na temat kwalifikowania wkładu własnego w ramach projektów dofinansowanych ze środków EFS+ znajdują się w Zasadach realizacji projektów w ramach EFS+.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10123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D13D55-121B-420B-8E68-420064937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47900"/>
            <a:ext cx="8640381" cy="767641"/>
          </a:xfrm>
        </p:spPr>
        <p:txBody>
          <a:bodyPr/>
          <a:lstStyle/>
          <a:p>
            <a:r>
              <a:rPr lang="pl-PL" sz="3600" dirty="0"/>
              <a:t>Personel</a:t>
            </a:r>
            <a:r>
              <a:rPr lang="pl-PL" dirty="0"/>
              <a:t>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927093-7182-4455-A121-F83686FF1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115541"/>
            <a:ext cx="9001000" cy="5904656"/>
          </a:xfrm>
        </p:spPr>
        <p:txBody>
          <a:bodyPr>
            <a:normAutofit fontScale="47500" lnSpcReduction="20000"/>
          </a:bodyPr>
          <a:lstStyle/>
          <a:p>
            <a:r>
              <a:rPr lang="pl-PL" sz="4200" dirty="0"/>
              <a:t>Koszty związane z zaangażowaniem personelu projektu mogą być kwalifikowalne, o ile </a:t>
            </a:r>
            <a:r>
              <a:rPr lang="pl-PL" sz="4200" b="1" dirty="0"/>
              <a:t>konieczność zaangażowania personelu projektu wynika z charakteru projektu</a:t>
            </a:r>
            <a:r>
              <a:rPr lang="pl-PL" sz="4200" dirty="0"/>
              <a:t>.</a:t>
            </a:r>
          </a:p>
          <a:p>
            <a:pPr>
              <a:spcBef>
                <a:spcPts val="1800"/>
              </a:spcBef>
            </a:pPr>
            <a:r>
              <a:rPr lang="pl-PL" sz="4200" dirty="0"/>
              <a:t>Kwalifikowalnymi składnikami wynagrodzenia personelu projektu są wynagrodzenie brutto oraz koszty ponoszone przez pracodawcę zgodnie z właściwymi przepisami prawa, w szczególności składki na ubezpieczenia społeczne, Fundusz Pracy, Fundusz Gwarantowanych Świadczeń Pracowniczych, Pracownicze Plany Kapitałowe, odpisy na ZFŚS lub wydatki ponoszone na Pracowniczy Program Emerytalny.</a:t>
            </a:r>
          </a:p>
          <a:p>
            <a:pPr>
              <a:spcBef>
                <a:spcPts val="1800"/>
              </a:spcBef>
            </a:pPr>
            <a:r>
              <a:rPr lang="pl-PL" sz="4200" b="1" dirty="0"/>
              <a:t>We wniosku o dofinansowanie projektu EFS+ należy wskazać</a:t>
            </a:r>
            <a:r>
              <a:rPr lang="pl-PL" sz="4200" dirty="0"/>
              <a:t>: </a:t>
            </a:r>
          </a:p>
          <a:p>
            <a:pPr marL="265113" indent="-176213">
              <a:spcBef>
                <a:spcPts val="1800"/>
              </a:spcBef>
              <a:buNone/>
            </a:pPr>
            <a:r>
              <a:rPr lang="pl-PL" sz="4200" dirty="0"/>
              <a:t>   a) formę zaangażowania i szacunkowy wymiar czasu pracy personelu projektu niezbędnego do realizacji zadań merytorycznych (etat/liczba godzin),</a:t>
            </a:r>
          </a:p>
          <a:p>
            <a:pPr marL="265113" indent="0">
              <a:spcBef>
                <a:spcPts val="1800"/>
              </a:spcBef>
              <a:buNone/>
            </a:pPr>
            <a:r>
              <a:rPr lang="pl-PL" sz="4200" dirty="0"/>
              <a:t>b) uzasadnienie proponowanej kwoty wynagrodzenia personelu projektu odnoszące się do zwyczajowej praktyki beneficjenta w zakresie wynagrodzeń na danym stanowisku lub przepisów prawa pracy w rozumieniu art. 9 § 1 Kodeksu pracy lub statystyki publicznej, co stanowi podstawę do oceny kwalifikowalności wydatków na etapie wyboru projektu oraz w trakcie jego realizacji.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2142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5AAA7C-15C8-4EA7-AEC5-A826811A9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51445"/>
            <a:ext cx="8640381" cy="864096"/>
          </a:xfrm>
        </p:spPr>
        <p:txBody>
          <a:bodyPr/>
          <a:lstStyle/>
          <a:p>
            <a:r>
              <a:rPr lang="pl-PL" sz="3600" dirty="0"/>
              <a:t>Harmonogram</a:t>
            </a:r>
            <a:r>
              <a:rPr lang="pl-PL" dirty="0"/>
              <a:t> płatności 1/2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D89ED1-7006-49C8-B1E9-869208B6A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331565"/>
            <a:ext cx="8640382" cy="4680002"/>
          </a:xfrm>
        </p:spPr>
        <p:txBody>
          <a:bodyPr/>
          <a:lstStyle/>
          <a:p>
            <a:r>
              <a:rPr lang="pl-PL" dirty="0"/>
              <a:t>Załącznik do umowy o dofinansowanie.</a:t>
            </a:r>
          </a:p>
          <a:p>
            <a:endParaRPr lang="pl-PL" dirty="0"/>
          </a:p>
          <a:p>
            <a:r>
              <a:rPr lang="pl-PL" dirty="0"/>
              <a:t>Uproszczona wersja przed podpisaniem umowy.</a:t>
            </a:r>
          </a:p>
          <a:p>
            <a:endParaRPr lang="pl-PL" dirty="0"/>
          </a:p>
          <a:p>
            <a:r>
              <a:rPr lang="pl-PL" dirty="0"/>
              <a:t>Pierwsza transza - do 30% dofinansowania projektu. </a:t>
            </a:r>
            <a:endParaRPr lang="pl-PL" dirty="0">
              <a:highlight>
                <a:srgbClr val="FF0000"/>
              </a:highlight>
            </a:endParaRPr>
          </a:p>
          <a:p>
            <a:endParaRPr lang="pl-PL" dirty="0"/>
          </a:p>
          <a:p>
            <a:r>
              <a:rPr lang="pl-PL" dirty="0"/>
              <a:t>Harmonogram całościowy - po podpisaniu umowy o dofinansowanie.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5967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5AAA7C-15C8-4EA7-AEC5-A826811A9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122" y="251445"/>
            <a:ext cx="8640381" cy="1080001"/>
          </a:xfrm>
        </p:spPr>
        <p:txBody>
          <a:bodyPr/>
          <a:lstStyle/>
          <a:p>
            <a:r>
              <a:rPr lang="pl-PL" sz="3600" dirty="0"/>
              <a:t>Harmonogram</a:t>
            </a:r>
            <a:r>
              <a:rPr lang="pl-PL" dirty="0"/>
              <a:t> płatności 2/2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D89ED1-7006-49C8-B1E9-869208B6A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424" y="1547589"/>
            <a:ext cx="9001002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Wypłata kolejnych transz zaliczki:</a:t>
            </a:r>
            <a:endParaRPr lang="pl-PL" dirty="0"/>
          </a:p>
          <a:p>
            <a:pPr>
              <a:spcBef>
                <a:spcPts val="1800"/>
              </a:spcBef>
            </a:pPr>
            <a:r>
              <a:rPr lang="pl-PL" dirty="0"/>
              <a:t>Uzależniona jest od złożenia wniosku o płatność przez beneficjenta i zweryfikowania przez IZ/IP, że złożony wniosek potwierdza wydatkowanie </a:t>
            </a:r>
            <a:r>
              <a:rPr lang="pl-PL" b="1" dirty="0"/>
              <a:t>co najmniej 70% łącznej kwoty otrzymanych wcześniej transz dofinansowania</a:t>
            </a:r>
            <a:r>
              <a:rPr lang="pl-PL" dirty="0"/>
              <a:t>.</a:t>
            </a:r>
          </a:p>
          <a:p>
            <a:pPr>
              <a:spcBef>
                <a:spcPts val="1800"/>
              </a:spcBef>
            </a:pPr>
            <a:r>
              <a:rPr lang="pl-PL" dirty="0"/>
              <a:t>Zasada nie dotyczy projektów, w których wydatki są rozliczane kwotami ryczałtowymi. W tych projektach Beneficjent </a:t>
            </a:r>
            <a:r>
              <a:rPr lang="pl-PL" b="1" dirty="0"/>
              <a:t>oświadcza</a:t>
            </a:r>
            <a:r>
              <a:rPr lang="pl-PL" dirty="0"/>
              <a:t> we wnioskach rozliczających i wnioskujących o zaliczkę </a:t>
            </a:r>
            <a:r>
              <a:rPr lang="pl-PL" b="1" dirty="0"/>
              <a:t>o kwocie poniesionych w ramach projektu wydatków bezpośrednich i pośrednich w związku z realizacją zadań rozliczanych kwotami ryczałtowymi </a:t>
            </a:r>
            <a:r>
              <a:rPr lang="pl-PL" dirty="0"/>
              <a:t>oraz informuje o przebiegu postępu rzeczowego projektu. </a:t>
            </a:r>
          </a:p>
          <a:p>
            <a:pPr>
              <a:spcBef>
                <a:spcPts val="1800"/>
              </a:spcBef>
            </a:pPr>
            <a:r>
              <a:rPr lang="pl-PL" dirty="0"/>
              <a:t>Takie oświadczenie o wydatkowanej kwocie zaliczki w wysokości co najmniej 70% otrzymanych środków, stanowi podstawę do wypłaty kolejnej transzy zaliczki.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58109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EA3557-869A-466F-8198-010B62E16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51446"/>
            <a:ext cx="8640381" cy="864096"/>
          </a:xfrm>
        </p:spPr>
        <p:txBody>
          <a:bodyPr/>
          <a:lstStyle/>
          <a:p>
            <a:r>
              <a:rPr lang="pl-PL" sz="3600" dirty="0"/>
              <a:t>Taryfikator</a:t>
            </a:r>
            <a:r>
              <a:rPr lang="pl-PL" dirty="0"/>
              <a:t> towarów i usług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82B7A9-A8D2-4F26-A2E6-A86589884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331565"/>
            <a:ext cx="8640382" cy="59046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1" dirty="0"/>
              <a:t>Załącznik nr 29 do Regulaminu wyboru projektów</a:t>
            </a:r>
            <a:r>
              <a:rPr lang="pl-PL" dirty="0"/>
              <a:t>.</a:t>
            </a:r>
          </a:p>
          <a:p>
            <a:pPr>
              <a:spcBef>
                <a:spcPts val="1800"/>
              </a:spcBef>
            </a:pPr>
            <a:r>
              <a:rPr lang="pl-PL" dirty="0"/>
              <a:t>Katalog kosztów wykazanych w taryfikatorze nie jest katalogiem zamkniętym. </a:t>
            </a:r>
          </a:p>
          <a:p>
            <a:pPr>
              <a:spcBef>
                <a:spcPts val="1800"/>
              </a:spcBef>
            </a:pPr>
            <a:r>
              <a:rPr lang="pl-PL" dirty="0"/>
              <a:t>Stawki przedstawione w taryfikatorze należy traktować jako maksymalne. </a:t>
            </a:r>
            <a:br>
              <a:rPr lang="pl-PL" dirty="0"/>
            </a:br>
            <a:r>
              <a:rPr lang="pl-PL" dirty="0"/>
              <a:t>W przypadku założenia w budżecie projektu stawek wyższych, we wniosku </a:t>
            </a:r>
            <a:br>
              <a:rPr lang="pl-PL" dirty="0"/>
            </a:br>
            <a:r>
              <a:rPr lang="pl-PL" dirty="0"/>
              <a:t>o dofinansowanie w części </a:t>
            </a:r>
            <a:r>
              <a:rPr lang="pl-PL" b="1" dirty="0"/>
              <a:t>Uzasadnienia wydatków </a:t>
            </a:r>
            <a:r>
              <a:rPr lang="pl-PL" dirty="0"/>
              <a:t>należy wyjaśnić powód odstępstwa od stawek określonych w taryfikatorze. </a:t>
            </a:r>
          </a:p>
          <a:p>
            <a:pPr>
              <a:spcBef>
                <a:spcPts val="1800"/>
              </a:spcBef>
            </a:pPr>
            <a:r>
              <a:rPr lang="pl-PL" dirty="0"/>
              <a:t>Ceny ujęte w tabelach są cenami brutto (w przypadku wynagrodzeń stawki uwzględniają składki pracodawcy). Przy ocenie kwalifikowalności wydatków związanych z zatrudnieniem personelu na umowę cywilno-prawną przy wykorzystaniu maksymalnej ceny rynkowej pod uwagę będzie brana wielkość zaangażowania godzinowego danej osoby w projekcie. </a:t>
            </a:r>
          </a:p>
          <a:p>
            <a:pPr>
              <a:spcBef>
                <a:spcPts val="1800"/>
              </a:spcBef>
            </a:pPr>
            <a:r>
              <a:rPr lang="pl-PL" dirty="0"/>
              <a:t>Przy zatrudnieniu pracownika na umowę o pracę (np. ½ etatu w okresie roku) wynagrodzenie nie może wynikać z przemnożenia liczby przepracowanych godzin i podanego w taryfikatorze kosztu, ponieważ prowadzić to będzie do nieuzasadnionego zawyżenia poziomu wynagrodzeń. </a:t>
            </a:r>
          </a:p>
          <a:p>
            <a:endParaRPr lang="pl-PL" sz="1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6858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EE408F-F3EA-438D-8320-8B58958E5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394" y="323453"/>
            <a:ext cx="8856406" cy="920971"/>
          </a:xfrm>
        </p:spPr>
        <p:txBody>
          <a:bodyPr>
            <a:noAutofit/>
          </a:bodyPr>
          <a:lstStyle/>
          <a:p>
            <a:r>
              <a:rPr lang="pl-PL" sz="3600" dirty="0"/>
              <a:t>Taryfikator korekt kosztów pośrednich za naruszenia postanowień umowy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39CDEB-1653-481C-95B5-2EF019EF3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248" y="1907629"/>
            <a:ext cx="9288552" cy="4968034"/>
          </a:xfrm>
        </p:spPr>
        <p:txBody>
          <a:bodyPr>
            <a:normAutofit/>
          </a:bodyPr>
          <a:lstStyle/>
          <a:p>
            <a:pPr marL="558800" lvl="2" indent="0">
              <a:buClr>
                <a:schemeClr val="accent1"/>
              </a:buClr>
              <a:buNone/>
            </a:pPr>
            <a:r>
              <a:rPr lang="pl-PL" b="1" dirty="0"/>
              <a:t>Załącznik nr 25 do Regulaminu wyboru projektów</a:t>
            </a:r>
          </a:p>
          <a:p>
            <a:pPr lvl="2"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W przypadku naruszenia przez Beneficjenta postanowień umowy w zakresie zarządzania Projektem, Instytucja Zarządzająca podczas zatwierdzania wniosku o płatność stosuje korektę wartości kosztów pośrednich. </a:t>
            </a:r>
          </a:p>
          <a:p>
            <a:pPr lvl="2"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Wysokość korekty (1% lub 2% lub 4% lub 5% wartości kosztów pośrednich wykazanych w aktualnym wniosku o dofinansowanie) obliczana jest zgodnie z Taryfikatorem korekt kosztów pośrednich za określone naruszenia postanowień umowy o dofinansowanie w zakresie zarządzania projektem EFS+.</a:t>
            </a:r>
          </a:p>
          <a:p>
            <a:pPr lvl="2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70664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EE408F-F3EA-438D-8320-8B58958E5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410" y="323453"/>
            <a:ext cx="8640382" cy="920971"/>
          </a:xfrm>
        </p:spPr>
        <p:txBody>
          <a:bodyPr>
            <a:noAutofit/>
          </a:bodyPr>
          <a:lstStyle/>
          <a:p>
            <a:r>
              <a:rPr lang="pl-PL" sz="3600" dirty="0"/>
              <a:t>Taryfikator korekt kosztów pośrednich za naruszenia postanowień umowy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39CDEB-1653-481C-95B5-2EF019EF3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54" y="1547588"/>
            <a:ext cx="9288552" cy="5688633"/>
          </a:xfrm>
        </p:spPr>
        <p:txBody>
          <a:bodyPr>
            <a:normAutofit/>
          </a:bodyPr>
          <a:lstStyle/>
          <a:p>
            <a:pPr marL="558800" lvl="2" indent="0">
              <a:buClr>
                <a:schemeClr val="accent1"/>
              </a:buClr>
              <a:buNone/>
            </a:pPr>
            <a:r>
              <a:rPr lang="pl-PL" dirty="0"/>
              <a:t>Przykłady wynikające z </a:t>
            </a:r>
            <a:r>
              <a:rPr lang="pl-PL" b="1" dirty="0"/>
              <a:t>Załącznika nr 25 do Regulaminu wyboru projektów</a:t>
            </a:r>
          </a:p>
          <a:p>
            <a:pPr lvl="2"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Beneficjent nie przedkłada wniosków o płatność lub dokumentów źródłowych związanych z weryfikacją wniosków o płatność w terminie wynikającym z umowy.</a:t>
            </a:r>
          </a:p>
          <a:p>
            <a:pPr lvl="2"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Brak informacji i wyjaśnień związanych z realizacją projektu.</a:t>
            </a:r>
          </a:p>
          <a:p>
            <a:pPr lvl="2"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Wnioski o płatność są niekompletne, z tymi samymi błędami.</a:t>
            </a:r>
          </a:p>
          <a:p>
            <a:pPr lvl="2"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Nieprawidłowe zarządzanie projektem skutkujące licznymi uchybieniami.</a:t>
            </a:r>
          </a:p>
          <a:p>
            <a:pPr lvl="2"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Dane w CST 2021 są niekompletne, obarczone błędami.</a:t>
            </a:r>
          </a:p>
          <a:p>
            <a:pPr lvl="2"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Nie wdrożono zaleceń pokontrolnych o kluczowym i istotnym znaczeniu </a:t>
            </a:r>
            <a:br>
              <a:rPr lang="pl-PL" dirty="0"/>
            </a:br>
            <a:r>
              <a:rPr lang="pl-PL" dirty="0"/>
              <a:t>w wyznaczonym terminie.</a:t>
            </a:r>
          </a:p>
          <a:p>
            <a:pPr lvl="2"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Uniemożliwiono realizację wizyty monitoringowej lub nie została przeprowadzona w zakresie zgodnym z harmonogramem - niedopełnienie przez Beneficjenta obowiązku dotyczącego przekazania/aktualizacji szczegółowego harmonogramu udzielania wsparcia. </a:t>
            </a:r>
          </a:p>
          <a:p>
            <a:pPr lvl="2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16633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EE408F-F3EA-438D-8320-8B58958E5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418" y="323453"/>
            <a:ext cx="8640382" cy="920971"/>
          </a:xfrm>
        </p:spPr>
        <p:txBody>
          <a:bodyPr>
            <a:noAutofit/>
          </a:bodyPr>
          <a:lstStyle/>
          <a:p>
            <a:r>
              <a:rPr lang="pl-PL" sz="3600" dirty="0"/>
              <a:t>Taryfikator korekt kosztów pośrednich za naruszenia postanowień umowy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39CDEB-1653-481C-95B5-2EF019EF3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54" y="1619597"/>
            <a:ext cx="9288552" cy="5544616"/>
          </a:xfrm>
        </p:spPr>
        <p:txBody>
          <a:bodyPr>
            <a:normAutofit/>
          </a:bodyPr>
          <a:lstStyle/>
          <a:p>
            <a:pPr marL="558800" lvl="2" indent="0">
              <a:buClr>
                <a:schemeClr val="accent1"/>
              </a:buClr>
              <a:buNone/>
            </a:pPr>
            <a:r>
              <a:rPr lang="pl-PL" b="1" dirty="0"/>
              <a:t>Załącznik nr 25 do Regulaminu wyboru projektów</a:t>
            </a:r>
          </a:p>
          <a:p>
            <a:pPr marL="558800" lvl="2" indent="0">
              <a:spcBef>
                <a:spcPts val="1800"/>
              </a:spcBef>
              <a:buClr>
                <a:schemeClr val="accent1"/>
              </a:buClr>
              <a:buNone/>
            </a:pPr>
            <a:r>
              <a:rPr lang="pl-PL" b="1" dirty="0"/>
              <a:t>Korekta kosztów pośrednich</a:t>
            </a:r>
          </a:p>
          <a:p>
            <a:pPr lvl="2"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b="1" dirty="0"/>
              <a:t>1 % </a:t>
            </a:r>
            <a:r>
              <a:rPr lang="pl-PL" dirty="0"/>
              <a:t>wartości kosztów pośrednich wykazanych w aktualnym wniosku </a:t>
            </a:r>
            <a:br>
              <a:rPr lang="pl-PL" dirty="0"/>
            </a:br>
            <a:r>
              <a:rPr lang="pl-PL" dirty="0"/>
              <a:t>o dofinansowanie – Beneficjent nie przedstawia w terminie wyznaczonym przez IZ jednak nie krótszym niż 5 dni roboczych, informacji i wyjaśnień związanych z realizacją projektu.</a:t>
            </a:r>
          </a:p>
          <a:p>
            <a:pPr lvl="2"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b="1" dirty="0"/>
              <a:t>5 % </a:t>
            </a:r>
            <a:r>
              <a:rPr lang="pl-PL" dirty="0"/>
              <a:t>wartości kosztów pośrednich wykazanych w aktualnym wniosku </a:t>
            </a:r>
            <a:br>
              <a:rPr lang="pl-PL" dirty="0"/>
            </a:br>
            <a:r>
              <a:rPr lang="pl-PL" dirty="0"/>
              <a:t>o dofinansowanie - rażące naruszenia przez Beneficjenta postanowień umowy/decyzji w zakresie zarządzania projektem, skutkujące licznymi uchybieniami o kluczowym zakresie.</a:t>
            </a:r>
          </a:p>
          <a:p>
            <a:pPr lvl="2"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b="1" dirty="0"/>
              <a:t>2% lub 4 % </a:t>
            </a:r>
            <a:r>
              <a:rPr lang="pl-PL" dirty="0"/>
              <a:t>- Beneficjent przedkłada wnioski o płatność lub dokumenty źródłowe niskiej jakości (np. niekompletne, z tymi samymi błędami) lub nie wprowadza danych do systemu teleinformatycznego CST 2021 lub wprowadza dane niekompletne, wprowadza dane do CST 2021 z błędami.</a:t>
            </a:r>
          </a:p>
          <a:p>
            <a:pPr lvl="2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dirty="0"/>
          </a:p>
          <a:p>
            <a:pPr lvl="2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18867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EE408F-F3EA-438D-8320-8B58958E5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418" y="323453"/>
            <a:ext cx="8640382" cy="1064987"/>
          </a:xfrm>
        </p:spPr>
        <p:txBody>
          <a:bodyPr>
            <a:noAutofit/>
          </a:bodyPr>
          <a:lstStyle/>
          <a:p>
            <a:r>
              <a:rPr lang="pl-PL" sz="3600" dirty="0"/>
              <a:t>Taryfikator korekt kosztów pośrednich za naruszenia postanowień umowy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39CDEB-1653-481C-95B5-2EF019EF3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248" y="1763613"/>
            <a:ext cx="9288552" cy="4968034"/>
          </a:xfrm>
        </p:spPr>
        <p:txBody>
          <a:bodyPr>
            <a:normAutofit/>
          </a:bodyPr>
          <a:lstStyle/>
          <a:p>
            <a:pPr marL="558800" lvl="2" indent="0">
              <a:buClr>
                <a:schemeClr val="accent1"/>
              </a:buClr>
              <a:buNone/>
            </a:pPr>
            <a:r>
              <a:rPr lang="pl-PL" b="1" dirty="0"/>
              <a:t>Załącznik nr 26 do Regulaminu wyboru projektów</a:t>
            </a:r>
          </a:p>
          <a:p>
            <a:pPr marL="558800" lvl="2" indent="0">
              <a:buClr>
                <a:schemeClr val="accent1"/>
              </a:buClr>
              <a:buNone/>
            </a:pPr>
            <a:r>
              <a:rPr lang="pl-PL" b="1" dirty="0"/>
              <a:t>Korekta kosztów pośrednich</a:t>
            </a:r>
          </a:p>
          <a:p>
            <a:pPr marL="558800" lvl="2" indent="0">
              <a:buClr>
                <a:schemeClr val="accent1"/>
              </a:buClr>
              <a:buNone/>
            </a:pPr>
            <a:endParaRPr lang="pl-PL" b="1" dirty="0"/>
          </a:p>
          <a:p>
            <a:pPr lvl="2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b="1" dirty="0"/>
              <a:t>1 % </a:t>
            </a:r>
            <a:r>
              <a:rPr lang="pl-PL" dirty="0"/>
              <a:t>wartości kosztów pośrednich wykazanych w aktualnym wniosku </a:t>
            </a:r>
            <a:br>
              <a:rPr lang="pl-PL" dirty="0"/>
            </a:br>
            <a:r>
              <a:rPr lang="pl-PL" dirty="0"/>
              <a:t>o dofinansowanie za każdy dzień kalendarzowy przekroczenia terminu, nie więcej jednak niż 250 PLN za dzień – Beneficjent nie przedkłada wniosku </a:t>
            </a:r>
            <a:br>
              <a:rPr lang="pl-PL" dirty="0"/>
            </a:br>
            <a:r>
              <a:rPr lang="pl-PL" dirty="0"/>
              <a:t>o płatność w terminie wynikającym z umowy/decyzji o dofinansowanie, nie przedkłada dokumentów źródłowych związanych z weryfikacją wniosków o płatność w terminie.</a:t>
            </a:r>
          </a:p>
          <a:p>
            <a:pPr lvl="2"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Kolejne stawki są odpowiednio stosowane przy naruszeniach związanych </a:t>
            </a:r>
            <a:br>
              <a:rPr lang="pl-PL" dirty="0"/>
            </a:br>
            <a:r>
              <a:rPr lang="pl-PL" dirty="0"/>
              <a:t>z realizacją czynności kontrolnych.</a:t>
            </a:r>
          </a:p>
          <a:p>
            <a:pPr marL="558800" lvl="2" indent="0">
              <a:buClr>
                <a:schemeClr val="accent1"/>
              </a:buCl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62198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A8A609-8E3F-4756-9955-2F0E652C6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771" y="323453"/>
            <a:ext cx="8640381" cy="1080001"/>
          </a:xfrm>
        </p:spPr>
        <p:txBody>
          <a:bodyPr/>
          <a:lstStyle/>
          <a:p>
            <a:r>
              <a:rPr lang="pl-PL" sz="3600" dirty="0"/>
              <a:t>Kwalifikowalność</a:t>
            </a:r>
            <a:r>
              <a:rPr lang="pl-PL" dirty="0"/>
              <a:t> podatku VAT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D1E1D2-E836-4A7A-B8C6-9A11E5B9E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406" y="1619597"/>
            <a:ext cx="9001000" cy="5328592"/>
          </a:xfrm>
        </p:spPr>
        <p:txBody>
          <a:bodyPr>
            <a:normAutofit fontScale="85000" lnSpcReduction="10000"/>
          </a:bodyPr>
          <a:lstStyle/>
          <a:p>
            <a:r>
              <a:rPr lang="pl-PL" sz="2600" dirty="0"/>
              <a:t>Podatek VAT w projekcie, którego łączny koszt jest </a:t>
            </a:r>
            <a:r>
              <a:rPr lang="pl-PL" sz="2600" b="1" dirty="0"/>
              <a:t>mniejszy niż 5 mln EUR </a:t>
            </a:r>
            <a:r>
              <a:rPr lang="pl-PL" sz="2600" dirty="0"/>
              <a:t>(włączając VAT), </a:t>
            </a:r>
            <a:r>
              <a:rPr lang="pl-PL" sz="2600" b="1" dirty="0"/>
              <a:t>jest kwalifikowalny</a:t>
            </a:r>
            <a:r>
              <a:rPr lang="pl-PL" sz="2600" dirty="0"/>
              <a:t>.</a:t>
            </a:r>
          </a:p>
          <a:p>
            <a:pPr>
              <a:spcBef>
                <a:spcPts val="2400"/>
              </a:spcBef>
            </a:pPr>
            <a:r>
              <a:rPr lang="pl-PL" sz="2600" dirty="0"/>
              <a:t>Podatek VAT w projekcie, którego wartość wynosi </a:t>
            </a:r>
            <a:r>
              <a:rPr lang="pl-PL" sz="2600" b="1" dirty="0"/>
              <a:t>co najmniej </a:t>
            </a:r>
            <a:br>
              <a:rPr lang="pl-PL" sz="2600" b="1" dirty="0"/>
            </a:br>
            <a:r>
              <a:rPr lang="pl-PL" sz="2600" b="1" dirty="0"/>
              <a:t>5 mln EUR </a:t>
            </a:r>
            <a:r>
              <a:rPr lang="pl-PL" sz="2600" dirty="0"/>
              <a:t>(włączając VAT) </a:t>
            </a:r>
            <a:r>
              <a:rPr lang="pl-PL" sz="2600" b="1" dirty="0"/>
              <a:t>może być kwalifikowalny, gdy brak jest prawnej możliwości odzyskania podatku VAT </a:t>
            </a:r>
            <a:r>
              <a:rPr lang="pl-PL" sz="2600" dirty="0"/>
              <a:t>zgodnie z przepisami prawa krajowego.</a:t>
            </a:r>
          </a:p>
          <a:p>
            <a:pPr>
              <a:spcBef>
                <a:spcPts val="2400"/>
              </a:spcBef>
            </a:pPr>
            <a:endParaRPr lang="pl-PL" sz="2600" dirty="0"/>
          </a:p>
          <a:p>
            <a:pPr marL="0" indent="0">
              <a:buNone/>
            </a:pPr>
            <a:r>
              <a:rPr lang="pl-PL" sz="2600" dirty="0"/>
              <a:t>W części </a:t>
            </a:r>
            <a:r>
              <a:rPr lang="pl-PL" sz="2600" b="1" dirty="0"/>
              <a:t>Oświadczenia </a:t>
            </a:r>
            <a:r>
              <a:rPr lang="pl-PL" sz="2600" dirty="0"/>
              <a:t>należy wybrać właściwą opcję:</a:t>
            </a:r>
          </a:p>
          <a:p>
            <a:pPr marL="0" indent="0">
              <a:buNone/>
            </a:pPr>
            <a:r>
              <a:rPr lang="pl-PL" sz="2600" dirty="0"/>
              <a:t>„Nie dotyczy ”- oznacza, że wartość projektu nie przekracza 5 mln EUR. </a:t>
            </a:r>
          </a:p>
          <a:p>
            <a:pPr marL="0" indent="0">
              <a:buNone/>
            </a:pPr>
            <a:r>
              <a:rPr lang="pl-PL" sz="2600" dirty="0">
                <a:solidFill>
                  <a:srgbClr val="212121"/>
                </a:solidFill>
              </a:rPr>
              <a:t>„Tak” - oznacza, że Wnioskodawca/Partner w projekcie, którego wartość wynosi co najmniej 5 mln EUR, nie ma prawnej możliwości odliczenia podatku VAT.</a:t>
            </a:r>
          </a:p>
          <a:p>
            <a:pPr marL="0" indent="0">
              <a:buNone/>
            </a:pPr>
            <a:r>
              <a:rPr lang="pl-PL" sz="2600" dirty="0">
                <a:solidFill>
                  <a:srgbClr val="212121"/>
                </a:solidFill>
              </a:rPr>
              <a:t>„Nie” - oznacza, że Wnioskodawca/Partner w projekcie, którego wartość wynosi co najmniej 5 mln EUR, ma prawną możliwość odliczenia podatku VAT.</a:t>
            </a:r>
          </a:p>
          <a:p>
            <a:pPr>
              <a:spcBef>
                <a:spcPts val="2400"/>
              </a:spcBef>
            </a:pPr>
            <a:endParaRPr lang="pl-PL" dirty="0"/>
          </a:p>
          <a:p>
            <a:pPr>
              <a:spcBef>
                <a:spcPts val="2400"/>
              </a:spcBef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76909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2843733"/>
            <a:ext cx="7920115" cy="1584176"/>
          </a:xfrm>
        </p:spPr>
        <p:txBody>
          <a:bodyPr>
            <a:normAutofit/>
          </a:bodyPr>
          <a:lstStyle/>
          <a:p>
            <a:pPr algn="ctr"/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latin typeface="+mn-lt"/>
                <a:cs typeface="Arial" panose="020B0604020202020204" pitchFamily="34" charset="0"/>
              </a:rPr>
              <a:t>Dziękuję za uwagę.</a:t>
            </a:r>
          </a:p>
        </p:txBody>
      </p:sp>
    </p:spTree>
    <p:extLst>
      <p:ext uri="{BB962C8B-B14F-4D97-AF65-F5344CB8AC3E}">
        <p14:creationId xmlns:p14="http://schemas.microsoft.com/office/powerpoint/2010/main" val="1371773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464603-51AD-45AD-9ABD-D48863812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96889"/>
            <a:ext cx="8640381" cy="914565"/>
          </a:xfrm>
        </p:spPr>
        <p:txBody>
          <a:bodyPr>
            <a:normAutofit/>
          </a:bodyPr>
          <a:lstStyle/>
          <a:p>
            <a:r>
              <a:rPr lang="pl-PL" sz="3600" dirty="0"/>
              <a:t>Wkład własny – rodzaje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2157C5-A2FE-4D2F-B64B-7A04CED9D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7394" y="1709481"/>
            <a:ext cx="4140000" cy="590404"/>
          </a:xfrm>
        </p:spPr>
        <p:txBody>
          <a:bodyPr/>
          <a:lstStyle/>
          <a:p>
            <a:pPr algn="ctr"/>
            <a:r>
              <a:rPr lang="pl-PL" sz="2200" b="1" dirty="0"/>
              <a:t>Wkład własny niepieniężny</a:t>
            </a:r>
          </a:p>
          <a:p>
            <a:endParaRPr lang="pl-PL" sz="2200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F865456-F97F-49BB-8D80-6DEAC8F8D3AE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37597" y="2322617"/>
            <a:ext cx="4708308" cy="4877220"/>
          </a:xfrm>
        </p:spPr>
        <p:txBody>
          <a:bodyPr/>
          <a:lstStyle/>
          <a:p>
            <a:r>
              <a:rPr lang="pl-PL" dirty="0"/>
              <a:t>udostępnianie/użyczanie pomieszczeń, </a:t>
            </a:r>
            <a:r>
              <a:rPr lang="pl-PL" dirty="0" err="1"/>
              <a:t>sal</a:t>
            </a:r>
            <a:r>
              <a:rPr lang="pl-PL" dirty="0"/>
              <a:t>, sprzętu na potrzeby projektu;</a:t>
            </a:r>
          </a:p>
          <a:p>
            <a:r>
              <a:rPr lang="pl-PL" dirty="0"/>
              <a:t>świadczenia wykonywane przez wolontariuszy.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Wartość wkładu niepieniężnego powinna być potwierdzona dokumentami o wartości dowodowej równoważnej fakturom.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14F5FD86-73CD-4D98-ACCA-B72CEF00B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78658" y="1732213"/>
            <a:ext cx="4139294" cy="590404"/>
          </a:xfrm>
        </p:spPr>
        <p:txBody>
          <a:bodyPr/>
          <a:lstStyle/>
          <a:p>
            <a:pPr algn="ctr"/>
            <a:r>
              <a:rPr lang="pl-PL" sz="2200" b="1" dirty="0"/>
              <a:t>Wkład własny pieniężny</a:t>
            </a:r>
          </a:p>
          <a:p>
            <a:pPr algn="ctr"/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403923B-A058-4220-97B7-B53FF1314916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482788" y="2299885"/>
            <a:ext cx="4444799" cy="4401924"/>
          </a:xfrm>
        </p:spPr>
        <p:txBody>
          <a:bodyPr/>
          <a:lstStyle/>
          <a:p>
            <a:r>
              <a:rPr lang="pl-PL" dirty="0"/>
              <a:t>wynagrodzenie kadry merytorycznej zaangażowanej w realizację projektu, która nie jest finansowana ze środków projektu,</a:t>
            </a:r>
          </a:p>
          <a:p>
            <a:r>
              <a:rPr lang="pl-PL" dirty="0"/>
              <a:t>środki finansowe będące w </a:t>
            </a:r>
            <a:r>
              <a:rPr lang="pl-PL" dirty="0" err="1"/>
              <a:t>dyspo-zycji</a:t>
            </a:r>
            <a:r>
              <a:rPr lang="pl-PL" dirty="0"/>
              <a:t> danej instytucji lub pozyskane przez tę instytucję z innych źródeł;</a:t>
            </a:r>
          </a:p>
          <a:p>
            <a:r>
              <a:rPr lang="pl-PL" dirty="0"/>
              <a:t>wkład w ramach kosztów pośrednich rozliczanych ryczałtem;</a:t>
            </a:r>
          </a:p>
          <a:p>
            <a:r>
              <a:rPr lang="pl-PL" dirty="0"/>
              <a:t>środki wpłacane np. przez </a:t>
            </a:r>
            <a:r>
              <a:rPr lang="pl-PL" dirty="0" err="1"/>
              <a:t>ucze-stników</a:t>
            </a:r>
            <a:r>
              <a:rPr lang="pl-PL" dirty="0"/>
              <a:t> projektu,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0075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706" y="251445"/>
            <a:ext cx="7920400" cy="576064"/>
          </a:xfrm>
        </p:spPr>
        <p:txBody>
          <a:bodyPr>
            <a:normAutofit/>
          </a:bodyPr>
          <a:lstStyle/>
          <a:p>
            <a:r>
              <a:rPr lang="pl-PL" sz="3600" dirty="0"/>
              <a:t>Budżet projektu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D2D5577A-2093-4FB5-B121-66C95202522E}"/>
              </a:ext>
            </a:extLst>
          </p:cNvPr>
          <p:cNvSpPr/>
          <p:nvPr/>
        </p:nvSpPr>
        <p:spPr>
          <a:xfrm>
            <a:off x="737394" y="1025237"/>
            <a:ext cx="892899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dirty="0"/>
              <a:t>Nazwy wydatków w obrębie jednego zadania i podmiotu realizującego projekt (Wnioskodawca/Realizator, jeśli dotyczy) nie mogą się powtarzać, muszą być unikalne. 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dirty="0"/>
              <a:t>Nazwa kosztu powinna być precyzyjna (zawierać czytelną kalkulację danego wydatku) oraz (jeśli dotyczy) formę zatrudnienia, wymiar etatu, tak aby łatwo można było ją powiązać z konkretnymi działaniami realizowanymi w danym zadaniu oraz ocenić racjonalność kosztu </a:t>
            </a:r>
            <a:r>
              <a:rPr lang="pl-PL" sz="2200" b="1" dirty="0"/>
              <a:t>(dotyczy kosztów rozliczanych na podstawie rzeczywiście poniesionych wydatków). 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dirty="0"/>
              <a:t>Limity - dany koszt może być jednocześnie objęty kilkoma limitami, np. stanowić wydatek na dostępność w projekcie oraz zaliczać się do cross-</a:t>
            </a:r>
            <a:r>
              <a:rPr lang="pl-PL" sz="2200" dirty="0" err="1"/>
              <a:t>financingu</a:t>
            </a:r>
            <a:r>
              <a:rPr lang="pl-PL" sz="2200" dirty="0"/>
              <a:t>. Przykład: likwidowanie barier architektonicznych w miejscu zamieszkania.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dirty="0"/>
              <a:t>Zaznaczając dany limit, cała wartość kosztu będzie do niego wliczona.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655282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52" y="323453"/>
            <a:ext cx="8783791" cy="681810"/>
          </a:xfrm>
        </p:spPr>
        <p:txBody>
          <a:bodyPr>
            <a:noAutofit/>
          </a:bodyPr>
          <a:lstStyle/>
          <a:p>
            <a:r>
              <a:rPr lang="pl-PL" sz="3600" dirty="0"/>
              <a:t>Uproszczone metody rozliczania </a:t>
            </a:r>
            <a:br>
              <a:rPr lang="pl-PL" sz="3600" dirty="0"/>
            </a:br>
            <a:r>
              <a:rPr lang="pl-PL" sz="3600" dirty="0"/>
              <a:t>wydatków 1/6</a:t>
            </a:r>
            <a:br>
              <a:rPr lang="pl-PL" sz="3600" dirty="0"/>
            </a:br>
            <a:br>
              <a:rPr lang="pl-PL" sz="3200" dirty="0"/>
            </a:br>
            <a:br>
              <a:rPr lang="pl-PL" sz="3200" dirty="0"/>
            </a:b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559" y="1979637"/>
            <a:ext cx="8856984" cy="439248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b="1" dirty="0"/>
              <a:t>KORZYŚCI:</a:t>
            </a:r>
            <a:endParaRPr lang="pl-PL" dirty="0"/>
          </a:p>
          <a:p>
            <a:pPr lvl="0">
              <a:spcBef>
                <a:spcPts val="1800"/>
              </a:spcBef>
            </a:pPr>
            <a:r>
              <a:rPr lang="pl-PL" dirty="0"/>
              <a:t>Ułatwienie realizacji projektu – skupienie się na produktach i rezultatach, </a:t>
            </a:r>
            <a:br>
              <a:rPr lang="pl-PL" dirty="0"/>
            </a:br>
            <a:r>
              <a:rPr lang="pl-PL" dirty="0"/>
              <a:t>a nie procedurach, wydatkach.</a:t>
            </a:r>
          </a:p>
          <a:p>
            <a:pPr lvl="0"/>
            <a:r>
              <a:rPr lang="pl-PL" dirty="0"/>
              <a:t>Zmniejszenie obciążeń administracyjnych zarówno po stronie beneficjentów, jak i instytucji (brak wymogu weryfikacji dokumentów księgowych).</a:t>
            </a:r>
          </a:p>
          <a:p>
            <a:pPr lvl="0"/>
            <a:r>
              <a:rPr lang="pl-PL" dirty="0"/>
              <a:t>Łatwiejszy dostęp do funduszy UE, również dla mniejszych podmiotów.</a:t>
            </a:r>
          </a:p>
          <a:p>
            <a:pPr lvl="0"/>
            <a:r>
              <a:rPr lang="pl-PL" dirty="0"/>
              <a:t>Uniknięcie ryzyka wystąpienia najczęściej spotykanych nieprawidłowości </a:t>
            </a:r>
            <a:br>
              <a:rPr lang="pl-PL" dirty="0"/>
            </a:br>
            <a:r>
              <a:rPr lang="pl-PL" dirty="0"/>
              <a:t>w projektach (błędy w </a:t>
            </a:r>
            <a:r>
              <a:rPr lang="pl-PL" dirty="0" err="1"/>
              <a:t>pzp</a:t>
            </a:r>
            <a:r>
              <a:rPr lang="pl-PL" dirty="0"/>
              <a:t> i zasadzie konkurencyjności).</a:t>
            </a:r>
          </a:p>
          <a:p>
            <a:pPr lvl="0"/>
            <a:r>
              <a:rPr lang="pl-PL" dirty="0"/>
              <a:t>Proste rozliczenie końcowe – projekt rozliczony w 100% (brak zwrotów) </a:t>
            </a:r>
            <a:br>
              <a:rPr lang="pl-PL" dirty="0"/>
            </a:br>
            <a:r>
              <a:rPr lang="pl-PL" dirty="0"/>
              <a:t>w przypadku właściwego udokumentowania osiągnięcia wskaźników.</a:t>
            </a:r>
          </a:p>
          <a:p>
            <a:pPr lvl="0"/>
            <a:r>
              <a:rPr lang="pl-PL" dirty="0"/>
              <a:t>Uproszczona ścieżka kontroli projektu.</a:t>
            </a:r>
          </a:p>
          <a:p>
            <a:pPr marL="0" lv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0252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710" y="251445"/>
            <a:ext cx="7920400" cy="1080001"/>
          </a:xfrm>
        </p:spPr>
        <p:txBody>
          <a:bodyPr>
            <a:normAutofit/>
          </a:bodyPr>
          <a:lstStyle/>
          <a:p>
            <a:r>
              <a:rPr lang="pl-PL" sz="3600" dirty="0"/>
              <a:t>Uproszczone metody rozliczania wydatków 2/6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C02991-57D4-42E5-8081-BC39A163D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398" y="1835621"/>
            <a:ext cx="9145016" cy="4680002"/>
          </a:xfrm>
        </p:spPr>
        <p:txBody>
          <a:bodyPr>
            <a:normAutofit fontScale="47500" lnSpcReduction="20000"/>
          </a:bodyPr>
          <a:lstStyle/>
          <a:p>
            <a:r>
              <a:rPr lang="pl-PL" sz="4600" dirty="0"/>
              <a:t>W przypadku projektów, których łączny koszt wyrażony w PLN </a:t>
            </a:r>
            <a:br>
              <a:rPr lang="pl-PL" sz="4600" dirty="0"/>
            </a:br>
            <a:r>
              <a:rPr lang="pl-PL" sz="4600" b="1" dirty="0"/>
              <a:t>nie przekracza równowartości 200 tys. EUR, należy zastosować metodę rozliczania wydatków na podstawie kwot ryczałtowych </a:t>
            </a:r>
            <a:r>
              <a:rPr lang="pl-PL" sz="4600" dirty="0"/>
              <a:t>określanych przez beneficjenta w oparciu o szczegółowy budżet projektu.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pl-PL" sz="4600" b="1" dirty="0"/>
              <a:t>859 300,00 zł </a:t>
            </a:r>
            <a:r>
              <a:rPr lang="pl-PL" sz="4600" dirty="0"/>
              <a:t>wg kursu 1 EUR = 4,2965 PLN obowiązującego w miesiącu ogłoszenia naboru. </a:t>
            </a:r>
          </a:p>
          <a:p>
            <a:pPr>
              <a:spcBef>
                <a:spcPts val="1800"/>
              </a:spcBef>
            </a:pPr>
            <a:r>
              <a:rPr lang="pl-PL" sz="4600" dirty="0"/>
              <a:t>Wnioskodawca bierze pod uwagę planowane do zrealizowania zadania w ramach projektu, dla których określa kwoty ryczałtowe. Następnie definiuje </a:t>
            </a:r>
            <a:r>
              <a:rPr lang="pl-PL" sz="4600" b="1" dirty="0"/>
              <a:t>wskaźniki</a:t>
            </a:r>
            <a:r>
              <a:rPr lang="pl-PL" sz="4600" dirty="0"/>
              <a:t> służące do rozliczenia kwoty ryczałtowej oraz </a:t>
            </a:r>
            <a:r>
              <a:rPr lang="pl-PL" sz="4600" b="1" dirty="0"/>
              <a:t>dokumenty</a:t>
            </a:r>
            <a:r>
              <a:rPr lang="pl-PL" sz="4600" dirty="0"/>
              <a:t> niezbędne do potwierdzenia stopnia osiągnięcia wskaźnika. </a:t>
            </a:r>
          </a:p>
          <a:p>
            <a:pPr>
              <a:spcBef>
                <a:spcPts val="1800"/>
              </a:spcBef>
            </a:pPr>
            <a:r>
              <a:rPr lang="pl-PL" sz="4600" dirty="0"/>
              <a:t>Po pozytywnej ocenie wniosku o dofinansowanie założenia te zostają odzwierciedlone </a:t>
            </a:r>
            <a:r>
              <a:rPr lang="pl-PL" sz="4600" b="1" dirty="0"/>
              <a:t>w umowie o dofinansowanie</a:t>
            </a:r>
            <a:r>
              <a:rPr lang="pl-PL" sz="4600" dirty="0"/>
              <a:t>. </a:t>
            </a:r>
          </a:p>
          <a:p>
            <a:endParaRPr lang="pl-PL" sz="4600" dirty="0"/>
          </a:p>
          <a:p>
            <a:pPr marL="0" indent="0">
              <a:buNone/>
            </a:pPr>
            <a:endParaRPr lang="pl-PL" dirty="0">
              <a:highlight>
                <a:srgbClr val="FF0000"/>
              </a:highlight>
              <a:cs typeface="Arial" panose="020B0604020202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297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E8A67F-4C81-41C7-A2F9-208564A2B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8640960" cy="864096"/>
          </a:xfrm>
        </p:spPr>
        <p:txBody>
          <a:bodyPr>
            <a:noAutofit/>
          </a:bodyPr>
          <a:lstStyle/>
          <a:p>
            <a:pPr algn="ctr"/>
            <a:r>
              <a:rPr lang="pl-PL" sz="3600" dirty="0">
                <a:latin typeface="+mn-lt"/>
              </a:rPr>
              <a:t>Umowa – uproszczone metody rozliczania wydatków 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92BD5928-21CD-4884-8486-1CCAAF62F2C4}"/>
              </a:ext>
            </a:extLst>
          </p:cNvPr>
          <p:cNvSpPr/>
          <p:nvPr/>
        </p:nvSpPr>
        <p:spPr>
          <a:xfrm>
            <a:off x="665386" y="1547589"/>
            <a:ext cx="9109012" cy="3318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pl-PL" sz="2000" b="1" dirty="0">
                <a:cs typeface="Times New Roman" panose="02020603050405020304" pitchFamily="18" charset="0"/>
              </a:rPr>
              <a:t>Uproszczone metody rozliczania wydatków </a:t>
            </a:r>
            <a:br>
              <a:rPr lang="pl-PL" sz="2000" b="1" dirty="0">
                <a:cs typeface="Times New Roman" panose="02020603050405020304" pitchFamily="18" charset="0"/>
              </a:rPr>
            </a:br>
            <a:r>
              <a:rPr lang="pl-PL" sz="2000" b="1" dirty="0">
                <a:cs typeface="Times New Roman" panose="02020603050405020304" pitchFamily="18" charset="0"/>
              </a:rPr>
              <a:t>§ 6</a:t>
            </a:r>
            <a:r>
              <a:rPr lang="pl-PL" sz="2000" b="1" dirty="0">
                <a:cs typeface="Tahoma" panose="020B0604030504040204" pitchFamily="34" charset="0"/>
              </a:rPr>
              <a:t>.</a:t>
            </a:r>
            <a:endParaRPr lang="pl-PL" sz="2000" b="1" dirty="0"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300"/>
              </a:spcAft>
              <a:buFont typeface="+mj-lt"/>
              <a:buAutoNum type="arabicPeriod"/>
            </a:pPr>
            <a:r>
              <a:rPr lang="pl-PL" sz="2000" dirty="0">
                <a:ea typeface="Times New Roman" panose="02020603050405020304" pitchFamily="18" charset="0"/>
                <a:cs typeface="Tahoma" panose="020B0604030504040204" pitchFamily="34" charset="0"/>
              </a:rPr>
              <a:t>Beneficjent rozlicza wydatki w ramach projektu w oparciu o kwoty ryczałtowe:</a:t>
            </a:r>
            <a:endParaRPr lang="pl-PL" sz="2000" dirty="0"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30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pl-PL" sz="2000" dirty="0">
                <a:ea typeface="Times New Roman" panose="02020603050405020304" pitchFamily="18" charset="0"/>
                <a:cs typeface="Tahoma" panose="020B0604030504040204" pitchFamily="34" charset="0"/>
              </a:rPr>
              <a:t>za wykonanie zadania … [</a:t>
            </a:r>
            <a:r>
              <a:rPr lang="pl-PL" sz="2000" i="1" dirty="0">
                <a:ea typeface="Times New Roman" panose="02020603050405020304" pitchFamily="18" charset="0"/>
                <a:cs typeface="Tahoma" panose="020B0604030504040204" pitchFamily="34" charset="0"/>
              </a:rPr>
              <a:t>należy wpisać numer i nazwę zadania</a:t>
            </a:r>
            <a:r>
              <a:rPr lang="pl-PL" sz="2000" dirty="0">
                <a:ea typeface="Times New Roman" panose="02020603050405020304" pitchFamily="18" charset="0"/>
                <a:cs typeface="Tahoma" panose="020B0604030504040204" pitchFamily="34" charset="0"/>
              </a:rPr>
              <a:t>] przyznaje się kwotę ryczałtową … [</a:t>
            </a:r>
            <a:r>
              <a:rPr lang="pl-PL" sz="2000" i="1" dirty="0">
                <a:ea typeface="Times New Roman" panose="02020603050405020304" pitchFamily="18" charset="0"/>
                <a:cs typeface="Tahoma" panose="020B0604030504040204" pitchFamily="34" charset="0"/>
              </a:rPr>
              <a:t>należy wpisać kwotę</a:t>
            </a:r>
            <a:r>
              <a:rPr lang="pl-PL" sz="2000" dirty="0">
                <a:ea typeface="Times New Roman" panose="02020603050405020304" pitchFamily="18" charset="0"/>
                <a:cs typeface="Tahoma" panose="020B0604030504040204" pitchFamily="34" charset="0"/>
              </a:rPr>
              <a:t>] PLN (słownie: … [</a:t>
            </a:r>
            <a:r>
              <a:rPr lang="pl-PL" sz="2000" i="1" dirty="0">
                <a:ea typeface="Times New Roman" panose="02020603050405020304" pitchFamily="18" charset="0"/>
                <a:cs typeface="Tahoma" panose="020B0604030504040204" pitchFamily="34" charset="0"/>
              </a:rPr>
              <a:t>należy wpisać kwotę słownie</a:t>
            </a:r>
            <a:r>
              <a:rPr lang="pl-PL" sz="2000" dirty="0">
                <a:ea typeface="Times New Roman" panose="02020603050405020304" pitchFamily="18" charset="0"/>
                <a:cs typeface="Tahoma" panose="020B0604030504040204" pitchFamily="34" charset="0"/>
              </a:rPr>
              <a:t>]);</a:t>
            </a:r>
            <a:endParaRPr lang="pl-PL" sz="2000" dirty="0"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30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pl-PL" sz="2000" dirty="0">
                <a:ea typeface="Times New Roman" panose="02020603050405020304" pitchFamily="18" charset="0"/>
                <a:cs typeface="Tahoma" panose="020B0604030504040204" pitchFamily="34" charset="0"/>
              </a:rPr>
              <a:t>za wykonanie zadania … [</a:t>
            </a:r>
            <a:r>
              <a:rPr lang="pl-PL" sz="2000" i="1" dirty="0">
                <a:ea typeface="Times New Roman" panose="02020603050405020304" pitchFamily="18" charset="0"/>
                <a:cs typeface="Tahoma" panose="020B0604030504040204" pitchFamily="34" charset="0"/>
              </a:rPr>
              <a:t>należy wpisać numer i nazwę zadania</a:t>
            </a:r>
            <a:r>
              <a:rPr lang="pl-PL" sz="2000" dirty="0">
                <a:ea typeface="Times New Roman" panose="02020603050405020304" pitchFamily="18" charset="0"/>
                <a:cs typeface="Tahoma" panose="020B0604030504040204" pitchFamily="34" charset="0"/>
              </a:rPr>
              <a:t>] przyznaje się kwotę ryczałtową … [</a:t>
            </a:r>
            <a:r>
              <a:rPr lang="pl-PL" sz="2000" i="1" dirty="0">
                <a:ea typeface="Times New Roman" panose="02020603050405020304" pitchFamily="18" charset="0"/>
                <a:cs typeface="Tahoma" panose="020B0604030504040204" pitchFamily="34" charset="0"/>
              </a:rPr>
              <a:t>należy wpisać kwotę</a:t>
            </a:r>
            <a:r>
              <a:rPr lang="pl-PL" sz="2000" dirty="0">
                <a:ea typeface="Times New Roman" panose="02020603050405020304" pitchFamily="18" charset="0"/>
                <a:cs typeface="Tahoma" panose="020B0604030504040204" pitchFamily="34" charset="0"/>
              </a:rPr>
              <a:t>] PLN (słownie: … [</a:t>
            </a:r>
            <a:r>
              <a:rPr lang="pl-PL" sz="2000" i="1" dirty="0">
                <a:ea typeface="Times New Roman" panose="02020603050405020304" pitchFamily="18" charset="0"/>
                <a:cs typeface="Tahoma" panose="020B0604030504040204" pitchFamily="34" charset="0"/>
              </a:rPr>
              <a:t>należy wpisać kwotę słownie</a:t>
            </a:r>
            <a:r>
              <a:rPr lang="pl-PL" sz="2000" dirty="0">
                <a:ea typeface="Times New Roman" panose="02020603050405020304" pitchFamily="18" charset="0"/>
                <a:cs typeface="Tahoma" panose="020B0604030504040204" pitchFamily="34" charset="0"/>
              </a:rPr>
              <a:t>]).</a:t>
            </a:r>
            <a:endParaRPr lang="pl-PL" sz="20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06050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E8A67F-4C81-41C7-A2F9-208564A2B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179437"/>
            <a:ext cx="8640960" cy="792088"/>
          </a:xfrm>
        </p:spPr>
        <p:txBody>
          <a:bodyPr>
            <a:noAutofit/>
          </a:bodyPr>
          <a:lstStyle/>
          <a:p>
            <a:pPr algn="ctr"/>
            <a:r>
              <a:rPr lang="pl-PL" sz="3600" dirty="0">
                <a:latin typeface="+mn-lt"/>
              </a:rPr>
              <a:t>Umowa – uproszczone metody rozliczania wydatków 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92BD5928-21CD-4884-8486-1CCAAF62F2C4}"/>
              </a:ext>
            </a:extLst>
          </p:cNvPr>
          <p:cNvSpPr/>
          <p:nvPr/>
        </p:nvSpPr>
        <p:spPr>
          <a:xfrm>
            <a:off x="737394" y="1689649"/>
            <a:ext cx="9109012" cy="418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pl-PL" sz="2000" b="1" dirty="0">
                <a:cs typeface="Times New Roman" panose="02020603050405020304" pitchFamily="18" charset="0"/>
              </a:rPr>
              <a:t>Uproszczone metody rozliczania wydatków </a:t>
            </a:r>
            <a:br>
              <a:rPr lang="pl-PL" sz="2000" b="1" dirty="0">
                <a:cs typeface="Times New Roman" panose="02020603050405020304" pitchFamily="18" charset="0"/>
              </a:rPr>
            </a:br>
            <a:r>
              <a:rPr lang="pl-PL" sz="2000" b="1" dirty="0">
                <a:cs typeface="Times New Roman" panose="02020603050405020304" pitchFamily="18" charset="0"/>
              </a:rPr>
              <a:t>§ 6</a:t>
            </a:r>
            <a:r>
              <a:rPr lang="pl-PL" sz="2000" b="1" dirty="0">
                <a:cs typeface="Tahoma" panose="020B0604030504040204" pitchFamily="34" charset="0"/>
              </a:rPr>
              <a:t>.</a:t>
            </a:r>
            <a:endParaRPr lang="pl-PL" sz="2000" b="1" dirty="0"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300"/>
              </a:spcAft>
            </a:pPr>
            <a:r>
              <a:rPr lang="pl-PL" sz="2000" dirty="0">
                <a:ea typeface="Times New Roman" panose="02020603050405020304" pitchFamily="18" charset="0"/>
                <a:cs typeface="Tahoma" panose="020B0604030504040204" pitchFamily="34" charset="0"/>
              </a:rPr>
              <a:t>2. Dokumentami potwierdzającymi wykonanie:</a:t>
            </a:r>
            <a:endParaRPr lang="pl-PL" sz="2000" dirty="0"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30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pl-PL" sz="2000" dirty="0">
                <a:ea typeface="Times New Roman" panose="02020603050405020304" pitchFamily="18" charset="0"/>
                <a:cs typeface="Tahoma" panose="020B0604030504040204" pitchFamily="34" charset="0"/>
              </a:rPr>
              <a:t>kwoty ryczałtowej, o której mowa w ust. 1 pkt 1 są:</a:t>
            </a:r>
            <a:endParaRPr lang="pl-PL" sz="2000" dirty="0">
              <a:ea typeface="Times New Roman" panose="02020603050405020304" pitchFamily="18" charset="0"/>
            </a:endParaRPr>
          </a:p>
          <a:p>
            <a:pPr marL="1143000" lvl="2" indent="-228600">
              <a:lnSpc>
                <a:spcPct val="115000"/>
              </a:lnSpc>
              <a:spcAft>
                <a:spcPts val="300"/>
              </a:spcAft>
              <a:buFont typeface="+mj-lt"/>
              <a:buAutoNum type="alphaLcParenR"/>
              <a:tabLst>
                <a:tab pos="685800" algn="l"/>
              </a:tabLst>
            </a:pPr>
            <a:r>
              <a:rPr lang="pl-PL" sz="2000" dirty="0">
                <a:ea typeface="Times New Roman" panose="02020603050405020304" pitchFamily="18" charset="0"/>
                <a:cs typeface="Tahoma" panose="020B0604030504040204" pitchFamily="34" charset="0"/>
              </a:rPr>
              <a:t>załączane do wniosku o płatność: … [</a:t>
            </a:r>
            <a:r>
              <a:rPr lang="pl-PL" sz="2000" i="1" dirty="0">
                <a:ea typeface="Times New Roman" panose="02020603050405020304" pitchFamily="18" charset="0"/>
                <a:cs typeface="Tahoma" panose="020B0604030504040204" pitchFamily="34" charset="0"/>
              </a:rPr>
              <a:t>należy wpisać nazwy dokumentów</a:t>
            </a:r>
            <a:r>
              <a:rPr lang="pl-PL" sz="2000" dirty="0">
                <a:ea typeface="Times New Roman" panose="02020603050405020304" pitchFamily="18" charset="0"/>
                <a:cs typeface="Tahoma" panose="020B0604030504040204" pitchFamily="34" charset="0"/>
              </a:rPr>
              <a:t>],</a:t>
            </a:r>
            <a:endParaRPr lang="pl-PL" sz="2000" dirty="0">
              <a:ea typeface="Times New Roman" panose="02020603050405020304" pitchFamily="18" charset="0"/>
            </a:endParaRPr>
          </a:p>
          <a:p>
            <a:pPr marL="1143000" lvl="2" indent="-228600">
              <a:lnSpc>
                <a:spcPct val="115000"/>
              </a:lnSpc>
              <a:spcAft>
                <a:spcPts val="300"/>
              </a:spcAft>
              <a:buFont typeface="+mj-lt"/>
              <a:buAutoNum type="alphaLcParenR"/>
              <a:tabLst>
                <a:tab pos="685800" algn="l"/>
              </a:tabLst>
            </a:pPr>
            <a:r>
              <a:rPr lang="pl-PL" sz="2000" dirty="0">
                <a:ea typeface="Times New Roman" panose="02020603050405020304" pitchFamily="18" charset="0"/>
                <a:cs typeface="Tahoma" panose="020B0604030504040204" pitchFamily="34" charset="0"/>
              </a:rPr>
              <a:t>dostępne podczas kontroli na miejscu: … [</a:t>
            </a:r>
            <a:r>
              <a:rPr lang="pl-PL" sz="2000" i="1" dirty="0">
                <a:ea typeface="Times New Roman" panose="02020603050405020304" pitchFamily="18" charset="0"/>
                <a:cs typeface="Tahoma" panose="020B0604030504040204" pitchFamily="34" charset="0"/>
              </a:rPr>
              <a:t>należy wpisać nazwy dokumentów</a:t>
            </a:r>
            <a:r>
              <a:rPr lang="pl-PL" sz="2000" dirty="0">
                <a:ea typeface="Times New Roman" panose="02020603050405020304" pitchFamily="18" charset="0"/>
                <a:cs typeface="Tahoma" panose="020B0604030504040204" pitchFamily="34" charset="0"/>
              </a:rPr>
              <a:t>];</a:t>
            </a:r>
            <a:endParaRPr lang="pl-PL" sz="2000" dirty="0"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30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pl-PL" sz="2000" dirty="0">
                <a:ea typeface="Times New Roman" panose="02020603050405020304" pitchFamily="18" charset="0"/>
                <a:cs typeface="Tahoma" panose="020B0604030504040204" pitchFamily="34" charset="0"/>
              </a:rPr>
              <a:t>kwoty ryczałtowej, o której mowa w ust. 1 pkt 2 są:</a:t>
            </a:r>
            <a:endParaRPr lang="pl-PL" sz="2000" dirty="0">
              <a:ea typeface="Times New Roman" panose="02020603050405020304" pitchFamily="18" charset="0"/>
            </a:endParaRPr>
          </a:p>
          <a:p>
            <a:pPr marL="1143000" lvl="2" indent="-228600">
              <a:lnSpc>
                <a:spcPct val="115000"/>
              </a:lnSpc>
              <a:spcAft>
                <a:spcPts val="300"/>
              </a:spcAft>
              <a:buFont typeface="+mj-lt"/>
              <a:buAutoNum type="alphaLcParenR"/>
              <a:tabLst>
                <a:tab pos="685800" algn="l"/>
              </a:tabLst>
            </a:pPr>
            <a:r>
              <a:rPr lang="pl-PL" sz="2000" dirty="0">
                <a:ea typeface="Times New Roman" panose="02020603050405020304" pitchFamily="18" charset="0"/>
                <a:cs typeface="Tahoma" panose="020B0604030504040204" pitchFamily="34" charset="0"/>
              </a:rPr>
              <a:t>załączane do wniosku o płatność: … [</a:t>
            </a:r>
            <a:r>
              <a:rPr lang="pl-PL" sz="2000" i="1" dirty="0">
                <a:ea typeface="Times New Roman" panose="02020603050405020304" pitchFamily="18" charset="0"/>
                <a:cs typeface="Tahoma" panose="020B0604030504040204" pitchFamily="34" charset="0"/>
              </a:rPr>
              <a:t>należy wpisać nazwy dokumentów</a:t>
            </a:r>
            <a:r>
              <a:rPr lang="pl-PL" sz="2000" dirty="0">
                <a:ea typeface="Times New Roman" panose="02020603050405020304" pitchFamily="18" charset="0"/>
                <a:cs typeface="Tahoma" panose="020B0604030504040204" pitchFamily="34" charset="0"/>
              </a:rPr>
              <a:t>],</a:t>
            </a:r>
            <a:endParaRPr lang="pl-PL" sz="2000" dirty="0">
              <a:ea typeface="Times New Roman" panose="02020603050405020304" pitchFamily="18" charset="0"/>
            </a:endParaRPr>
          </a:p>
          <a:p>
            <a:pPr marL="1143000" lvl="2" indent="-228600">
              <a:lnSpc>
                <a:spcPct val="115000"/>
              </a:lnSpc>
              <a:spcAft>
                <a:spcPts val="300"/>
              </a:spcAft>
              <a:buFont typeface="+mj-lt"/>
              <a:buAutoNum type="alphaLcParenR"/>
              <a:tabLst>
                <a:tab pos="685800" algn="l"/>
              </a:tabLst>
            </a:pPr>
            <a:r>
              <a:rPr lang="pl-PL" sz="2000" dirty="0">
                <a:ea typeface="Times New Roman" panose="02020603050405020304" pitchFamily="18" charset="0"/>
                <a:cs typeface="Tahoma" panose="020B0604030504040204" pitchFamily="34" charset="0"/>
              </a:rPr>
              <a:t>dostępne podczas kontroli na miejscu: … [</a:t>
            </a:r>
            <a:r>
              <a:rPr lang="pl-PL" sz="2000" i="1" dirty="0">
                <a:ea typeface="Times New Roman" panose="02020603050405020304" pitchFamily="18" charset="0"/>
                <a:cs typeface="Tahoma" panose="020B0604030504040204" pitchFamily="34" charset="0"/>
              </a:rPr>
              <a:t>należy wpisać nazwy dokumentów</a:t>
            </a:r>
            <a:r>
              <a:rPr lang="pl-PL" sz="2000" dirty="0">
                <a:ea typeface="Times New Roman" panose="02020603050405020304" pitchFamily="18" charset="0"/>
                <a:cs typeface="Tahoma" panose="020B0604030504040204" pitchFamily="34" charset="0"/>
              </a:rPr>
              <a:t>].</a:t>
            </a:r>
            <a:endParaRPr lang="pl-PL" sz="20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8681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5133</TotalTime>
  <Words>4213</Words>
  <Application>Microsoft Office PowerPoint</Application>
  <PresentationFormat>Niestandardowy</PresentationFormat>
  <Paragraphs>320</Paragraphs>
  <Slides>39</Slides>
  <Notes>0</Notes>
  <HiddenSlides>2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39</vt:i4>
      </vt:variant>
    </vt:vector>
  </HeadingPairs>
  <TitlesOfParts>
    <vt:vector size="47" baseType="lpstr">
      <vt:lpstr>Arial</vt:lpstr>
      <vt:lpstr>Calibri</vt:lpstr>
      <vt:lpstr>Open Sans</vt:lpstr>
      <vt:lpstr>Tahoma</vt:lpstr>
      <vt:lpstr>Times New Roman</vt:lpstr>
      <vt:lpstr>Wingdings</vt:lpstr>
      <vt:lpstr>Motyw pakietu Office</vt:lpstr>
      <vt:lpstr>1_Motyw pakietu Office</vt:lpstr>
      <vt:lpstr>  Zasady realizacji projektów </vt:lpstr>
      <vt:lpstr>Prawidłowość sporządzenia budżetu</vt:lpstr>
      <vt:lpstr>Poziom dofinansowania i wkład własny</vt:lpstr>
      <vt:lpstr>Wkład własny – rodzaje</vt:lpstr>
      <vt:lpstr>Budżet projektu</vt:lpstr>
      <vt:lpstr>Uproszczone metody rozliczania  wydatków 1/6   </vt:lpstr>
      <vt:lpstr>Uproszczone metody rozliczania wydatków 2/6</vt:lpstr>
      <vt:lpstr>Umowa – uproszczone metody rozliczania wydatków </vt:lpstr>
      <vt:lpstr>Umowa – uproszczone metody rozliczania wydatków </vt:lpstr>
      <vt:lpstr>Umowa – uproszczone metody rozliczania wydatków </vt:lpstr>
      <vt:lpstr>Uproszczone metody rozliczania wydatków 3/6</vt:lpstr>
      <vt:lpstr>Uproszczone metody rozliczania wydatków 4/6</vt:lpstr>
      <vt:lpstr>Uproszczone metody rozliczania wydatków 5/6</vt:lpstr>
      <vt:lpstr>Uproszczone metody rozliczania  wydatków 6/6  </vt:lpstr>
      <vt:lpstr>Przykłady </vt:lpstr>
      <vt:lpstr>Przykłady </vt:lpstr>
      <vt:lpstr>Przykłady </vt:lpstr>
      <vt:lpstr>Przykłady </vt:lpstr>
      <vt:lpstr>Przykłady </vt:lpstr>
      <vt:lpstr>Cross-financing 1/2</vt:lpstr>
      <vt:lpstr>Cross-financing 2/2</vt:lpstr>
      <vt:lpstr>Cross-financing - limit</vt:lpstr>
      <vt:lpstr>Cross-financing - limit</vt:lpstr>
      <vt:lpstr>Cross-financing – limit</vt:lpstr>
      <vt:lpstr>Cross-financing – limit</vt:lpstr>
      <vt:lpstr>Cross-financing – limit</vt:lpstr>
      <vt:lpstr>Dostępność - limit </vt:lpstr>
      <vt:lpstr>Koszty pośrednie</vt:lpstr>
      <vt:lpstr>Personel projektu - definicja </vt:lpstr>
      <vt:lpstr>Personel projektu</vt:lpstr>
      <vt:lpstr>Harmonogram płatności 1/2</vt:lpstr>
      <vt:lpstr>Harmonogram płatności 2/2</vt:lpstr>
      <vt:lpstr>Taryfikator towarów i usług</vt:lpstr>
      <vt:lpstr>Taryfikator korekt kosztów pośrednich za naruszenia postanowień umowy</vt:lpstr>
      <vt:lpstr>Taryfikator korekt kosztów pośrednich za naruszenia postanowień umowy</vt:lpstr>
      <vt:lpstr>Taryfikator korekt kosztów pośrednich za naruszenia postanowień umowy</vt:lpstr>
      <vt:lpstr>Taryfikator korekt kosztów pośrednich za naruszenia postanowień umowy</vt:lpstr>
      <vt:lpstr>Kwalifikowalność podatku VAT</vt:lpstr>
      <vt:lpstr>  Dziękuję za uwagę.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Górska Alina</cp:lastModifiedBy>
  <cp:revision>354</cp:revision>
  <cp:lastPrinted>2024-03-20T07:25:24Z</cp:lastPrinted>
  <dcterms:created xsi:type="dcterms:W3CDTF">2022-06-22T09:40:44Z</dcterms:created>
  <dcterms:modified xsi:type="dcterms:W3CDTF">2024-03-28T05:57:53Z</dcterms:modified>
</cp:coreProperties>
</file>