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50"/>
  </p:notesMasterIdLst>
  <p:sldIdLst>
    <p:sldId id="256" r:id="rId2"/>
    <p:sldId id="275" r:id="rId3"/>
    <p:sldId id="436" r:id="rId4"/>
    <p:sldId id="334" r:id="rId5"/>
    <p:sldId id="335" r:id="rId6"/>
    <p:sldId id="336" r:id="rId7"/>
    <p:sldId id="544" r:id="rId8"/>
    <p:sldId id="337" r:id="rId9"/>
    <p:sldId id="479" r:id="rId10"/>
    <p:sldId id="507" r:id="rId11"/>
    <p:sldId id="339" r:id="rId12"/>
    <p:sldId id="340" r:id="rId13"/>
    <p:sldId id="428" r:id="rId14"/>
    <p:sldId id="437" r:id="rId15"/>
    <p:sldId id="490" r:id="rId16"/>
    <p:sldId id="475" r:id="rId17"/>
    <p:sldId id="530" r:id="rId18"/>
    <p:sldId id="433" r:id="rId19"/>
    <p:sldId id="435" r:id="rId20"/>
    <p:sldId id="320" r:id="rId21"/>
    <p:sldId id="438" r:id="rId22"/>
    <p:sldId id="503" r:id="rId23"/>
    <p:sldId id="505" r:id="rId24"/>
    <p:sldId id="439" r:id="rId25"/>
    <p:sldId id="341" r:id="rId26"/>
    <p:sldId id="345" r:id="rId27"/>
    <p:sldId id="343" r:id="rId28"/>
    <p:sldId id="294" r:id="rId29"/>
    <p:sldId id="420" r:id="rId30"/>
    <p:sldId id="441" r:id="rId31"/>
    <p:sldId id="538" r:id="rId32"/>
    <p:sldId id="537" r:id="rId33"/>
    <p:sldId id="533" r:id="rId34"/>
    <p:sldId id="534" r:id="rId35"/>
    <p:sldId id="535" r:id="rId36"/>
    <p:sldId id="536" r:id="rId37"/>
    <p:sldId id="471" r:id="rId38"/>
    <p:sldId id="542" r:id="rId39"/>
    <p:sldId id="470" r:id="rId40"/>
    <p:sldId id="473" r:id="rId41"/>
    <p:sldId id="450" r:id="rId42"/>
    <p:sldId id="496" r:id="rId43"/>
    <p:sldId id="497" r:id="rId44"/>
    <p:sldId id="443" r:id="rId45"/>
    <p:sldId id="474" r:id="rId46"/>
    <p:sldId id="295" r:id="rId47"/>
    <p:sldId id="472" r:id="rId48"/>
    <p:sldId id="260" r:id="rId4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436"/>
            <p14:sldId id="334"/>
            <p14:sldId id="335"/>
            <p14:sldId id="336"/>
            <p14:sldId id="544"/>
            <p14:sldId id="337"/>
            <p14:sldId id="479"/>
            <p14:sldId id="507"/>
            <p14:sldId id="339"/>
            <p14:sldId id="340"/>
            <p14:sldId id="428"/>
            <p14:sldId id="437"/>
            <p14:sldId id="490"/>
            <p14:sldId id="475"/>
            <p14:sldId id="530"/>
            <p14:sldId id="433"/>
            <p14:sldId id="435"/>
            <p14:sldId id="320"/>
            <p14:sldId id="438"/>
            <p14:sldId id="503"/>
            <p14:sldId id="505"/>
            <p14:sldId id="439"/>
            <p14:sldId id="341"/>
            <p14:sldId id="345"/>
            <p14:sldId id="343"/>
            <p14:sldId id="294"/>
            <p14:sldId id="420"/>
            <p14:sldId id="441"/>
            <p14:sldId id="538"/>
            <p14:sldId id="537"/>
            <p14:sldId id="533"/>
            <p14:sldId id="534"/>
            <p14:sldId id="535"/>
            <p14:sldId id="536"/>
            <p14:sldId id="471"/>
            <p14:sldId id="542"/>
            <p14:sldId id="470"/>
            <p14:sldId id="473"/>
            <p14:sldId id="450"/>
            <p14:sldId id="496"/>
            <p14:sldId id="497"/>
            <p14:sldId id="443"/>
            <p14:sldId id="474"/>
            <p14:sldId id="295"/>
            <p14:sldId id="47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6373" autoAdjust="0"/>
  </p:normalViewPr>
  <p:slideViewPr>
    <p:cSldViewPr showGuides="1">
      <p:cViewPr varScale="1">
        <p:scale>
          <a:sx n="61" d="100"/>
          <a:sy n="61" d="100"/>
        </p:scale>
        <p:origin x="1046" y="67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28.03.2024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efs.mein.gov.pl/wp-content/uploads/2020/01/Zalacznik_nr_10_Asystent-DzieckaUcznia-ze-Specjalnymi-Potrzebami-Edukacyjnymi-ASPE-%E2%80%93-standard-pracy-i-profil-kompetencyjny.pdf" TargetMode="External"/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www.funduszeeuropejskie.gov.pl/media/119716/StandarddostepnosciPOZ.pdf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5" Type="http://schemas.openxmlformats.org/officeDocument/2006/relationships/hyperlink" Target="https://www.funduszeeuropejskie.gov.pl/media/100066/informacja-dla-wszystkich.pdf" TargetMode="External"/><Relationship Id="rId4" Type="http://schemas.openxmlformats.org/officeDocument/2006/relationships/hyperlink" Target="https://budowlaneabc.gov.pl/standardy-projektowania-budynkow-dla-osob-niepelnosprawnych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353" y="2915741"/>
            <a:ext cx="8640959" cy="3312368"/>
          </a:xfrm>
        </p:spPr>
        <p:txBody>
          <a:bodyPr>
            <a:noAutofit/>
          </a:bodyPr>
          <a:lstStyle/>
          <a:p>
            <a:pPr algn="ctr">
              <a:spcBef>
                <a:spcPts val="4200"/>
              </a:spcBef>
            </a:pPr>
            <a:r>
              <a:rPr lang="pl-PL" dirty="0">
                <a:latin typeface="+mn-lt"/>
              </a:rPr>
              <a:t>Polityki horyzontalne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projektach dofinansowanych z programu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Fundusze Europejskie dla Pomorza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</a:t>
            </a:r>
            <a:br>
              <a:rPr lang="pl-PL" dirty="0">
                <a:latin typeface="+mn-lt"/>
              </a:rPr>
            </a:br>
            <a:r>
              <a:rPr lang="pl-PL" sz="2400" dirty="0">
                <a:solidFill>
                  <a:srgbClr val="002073"/>
                </a:solidFill>
                <a:latin typeface="Calibri" panose="020F0502020204030204"/>
              </a:rPr>
              <a:t>Działanie nr 5.17. Usługi społeczne i zdrowotne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15" y="5868069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27 kwietnia 2024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247C-235B-4097-8EE3-45CA1982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a zasada DNSH</a:t>
            </a:r>
            <a:br>
              <a:rPr lang="pl-PL" dirty="0"/>
            </a:br>
            <a:r>
              <a:rPr lang="pl-PL" dirty="0"/>
              <a:t>Zalecenia Komisji Europejskiej </a:t>
            </a:r>
          </a:p>
        </p:txBody>
      </p:sp>
      <p:sp>
        <p:nvSpPr>
          <p:cNvPr id="3" name="Symbol zastępczy zawartości 2" descr="kod QR prowadzi do strony programu Fundusze Europejskie dla Pomorza na lata 2021-2027 - Poznaj zasady promowania projektów FEP 2021-2027&#10;">
            <a:extLst>
              <a:ext uri="{FF2B5EF4-FFF2-40B4-BE49-F238E27FC236}">
                <a16:creationId xmlns:a16="http://schemas.microsoft.com/office/drawing/2014/main" id="{BB017266-6A70-4AD6-8AE1-FE40D13A7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09" y="1695574"/>
            <a:ext cx="5486448" cy="4096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Stosowanie zasady DNSH w działaniach informacyjno-komunikacyjnych na przykład poprzez </a:t>
            </a:r>
            <a:r>
              <a:rPr lang="pl-PL" b="1" dirty="0">
                <a:cs typeface="Arial" panose="020B0604020202020204" pitchFamily="34" charset="0"/>
              </a:rPr>
              <a:t>stosowanie komunikacji cyfrowej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ekologicznej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„NIE” </a:t>
            </a:r>
            <a:r>
              <a:rPr lang="pl-PL" dirty="0">
                <a:cs typeface="Arial" panose="020B0604020202020204" pitchFamily="34" charset="0"/>
              </a:rPr>
              <a:t>dla gadżetów,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ograniczenie wydruku publikacji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zastąpienie ich formami cyfrowymi,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tworzenie kodów QR do informacji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on-line.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49A7A-8B89-49F8-A7F0-FC29DF92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1" y="1695573"/>
            <a:ext cx="4225665" cy="1070351"/>
          </a:xfrm>
        </p:spPr>
        <p:txBody>
          <a:bodyPr/>
          <a:lstStyle/>
          <a:p>
            <a:pPr marL="92075" indent="0">
              <a:buNone/>
            </a:pPr>
            <a:r>
              <a:rPr lang="pl-PL" dirty="0"/>
              <a:t>Przykład – kod QR do strony:</a:t>
            </a:r>
          </a:p>
          <a:p>
            <a:pPr marL="263525" indent="0">
              <a:buNone/>
            </a:pPr>
            <a:r>
              <a:rPr lang="pl-PL" dirty="0"/>
              <a:t>Poznaj zasady promowania projektów FEP 2021-2027</a:t>
            </a:r>
          </a:p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052BE-5B97-4D99-8377-DC1C5938C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10" name="Symbol zastępczy zawartości 9" descr="kod QR prowadzi do strony programu Fundusze Europejskie dla Pomorza na lata 2021-2027 - Poznaj zasady promowania projektów FEP 2021-2027&#10;">
            <a:extLst>
              <a:ext uri="{FF2B5EF4-FFF2-40B4-BE49-F238E27FC236}">
                <a16:creationId xmlns:a16="http://schemas.microsoft.com/office/drawing/2014/main" id="{AF03C352-536C-4155-9730-F754DD8F8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94" y="2800033"/>
            <a:ext cx="3987435" cy="3987435"/>
          </a:xfrm>
        </p:spPr>
      </p:pic>
    </p:spTree>
    <p:extLst>
      <p:ext uri="{BB962C8B-B14F-4D97-AF65-F5344CB8AC3E}">
        <p14:creationId xmlns:p14="http://schemas.microsoft.com/office/powerpoint/2010/main" val="11044789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</a:t>
            </a:r>
            <a:br>
              <a:rPr lang="pl-PL" dirty="0"/>
            </a:br>
            <a:r>
              <a:rPr lang="pl-PL" dirty="0"/>
              <a:t>we wniosku o dofinansowanie projektu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547589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elektronicznego obiegu dokumentów,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21379394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0" y="1691605"/>
            <a:ext cx="10441160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450850" indent="-363538">
              <a:spcAft>
                <a:spcPts val="1800"/>
              </a:spcAft>
            </a:pPr>
            <a:r>
              <a:rPr lang="pl-PL" b="1" dirty="0"/>
              <a:t>w zakresie praw człowieka -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450850" indent="-363538">
              <a:spcAft>
                <a:spcPts val="1800"/>
              </a:spcAft>
            </a:pPr>
            <a:r>
              <a:rPr lang="pl-PL" dirty="0"/>
              <a:t>Europejskim Filarem Praw Społecznych, </a:t>
            </a:r>
          </a:p>
          <a:p>
            <a:pPr marL="450850" indent="-363538">
              <a:spcAft>
                <a:spcPts val="1800"/>
              </a:spcAft>
            </a:pPr>
            <a:r>
              <a:rPr lang="pl-PL" dirty="0"/>
              <a:t>Strategią na rzecz praw osób niepełnosprawnych 2021-2030 </a:t>
            </a:r>
          </a:p>
          <a:p>
            <a:pPr marL="450850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  <a:p>
            <a:pPr marL="174625" indent="0">
              <a:spcAft>
                <a:spcPts val="1800"/>
              </a:spcAft>
              <a:buNone/>
            </a:pPr>
            <a:r>
              <a:rPr lang="pl-PL" b="1" dirty="0"/>
              <a:t>Zostało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98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6228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projektu z Kartą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3" y="1006829"/>
            <a:ext cx="10297144" cy="6013008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Kartą praw podstawowych UE?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Karty?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Poszanowanie życia prywatnego i rodzinnego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zdrowia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Zabezpieczenie społeczne i pomoc społeczna,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myśli, sumienia i religii,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Równość wobec prawa,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oraz integracja osób z niepełnosprawnościami,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pc="200" dirty="0"/>
              <a:t>Równość płci,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środowiska, realizacja zasady zrównoważonego rozwoju…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93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834"/>
            <a:ext cx="9253027" cy="720003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– artykuł 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295561"/>
            <a:ext cx="10153128" cy="572427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sz="2600" b="1" dirty="0"/>
              <a:t>Integracja osób niepełnosprawnych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Unia uznaje i szanuje prawo osób niepełnosprawnych do korzystania ze środków mających zapewnić im samodzielność, integrację społeczną i zawodową oraz udział w życiu społeczności.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Przykładowe pytanie kontrolne do art. 26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2600" dirty="0"/>
              <a:t>Czy organ w wyniku swoich działań lub zaniechań uniemożliwił lub utrudnił osobom z niepełnosprawnościami:</a:t>
            </a:r>
          </a:p>
          <a:p>
            <a:pPr>
              <a:spcAft>
                <a:spcPts val="600"/>
              </a:spcAft>
            </a:pPr>
            <a:r>
              <a:rPr lang="pl-PL" sz="2600" dirty="0"/>
              <a:t>dostęp do edukacji, kultury, rekreacji, sportu, zatrudnienia…</a:t>
            </a:r>
          </a:p>
          <a:p>
            <a:pPr>
              <a:spcAft>
                <a:spcPts val="3600"/>
              </a:spcAft>
            </a:pPr>
            <a:r>
              <a:rPr lang="pl-PL" sz="2600" dirty="0"/>
              <a:t>dostęp do technologii i systemów informacyjno-komunikacyjnych (TIK).</a:t>
            </a:r>
          </a:p>
          <a:p>
            <a:pPr>
              <a:spcAft>
                <a:spcPts val="36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56817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76767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2" y="359838"/>
            <a:ext cx="10009109" cy="97172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(nie)</a:t>
            </a:r>
            <a:r>
              <a:rPr lang="pl-PL" dirty="0"/>
              <a:t>horyzontalna</a:t>
            </a:r>
            <a:br>
              <a:rPr lang="pl-PL" dirty="0"/>
            </a:br>
            <a:r>
              <a:rPr lang="pl-PL" dirty="0"/>
              <a:t>Karta Praw Podstawowych UE a uchwały dyskryminujące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2" y="1619597"/>
            <a:ext cx="9901098" cy="532859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b="1" dirty="0">
                <a:solidFill>
                  <a:srgbClr val="C00000"/>
                </a:solidFill>
              </a:rPr>
              <a:t>Kwalifikowalność wnioskodawcy i partnerów </a:t>
            </a:r>
            <a:br>
              <a:rPr lang="pl-PL" b="1" dirty="0"/>
            </a:br>
            <a:r>
              <a:rPr lang="pl-PL" b="1" dirty="0"/>
              <a:t>(kryterium zgodności z FEP 2021-2027 i dokumentami programowymi – podstawowe)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spełnienie przez wnioskodawcę i ewentualnych partnerów (jeśli występują) warunków określonych w dokumentach programowych, tj. (…):</a:t>
            </a:r>
          </a:p>
          <a:p>
            <a:pPr marL="719138" indent="0">
              <a:spcAft>
                <a:spcPts val="600"/>
              </a:spcAft>
              <a:buNone/>
            </a:pPr>
            <a:r>
              <a:rPr lang="pl-PL" dirty="0"/>
              <a:t>czy wnioskodawca/partner (partnerzy) finansowo zaangażowany </a:t>
            </a:r>
            <a:br>
              <a:rPr lang="pl-PL" dirty="0"/>
            </a:br>
            <a:r>
              <a:rPr lang="pl-PL" dirty="0"/>
              <a:t>w realizację projektu (jeśli występuje/występują) </a:t>
            </a:r>
            <a:r>
              <a:rPr lang="pl-PL" b="1" spc="200" dirty="0">
                <a:solidFill>
                  <a:srgbClr val="C00000"/>
                </a:solidFill>
              </a:rPr>
              <a:t>nie jest </a:t>
            </a:r>
            <a:r>
              <a:rPr lang="pl-PL" b="1" dirty="0"/>
              <a:t>jednostką samorządu terytorialnego</a:t>
            </a:r>
            <a:r>
              <a:rPr lang="pl-PL" dirty="0"/>
              <a:t> </a:t>
            </a:r>
            <a:r>
              <a:rPr lang="pl-PL" b="1" dirty="0"/>
              <a:t>(lub podmiotem przez nią kontrolowanym lub od niej zależnym</a:t>
            </a:r>
            <a:r>
              <a:rPr lang="pl-PL" dirty="0"/>
              <a:t>), która podjęła jakiekolwiek działania sprzeczne </a:t>
            </a:r>
            <a:br>
              <a:rPr lang="pl-PL" dirty="0"/>
            </a:br>
            <a:r>
              <a:rPr lang="pl-PL" dirty="0"/>
              <a:t>z zasadami niedyskryminacji ze względu na płeć, rasę lub pochodzenie etniczne, religię lub światopogląd, niepełnosprawność, wiek lub orientację seksualną, o których mowa w art. 9 ust. 3 rozporządzenia ogólnego</a:t>
            </a:r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87966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ówność płci - na równoważni na równym poziomie postać mężczyzny i kobiety">
            <a:extLst>
              <a:ext uri="{FF2B5EF4-FFF2-40B4-BE49-F238E27FC236}">
                <a16:creationId xmlns:a16="http://schemas.microsoft.com/office/drawing/2014/main" id="{77FCC4F5-FF5F-4114-B064-26CB42C67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0436"/>
          <a:stretch>
            <a:fillRect/>
          </a:stretch>
        </p:blipFill>
        <p:spPr>
          <a:xfrm>
            <a:off x="665386" y="179437"/>
            <a:ext cx="6835775" cy="46861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1897202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9397044" cy="340224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równości szans i niedyskryminacji, w tym dostępności </a:t>
            </a:r>
            <a:br>
              <a:rPr lang="pl-PL" dirty="0"/>
            </a:br>
            <a:r>
              <a:rPr lang="pl-PL" dirty="0"/>
              <a:t>dla osób z niepełnosprawnościami.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0" y="2102280"/>
            <a:ext cx="9252732" cy="3355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03573"/>
            <a:ext cx="10225136" cy="561626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</a:t>
            </a:r>
            <a:r>
              <a:rPr lang="pl-PL" sz="2800" b="1" dirty="0">
                <a:solidFill>
                  <a:srgbClr val="C00000"/>
                </a:solidFill>
              </a:rPr>
              <a:t>EFS+ </a:t>
            </a:r>
            <a:r>
              <a:rPr lang="pl-PL" dirty="0"/>
              <a:t>z zasadą równości kobiet i mężczyzn odbywa się </a:t>
            </a:r>
            <a:r>
              <a:rPr lang="pl-PL" b="1" dirty="0"/>
              <a:t>na podstawie standardu minimum</a:t>
            </a:r>
            <a:r>
              <a:rPr lang="pl-PL" dirty="0"/>
              <a:t>, który składa się </a:t>
            </a:r>
            <a:br>
              <a:rPr lang="pl-PL" dirty="0"/>
            </a:br>
            <a:r>
              <a:rPr lang="pl-PL" dirty="0"/>
              <a:t>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Maksymalnie 5 punktów za spełnienie standardu minimum.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  <a:p>
            <a:pPr marL="0" indent="0">
              <a:buNone/>
            </a:pPr>
            <a:r>
              <a:rPr lang="pl-PL" dirty="0"/>
              <a:t>Standardu minimum nie stosuje się do oceny projektu, jeżeli w treści wniosku przywołany i uzasadniony został jeden z poniższych </a:t>
            </a:r>
            <a:r>
              <a:rPr lang="pl-PL" b="1" dirty="0"/>
              <a:t>wyjątków</a:t>
            </a:r>
            <a:r>
              <a:rPr lang="pl-PL" dirty="0"/>
              <a:t>: </a:t>
            </a:r>
          </a:p>
          <a:p>
            <a:pPr marL="622300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profil działalności (np. statut),</a:t>
            </a:r>
          </a:p>
          <a:p>
            <a:pPr marL="622300" indent="-268288">
              <a:buFont typeface="Wingdings" panose="05000000000000000000" pitchFamily="2" charset="2"/>
              <a:buChar char="Ø"/>
            </a:pPr>
            <a:r>
              <a:rPr lang="pl-PL" dirty="0"/>
              <a:t>zamknięta rekrutacja.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1AF45-1395-45D6-A07C-CDC4868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zgodności z zasadami horyzontalnymi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15B6D-09E8-4722-9472-867E8CBE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Wniosek o dofinansowanie projektu EFS+ musi być zgodny z ze standardem minimum, czyli: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przewiduje działania, które wpłyną na wyrównanie szans tej płci, która według diagnozy problemu i grupy docelowej (logika projektu) jest w gorszym położeniu i o ile takie nierówności zostały w projekcie zdiagnozowane,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zapewnia mechanizmy zapobiegające dyskryminacji i wykluczenia ze względu na płeć,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standardowy wniosek musi uzyskać łącznie co najmniej 3 punkty za kryteria standardu minimum.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0A9B0B-60AE-4DE3-854A-837B9AF9A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547530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do uzupełnienia (projekty niekonkurencyjne) lub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289032" cy="5328592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Wniosek o dofinansowanie projektu </a:t>
            </a:r>
            <a:r>
              <a:rPr lang="pl-PL" b="1" dirty="0"/>
              <a:t>zawiera działania odpowiadające </a:t>
            </a:r>
            <a:br>
              <a:rPr lang="pl-PL" b="1" dirty="0"/>
            </a:br>
            <a:r>
              <a:rPr lang="pl-PL" b="1" dirty="0"/>
              <a:t>na zidentyfikowane bariery równościowe </a:t>
            </a:r>
            <a:r>
              <a:rPr lang="pl-PL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 przypadku stwierdzenia braku barier równościowych, wniosek </a:t>
            </a:r>
            <a:br>
              <a:rPr lang="pl-PL" dirty="0"/>
            </a:br>
            <a:r>
              <a:rPr lang="pl-PL" dirty="0"/>
              <a:t>o dofinansowanie projektu </a:t>
            </a:r>
            <a:r>
              <a:rPr lang="pl-PL" b="1" dirty="0"/>
              <a:t>zawiera działania zapewniające przestrzeganie zasady</a:t>
            </a:r>
            <a:r>
              <a:rPr lang="pl-PL" dirty="0"/>
              <a:t> równości kobiet i mężczyzn, tak </a:t>
            </a:r>
            <a:r>
              <a:rPr lang="pl-PL" b="1" dirty="0"/>
              <a:t>aby na żadnym etapie</a:t>
            </a:r>
            <a:r>
              <a:rPr lang="pl-PL" dirty="0"/>
              <a:t> realizacji projektu </a:t>
            </a:r>
            <a:r>
              <a:rPr lang="pl-PL" b="1" dirty="0"/>
              <a:t>nie wystąpiły bariery równościowe</a:t>
            </a:r>
            <a:r>
              <a:rPr lang="pl-PL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rgbClr val="C00000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>
                <a:solidFill>
                  <a:srgbClr val="C00000"/>
                </a:solidFill>
              </a:rPr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16301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5" y="1187549"/>
            <a:ext cx="9721081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</a:t>
            </a:r>
            <a:br>
              <a:rPr lang="pl-PL" sz="4400" dirty="0">
                <a:hlinkClick r:id="rId2"/>
              </a:rPr>
            </a:br>
            <a:r>
              <a:rPr lang="pl-PL" sz="4400" dirty="0">
                <a:hlinkClick r:id="rId2"/>
              </a:rPr>
              <a:t>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Standardy dostępności dla polityk horyzontalnych na lata 2021-2027;  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86509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Kryterium uważa się za spełnione, jeśli projekt spełnił wszystkie powyższe warunki (o ile dotyczą).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DD9433-984C-47F9-91D0-139C1C70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7 Niepełnosprawne dzieci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8AECE-9839-4C89-AB36-E87E136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763613"/>
            <a:ext cx="9793088" cy="48245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dirty="0"/>
              <a:t>Państwa Strony podejmą wszelkie niezbędne środki w celu zapewnienia </a:t>
            </a:r>
            <a:r>
              <a:rPr lang="pl-PL" b="1" dirty="0"/>
              <a:t>pełnego korzystania przez niepełnosprawne dzieci ze wszystkich praw </a:t>
            </a:r>
            <a:r>
              <a:rPr lang="pl-PL" dirty="0"/>
              <a:t>człowieka i podstawowych wolności, na zasadzie równości z innymi dziećmi.</a:t>
            </a:r>
          </a:p>
          <a:p>
            <a:pPr>
              <a:spcAft>
                <a:spcPts val="1200"/>
              </a:spcAft>
            </a:pPr>
            <a:r>
              <a:rPr lang="pl-PL" dirty="0"/>
              <a:t>We wszystkich działaniach dotyczących dzieci niepełnosprawnych należy przede wszystkim kierować się najlepszym interesem dziecka.</a:t>
            </a:r>
          </a:p>
          <a:p>
            <a:pPr>
              <a:spcAft>
                <a:spcPts val="1200"/>
              </a:spcAft>
            </a:pPr>
            <a:r>
              <a:rPr lang="pl-PL" dirty="0"/>
              <a:t>Państwa Strony z</a:t>
            </a:r>
            <a:r>
              <a:rPr lang="pl-PL" b="1" dirty="0"/>
              <a:t>apewnią niepełnosprawnym dzieciom prawo swobodnego wyrażania poglądów </a:t>
            </a:r>
            <a:r>
              <a:rPr lang="pl-PL" dirty="0"/>
              <a:t>we wszystkich sprawach ich dotyczących, przyjmując je z należytą uwagą, odpowiednio do wieku i dojrzałości dzieci, na zasadzie równości z innymi dziećmi oraz zapewnią dzieciom pomoc w wykonywaniu tego prawa, odpowiednio do ich niepełnosprawności i wieku.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B3B174-5FA8-4C28-8D77-F42D63F87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76330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C13BE-C9C7-490E-8597-E60D186D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5</a:t>
            </a:r>
            <a:r>
              <a:rPr lang="pl-PL" dirty="0"/>
              <a:t> </a:t>
            </a:r>
            <a:r>
              <a:rPr lang="pl-PL" b="0" dirty="0"/>
              <a:t> </a:t>
            </a:r>
            <a:r>
              <a:rPr lang="pl-PL" sz="3600" dirty="0"/>
              <a:t>Niepełnosprawne kobiety</a:t>
            </a:r>
            <a:br>
              <a:rPr lang="pl-PL" b="0" dirty="0"/>
            </a:b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58E18-26FF-4278-9D2C-5AE5E41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79637"/>
            <a:ext cx="9793088" cy="388843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dirty="0"/>
              <a:t>Państwa Strony uznają, że </a:t>
            </a:r>
            <a:r>
              <a:rPr lang="pl-PL" b="1" dirty="0"/>
              <a:t>niepełnosprawne kobiety i dziewczęta </a:t>
            </a:r>
            <a:r>
              <a:rPr lang="pl-PL" dirty="0"/>
              <a:t>są narażone na wieloaspektową dyskryminację i, w związku z tym, podejmą środki w celu zapewnienia pełnego i równego korzystania przez nie </a:t>
            </a:r>
            <a:br>
              <a:rPr lang="pl-PL" dirty="0"/>
            </a:br>
            <a:r>
              <a:rPr lang="pl-PL" dirty="0"/>
              <a:t>ze wszystkich praw człowieka i podstawowych wolności.</a:t>
            </a:r>
          </a:p>
          <a:p>
            <a:pPr>
              <a:spcAft>
                <a:spcPts val="1800"/>
              </a:spcAft>
            </a:pPr>
            <a:r>
              <a:rPr lang="pl-PL" dirty="0"/>
              <a:t>Państwa Strony podejmą wszelkie odpowiednie środki, aby </a:t>
            </a:r>
            <a:r>
              <a:rPr lang="pl-PL" b="1" dirty="0"/>
              <a:t>zapewnić pełen rozwój, awans i wzmocnienie pozycji kobiet</a:t>
            </a:r>
            <a:r>
              <a:rPr lang="pl-PL" dirty="0"/>
              <a:t>, w celu zagwarantowania im możliwości wykonywania i korzystania z praw człowieka i podstawowych wolności ustanowionych w niniejszej konwencji.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8F4C35-55C8-4B6E-9E46-C2701BA1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6418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82" y="1424449"/>
            <a:ext cx="9829092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</a:t>
            </a:r>
            <a:br>
              <a:rPr lang="pl-PL" dirty="0"/>
            </a:br>
            <a:r>
              <a:rPr lang="pl-PL" dirty="0"/>
              <a:t>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</a:t>
            </a:r>
            <a:br>
              <a:rPr lang="pl-PL" dirty="0"/>
            </a:br>
            <a:r>
              <a:rPr lang="pl-PL" dirty="0"/>
              <a:t>i komunikacji, w tym technologii i systemów informacyjno-komunikacyjnych, </a:t>
            </a:r>
            <a:br>
              <a:rPr lang="pl-PL" dirty="0"/>
            </a:br>
            <a:r>
              <a:rPr lang="pl-PL" dirty="0"/>
              <a:t>a także do innych urządzeń i usług, powszechnie dostępnych lub powszechnie zapewnianych, zarówno 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34" y="359838"/>
            <a:ext cx="9505057" cy="881442"/>
          </a:xfrm>
        </p:spPr>
        <p:txBody>
          <a:bodyPr>
            <a:normAutofit fontScale="90000"/>
          </a:bodyPr>
          <a:lstStyle/>
          <a:p>
            <a:r>
              <a:rPr lang="pl-PL" dirty="0"/>
              <a:t>KPON – Artykuł 19 Prawo do samodzielnego życia, </a:t>
            </a:r>
            <a:br>
              <a:rPr lang="pl-PL" dirty="0"/>
            </a:br>
            <a:r>
              <a:rPr lang="pl-PL" dirty="0"/>
              <a:t>integracji społecznej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537467"/>
            <a:ext cx="9667074" cy="52562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l-PL" dirty="0"/>
              <a:t>Osoby z niepełnosprawnościami na równi z innymi obywatelami mają prawo do życia w społeczności i do dokonywania własnych wyborów. </a:t>
            </a:r>
            <a:br>
              <a:rPr lang="pl-PL" dirty="0"/>
            </a:br>
            <a:r>
              <a:rPr lang="pl-PL" dirty="0"/>
              <a:t>Dla realizacji tego prawa konieczne jest, by państwa ułatwiły osobom </a:t>
            </a:r>
            <a:br>
              <a:rPr lang="pl-PL" dirty="0"/>
            </a:br>
            <a:r>
              <a:rPr lang="pl-PL" dirty="0"/>
              <a:t>z niepełnosprawnościami: </a:t>
            </a:r>
          </a:p>
          <a:p>
            <a:pPr>
              <a:spcBef>
                <a:spcPts val="2400"/>
              </a:spcBef>
            </a:pPr>
            <a:r>
              <a:rPr lang="pl-PL" dirty="0"/>
              <a:t>możliwości wyboru miejsca i warunków zamieszkania na równi z innymi obywatelami,</a:t>
            </a:r>
          </a:p>
          <a:p>
            <a:pPr>
              <a:spcBef>
                <a:spcPts val="2400"/>
              </a:spcBef>
            </a:pPr>
            <a:r>
              <a:rPr lang="pl-PL" dirty="0"/>
              <a:t>dostęp do usług wspierających oraz jak najpełniejszą integrację w domu </a:t>
            </a:r>
            <a:br>
              <a:rPr lang="pl-PL" dirty="0"/>
            </a:br>
            <a:r>
              <a:rPr lang="pl-PL" dirty="0"/>
              <a:t>i w życiu poza nim (w tym odpowiednio dostosowaną i indywidualną opiekę), </a:t>
            </a:r>
          </a:p>
          <a:p>
            <a:pPr>
              <a:spcBef>
                <a:spcPts val="2400"/>
              </a:spcBef>
            </a:pPr>
            <a:r>
              <a:rPr lang="pl-PL" dirty="0"/>
              <a:t>dostęp do budynków użyteczności publicznej i usług oferowanych publicznie.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913502-683D-42D7-BEFF-0E268643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514" y="4859339"/>
            <a:ext cx="7123904" cy="165680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15B9B51-0CAF-4C0A-A200-942AC042CE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>
            <a:fillRect/>
          </a:stretch>
        </p:blipFill>
        <p:spPr>
          <a:xfrm>
            <a:off x="1169442" y="971525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46797780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403552"/>
            <a:ext cx="8856695" cy="52562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pl-PL" dirty="0"/>
              <a:t>Przygotowywanie, wdrażanie, monitorowanie, </a:t>
            </a:r>
            <a:br>
              <a:rPr lang="pl-PL" dirty="0"/>
            </a:br>
            <a:r>
              <a:rPr lang="pl-PL" dirty="0"/>
              <a:t>sprawozdawczość i ewaluacja.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378" y="2195661"/>
            <a:ext cx="9505056" cy="295232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Projektowanie produktów, środowiska, programów i usług w taki sposób,</a:t>
            </a:r>
            <a:br>
              <a:rPr lang="pl-PL" dirty="0"/>
            </a:br>
            <a:r>
              <a:rPr lang="pl-PL" dirty="0"/>
              <a:t> by były użyteczne dla wszystkich, w możliwie największym stopniu, </a:t>
            </a:r>
            <a:br>
              <a:rPr lang="pl-PL" dirty="0"/>
            </a:br>
            <a:r>
              <a:rPr lang="pl-PL" dirty="0"/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„</a:t>
            </a:r>
            <a:r>
              <a:rPr lang="pl-PL" b="1" dirty="0"/>
              <a:t>Uniwersalne projektowanie</a:t>
            </a:r>
            <a:r>
              <a:rPr lang="pl-PL" dirty="0"/>
              <a:t>” </a:t>
            </a:r>
            <a:r>
              <a:rPr lang="pl-PL" b="1" dirty="0"/>
              <a:t>nie wyklucza </a:t>
            </a:r>
            <a:r>
              <a:rPr lang="pl-PL" dirty="0"/>
              <a:t>pomocy technicznych </a:t>
            </a:r>
            <a:br>
              <a:rPr lang="pl-PL" dirty="0"/>
            </a:br>
            <a:r>
              <a:rPr lang="pl-PL" dirty="0"/>
              <a:t>dla szczególnych grup osób niepełnosprawnych, jeżeli jest to potrzebne.</a:t>
            </a:r>
            <a:endParaRPr lang="pl-PL" alt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155" y="465865"/>
            <a:ext cx="9221688" cy="1162457"/>
          </a:xfrm>
        </p:spPr>
        <p:txBody>
          <a:bodyPr/>
          <a:lstStyle/>
          <a:p>
            <a:r>
              <a:rPr lang="pl-PL" b="1" dirty="0"/>
              <a:t>Zasady projektowania uniwersalnego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5970" y="1259557"/>
            <a:ext cx="9221688" cy="4136044"/>
          </a:xfrm>
        </p:spPr>
        <p:txBody>
          <a:bodyPr>
            <a:noAutofit/>
          </a:bodyPr>
          <a:lstStyle/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1. Użyteczność dla osób o różnej sprawności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2. Elastyczność w użytkowaniu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3. Proste i intuicyjne użytkowanie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4. Czytelna informacja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5. Tolerancja na błędy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6. Wygodne użytkowanie bez wysiłku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7. Wielkość i przestrzeń odpowiednie dla dostępu i użytkowania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8. Percepcja równości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1542A8-2D53-4F27-A504-2AB025833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nadanego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29335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8784978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– zastrzeżenie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979637"/>
            <a:ext cx="9145016" cy="328608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Dodatkowy koszt wynikający z zastosowania MRU może </a:t>
            </a:r>
            <a:r>
              <a:rPr lang="pl-PL" b="1" dirty="0"/>
              <a:t>zwiększać wartość całkowitą projektu</a:t>
            </a:r>
            <a:r>
              <a:rPr lang="pl-PL" dirty="0"/>
              <a:t> (a tym samym wysokość wkładu własnego beneficjenta).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Co do zasady środki na finansowanie MRU </a:t>
            </a:r>
            <a:r>
              <a:rPr lang="pl-PL" b="1" dirty="0"/>
              <a:t>nie są planowane </a:t>
            </a:r>
            <a:r>
              <a:rPr lang="pl-PL" dirty="0"/>
              <a:t>w budżecie projektu na etapie wnioskowania o jego dofinansowanie. 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(Definicja: Wytyczne równościowe, 2021-2027)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269143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267669"/>
            <a:ext cx="9397044" cy="29523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[Ustawa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(Dz.U. z 2022 r. poz. 2240)]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95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</a:t>
            </a:r>
            <a:r>
              <a:rPr lang="pl-PL" b="1" dirty="0"/>
              <a:t>o zapewnianiu dostępności osobom </a:t>
            </a:r>
            <a:br>
              <a:rPr lang="pl-PL" b="1" dirty="0"/>
            </a:br>
            <a:r>
              <a:rPr lang="pl-PL" b="1" dirty="0"/>
              <a:t>ze szczególnymi potrzebami</a:t>
            </a:r>
            <a:r>
              <a:rPr lang="pl-PL" dirty="0"/>
              <a:t> (t.j. Dz.U. z 2022 r. poz. 2240)</a:t>
            </a:r>
          </a:p>
          <a:p>
            <a:pPr marL="1252538" indent="-250825"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marL="1616075" lvl="1" indent="-276225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marL="1616075" lvl="1" indent="-276225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marL="1616075" lvl="1" indent="-276225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</a:t>
            </a:r>
            <a:r>
              <a:rPr lang="pl-PL" b="1" dirty="0"/>
              <a:t>o dostępności cyfrowej stron internetowych i aplikacji mobilnych podmiotów publicznych </a:t>
            </a:r>
            <a:br>
              <a:rPr lang="pl-PL" b="1" dirty="0"/>
            </a:br>
            <a:r>
              <a:rPr lang="pl-PL" dirty="0"/>
              <a:t>(t.j. Dz.U. z 2023 r. poz. 1440)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4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0" y="1187549"/>
            <a:ext cx="10189132" cy="5832288"/>
          </a:xfrm>
        </p:spPr>
        <p:txBody>
          <a:bodyPr>
            <a:normAutofit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Standard dostępności POZ"/>
              </a:rPr>
              <a:t>Standard dostępności POZ</a:t>
            </a:r>
            <a:r>
              <a:rPr lang="pl-PL" sz="2600" dirty="0"/>
              <a:t> (PDF 12 MB),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8" tooltip="plik w formacie PDF otwiera się w nowej karcie"/>
              </a:rPr>
              <a:t>Asystent Dziecka Ucznia ze Specjalnymi Potrzebami Edukacyjnymi (ASPE) – standard pracy i profil kompetencyjny (PDF)</a:t>
            </a:r>
            <a:r>
              <a:rPr lang="pl-PL" sz="2600" u="sng" dirty="0"/>
              <a:t>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080120"/>
          </a:xfrm>
        </p:spPr>
        <p:txBody>
          <a:bodyPr/>
          <a:lstStyle/>
          <a:p>
            <a:r>
              <a:rPr lang="pl-PL" dirty="0"/>
              <a:t>Wszystkiego dostępnego!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rozumieć zasadę zrównoważonego rozwoju?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937104" cy="3744416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Zrównoważony rozwój to </a:t>
            </a:r>
            <a:r>
              <a:rPr lang="pl-PL" sz="2600" b="1" spc="300" dirty="0">
                <a:solidFill>
                  <a:srgbClr val="000000"/>
                </a:solidFill>
              </a:rPr>
              <a:t>solidarność międzypokoleniowa, </a:t>
            </a:r>
            <a:r>
              <a:rPr lang="pl-PL" dirty="0"/>
              <a:t>ponosimy </a:t>
            </a:r>
            <a:r>
              <a:rPr lang="pl-PL" b="1" dirty="0"/>
              <a:t>odpowiedzialność</a:t>
            </a:r>
            <a:r>
              <a:rPr lang="pl-PL" dirty="0"/>
              <a:t> nie tylko za teraźniejszość, ale także za przyszłość – </a:t>
            </a:r>
            <a:r>
              <a:rPr lang="pl-PL" b="1" dirty="0"/>
              <a:t>dla następnych pokoleń</a:t>
            </a:r>
            <a:r>
              <a:rPr lang="pl-PL" dirty="0"/>
              <a:t>.</a:t>
            </a:r>
          </a:p>
          <a:p>
            <a:pPr marL="714375" indent="0">
              <a:buNone/>
            </a:pPr>
            <a:r>
              <a:rPr lang="pl-PL" dirty="0"/>
              <a:t>„Zrównoważony rozwój </a:t>
            </a:r>
            <a:br>
              <a:rPr lang="pl-PL" dirty="0"/>
            </a:br>
            <a:r>
              <a:rPr lang="pl-PL" dirty="0"/>
              <a:t>to taki rozwój, w którym potrzeby obecnego pokolenia </a:t>
            </a:r>
            <a:br>
              <a:rPr lang="pl-PL" dirty="0"/>
            </a:br>
            <a:r>
              <a:rPr lang="pl-PL" dirty="0"/>
              <a:t>mogą być zaspokojone bez umniejszania szans przyszłych pokoleń </a:t>
            </a:r>
            <a:br>
              <a:rPr lang="pl-PL" dirty="0"/>
            </a:br>
            <a:r>
              <a:rPr lang="pl-PL" dirty="0"/>
              <a:t>na ich zaspokojenie”.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5985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Szczególne znaczenie tej zasady będzie dotyczyło działań inwestycyjnych.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794A79-0643-4C74-AB87-9A9AF52F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720080"/>
          </a:xfrm>
        </p:spPr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DD17DF-835F-4124-ADF5-A7600E2B0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394" y="1781167"/>
            <a:ext cx="9793088" cy="3347991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400" b="1" dirty="0"/>
              <a:t>DNSH –</a:t>
            </a:r>
            <a:r>
              <a:rPr lang="pl-PL" sz="2400" dirty="0"/>
              <a:t> ang. „do no </a:t>
            </a:r>
            <a:r>
              <a:rPr lang="pl-PL" sz="2400" dirty="0" err="1"/>
              <a:t>significant</a:t>
            </a:r>
            <a:r>
              <a:rPr lang="pl-PL" sz="2400" dirty="0"/>
              <a:t> </a:t>
            </a:r>
            <a:r>
              <a:rPr lang="pl-PL" sz="2400" dirty="0" err="1"/>
              <a:t>harm</a:t>
            </a:r>
            <a:r>
              <a:rPr lang="pl-PL" sz="2400" dirty="0"/>
              <a:t>” („</a:t>
            </a:r>
            <a:r>
              <a:rPr lang="pl-PL" sz="2400" b="1" dirty="0"/>
              <a:t>nie czyń poważnych szkód</a:t>
            </a:r>
            <a:r>
              <a:rPr lang="pl-PL" sz="2400" dirty="0"/>
              <a:t>”).</a:t>
            </a:r>
          </a:p>
          <a:p>
            <a:pPr marL="363538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400" dirty="0"/>
              <a:t>Jest to nowa zasada horyzontalna – </a:t>
            </a:r>
            <a:br>
              <a:rPr lang="pl-PL" sz="2400" dirty="0"/>
            </a:br>
            <a:r>
              <a:rPr lang="pl-PL" sz="2400" dirty="0"/>
              <a:t>promuje i wspiera inwestycje zrównoważone środowiskowo – </a:t>
            </a:r>
            <a:br>
              <a:rPr lang="pl-PL" sz="2400" dirty="0"/>
            </a:br>
            <a:r>
              <a:rPr lang="pl-PL" sz="2400" dirty="0"/>
              <a:t>w miarę możliwości wnoszą istotny wkład w osiągnięcie dobrego </a:t>
            </a:r>
            <a:br>
              <a:rPr lang="pl-PL" sz="2400" dirty="0"/>
            </a:br>
            <a:r>
              <a:rPr lang="pl-PL" sz="2400" dirty="0"/>
              <a:t>stanu środowiska zdefiniowanego przez </a:t>
            </a:r>
            <a:r>
              <a:rPr lang="pl-PL" sz="2400" b="1" dirty="0"/>
              <a:t>6 celów środowiskowych</a:t>
            </a:r>
            <a:r>
              <a:rPr lang="pl-PL" sz="2400" dirty="0"/>
              <a:t>. Szczególne znaczenie tej zasady będzie dotyczyło przede wszystkim </a:t>
            </a:r>
            <a:br>
              <a:rPr lang="pl-PL" sz="2400" dirty="0"/>
            </a:br>
            <a:r>
              <a:rPr lang="pl-PL" sz="2400" dirty="0"/>
              <a:t>działań inwestycyjnych.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64968D-3941-41B6-B9E0-FF8D3448B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16300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11139</TotalTime>
  <Words>3077</Words>
  <Application>Microsoft Office PowerPoint</Application>
  <PresentationFormat>Niestandardowy</PresentationFormat>
  <Paragraphs>267</Paragraphs>
  <Slides>48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3" baseType="lpstr">
      <vt:lpstr>Arial</vt:lpstr>
      <vt:lpstr>Calibri</vt:lpstr>
      <vt:lpstr>Open Sans</vt:lpstr>
      <vt:lpstr>Wingdings</vt:lpstr>
      <vt:lpstr>Motyw pakietu Office</vt:lpstr>
      <vt:lpstr>Polityki horyzontalne  w projektach dofinansowanych z programu  Fundusze Europejskie dla Pomorza  na lata 2021-2027 Działanie nr 5.17. Usługi społeczne i zdrowotne </vt:lpstr>
      <vt:lpstr>Kryteria zgodności z zasadami horyzontalnymi</vt:lpstr>
      <vt:lpstr>Wytyczne dotyczące zasad równościowych – były i są</vt:lpstr>
      <vt:lpstr>Zasada zrównoważonego rozwoju, w tym zasada DNSH</vt:lpstr>
      <vt:lpstr>Jak rozumieć zasadę zrównoważonego rozwoju? </vt:lpstr>
      <vt:lpstr>Czym jest zasada DNSH?</vt:lpstr>
      <vt:lpstr>Czym jest zasada DNSH?</vt:lpstr>
      <vt:lpstr>DNSH – 6 celów środowiskowych</vt:lpstr>
      <vt:lpstr>DNSH – analiza</vt:lpstr>
      <vt:lpstr>Informacja i promocja a zasada DNSH Zalecenia Komisji Europejskiej </vt:lpstr>
      <vt:lpstr>Zasada zrównoważonego rozwoju  we wniosku o dofinansowanie projektu  </vt:lpstr>
      <vt:lpstr>Karta praw podstawowych  Unii Europejskiej</vt:lpstr>
      <vt:lpstr>Fundusze Europejskie dla Pomorza na lata 2021-2027 a prawa człowieka</vt:lpstr>
      <vt:lpstr>Ocena kryterium – Karta Praw Podstawowych UE</vt:lpstr>
      <vt:lpstr>Zgodność projektu z Kartą Praw Podstawowych UE</vt:lpstr>
      <vt:lpstr>Karta Praw Podstawowych UE – artykuł 26</vt:lpstr>
      <vt:lpstr>Lista kontrolna dotycząca praw podstawowych</vt:lpstr>
      <vt:lpstr>(nie)horyzontalna Karta Praw Podstawowych UE a uchwały dyskryminujące </vt:lpstr>
      <vt:lpstr>Równość kobiet i mężczyzn</vt:lpstr>
      <vt:lpstr>Równości kobiet i mężczyzn w Wytycznych równościowych</vt:lpstr>
      <vt:lpstr>Ocena zasady równości kobiet i mężczyzn</vt:lpstr>
      <vt:lpstr>Kryteria zgodności z zasadami horyzontalnymi </vt:lpstr>
      <vt:lpstr>Logiczny związek przyczynowo skutkowy standardu minimum</vt:lpstr>
      <vt:lpstr>Kryterium nr 1 standardu minimum</vt:lpstr>
      <vt:lpstr>Kryteria nr 2 i 3 standardu minimum</vt:lpstr>
      <vt:lpstr>Kryterium nr 4 standardu minimum</vt:lpstr>
      <vt:lpstr>Kryterium nr 5 standardu minimum </vt:lpstr>
      <vt:lpstr>Równość płci</vt:lpstr>
      <vt:lpstr>Konwencja ONZ o prawach  osób z niepełnosprawnościami </vt:lpstr>
      <vt:lpstr>Kryterium – Konwencja o Prawach Osób Niepełnosprawnych</vt:lpstr>
      <vt:lpstr>Artykuł 7 Niepełnosprawne dzieci </vt:lpstr>
      <vt:lpstr>Artykuł 5  Niepełnosprawne kobiety  </vt:lpstr>
      <vt:lpstr>KPON – Artykuł 9 Dostępność (1)</vt:lpstr>
      <vt:lpstr>KPON – Artykuł 9 Dostępność (2)</vt:lpstr>
      <vt:lpstr>KPON – Artykuł 9 Dostępność (3)</vt:lpstr>
      <vt:lpstr>KPON – Artykuł 19 Prawo do samodzielnego życia,  integracji społecznej  </vt:lpstr>
      <vt:lpstr>Zasada równości szans i niedyskryminacji,   w tym dostępność  dla osób z niepełnosprawnościami</vt:lpstr>
      <vt:lpstr>Różne obszary niedyskryminacji </vt:lpstr>
      <vt:lpstr>Uniwersalne projektowanie </vt:lpstr>
      <vt:lpstr>Uniwersalne projektowanie – definicja </vt:lpstr>
      <vt:lpstr>Zasady projektowania uniwersalnego </vt:lpstr>
      <vt:lpstr>Mechanizm racjonalnych usprawnień </vt:lpstr>
      <vt:lpstr>Mechanizm racjonalnych usprawnień – zastrzeżenie  </vt:lpstr>
      <vt:lpstr>Bariery </vt:lpstr>
      <vt:lpstr>Ustawy wspierające wyrównywanie szans</vt:lpstr>
      <vt:lpstr>Standardy dostępności (1 z 2)</vt:lpstr>
      <vt:lpstr>Standardy dostępności (2 z 2)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Działanie 5.14 wykluczenie i zdrowie polityki horyzontalne</dc:title>
  <dc:creator>Anna Bizub-jechna</dc:creator>
  <cp:keywords>Polityki horyzontalne;działanie 5.8;edukacja ogólna</cp:keywords>
  <cp:lastModifiedBy>Anna Bizub-Jechna</cp:lastModifiedBy>
  <cp:revision>244</cp:revision>
  <dcterms:created xsi:type="dcterms:W3CDTF">2022-06-22T09:40:44Z</dcterms:created>
  <dcterms:modified xsi:type="dcterms:W3CDTF">2024-03-28T08:13:36Z</dcterms:modified>
</cp:coreProperties>
</file>