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25" r:id="rId3"/>
    <p:sldId id="330" r:id="rId4"/>
    <p:sldId id="331" r:id="rId5"/>
    <p:sldId id="317" r:id="rId6"/>
    <p:sldId id="332" r:id="rId7"/>
    <p:sldId id="327" r:id="rId8"/>
    <p:sldId id="320" r:id="rId9"/>
    <p:sldId id="321" r:id="rId10"/>
    <p:sldId id="329" r:id="rId11"/>
    <p:sldId id="333" r:id="rId12"/>
    <p:sldId id="260" r:id="rId1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325"/>
            <p14:sldId id="330"/>
            <p14:sldId id="331"/>
            <p14:sldId id="317"/>
            <p14:sldId id="332"/>
            <p14:sldId id="327"/>
            <p14:sldId id="320"/>
            <p14:sldId id="321"/>
            <p14:sldId id="329"/>
            <p14:sldId id="33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nna Bizub-Jechna" initials="ABJ" lastIdx="0" clrIdx="1">
    <p:extLst>
      <p:ext uri="{19B8F6BF-5375-455C-9EA6-DF929625EA0E}">
        <p15:presenceInfo xmlns:p15="http://schemas.microsoft.com/office/powerpoint/2012/main" userId="Anna Bizub-Jech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5" autoAdjust="0"/>
    <p:restoredTop sz="86426" autoAdjust="0"/>
  </p:normalViewPr>
  <p:slideViewPr>
    <p:cSldViewPr showGuides="1">
      <p:cViewPr varScale="1">
        <p:scale>
          <a:sx n="68" d="100"/>
          <a:sy n="68" d="100"/>
        </p:scale>
        <p:origin x="792" y="5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187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26.10.2023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26.10.2023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26.10.2023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18904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pomorskie.eu/" TargetMode="External"/><Relationship Id="rId2" Type="http://schemas.openxmlformats.org/officeDocument/2006/relationships/hyperlink" Target="mailto:edukacja.efs@pomorskie.eu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file:///C:\Users\awlizlo\AppData\Roaming\Microsoft\Word\zobacz%20og&#322;oszenia%20i%20wyniki%20nabor&#243;w%20wniosk&#243;w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>
            <a:normAutofit/>
          </a:bodyPr>
          <a:lstStyle/>
          <a:p>
            <a:r>
              <a:rPr lang="pl-PL" dirty="0"/>
              <a:t>Kluczowe informacje przy składaniu wniosków w konkurencyjnej procedurze dla Działań EFS+</a:t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21" y="4157991"/>
            <a:ext cx="7920037" cy="1800200"/>
          </a:xfrm>
        </p:spPr>
        <p:txBody>
          <a:bodyPr>
            <a:normAutofit/>
          </a:bodyPr>
          <a:lstStyle/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45258"/>
            <a:ext cx="9361647" cy="1036733"/>
          </a:xfrm>
        </p:spPr>
        <p:txBody>
          <a:bodyPr/>
          <a:lstStyle/>
          <a:p>
            <a:r>
              <a:rPr lang="pl-PL" dirty="0"/>
              <a:t>Kwalifikowalność wartości projektu – koszty pośrednie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354" y="1691605"/>
            <a:ext cx="1008112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Zaprojektuj koszty pośrednie jako ostatnie zadanie we wniosku.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Wartość kosztów pośrednich liczona jest procentowo od wartości kosztów bezpośrednich (informacja o % w podr.3.2 Wytycznych kwalifikowalności na lata 2021-2027).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000" b="1" dirty="0"/>
              <a:t>WAŻNE: </a:t>
            </a:r>
            <a:r>
              <a:rPr lang="pl-PL" sz="2000" dirty="0"/>
              <a:t>SPRAWDŹ LIMIT OBOWIĄZUJĄCY DLA WARTOŚCI TWOJEGO PROJEKTU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pl-PL" sz="2000" dirty="0"/>
              <a:t>25% kosztów bezpośrednich – w przypadku projektów o wartości kosztów bezpośrednich </a:t>
            </a:r>
            <a:br>
              <a:rPr lang="pl-PL" sz="2000" dirty="0"/>
            </a:br>
            <a:r>
              <a:rPr lang="pl-PL" sz="2000" dirty="0"/>
              <a:t>do 830 tys. PLN włącznie, </a:t>
            </a:r>
          </a:p>
          <a:p>
            <a:pPr marL="0" lvl="0" indent="0">
              <a:spcBef>
                <a:spcPts val="1500"/>
              </a:spcBef>
              <a:buNone/>
            </a:pPr>
            <a:r>
              <a:rPr lang="pl-PL" sz="2000" dirty="0"/>
              <a:t>20% kosztów bezpośrednich – w przypadku projektów o wartości kosztów bezpośrednich </a:t>
            </a:r>
            <a:br>
              <a:rPr lang="pl-PL" sz="2000" dirty="0"/>
            </a:br>
            <a:r>
              <a:rPr lang="pl-PL" sz="2000" dirty="0"/>
              <a:t>powyżej 830 tys. PLN do 1 740 tys. PLN włącznie,</a:t>
            </a:r>
          </a:p>
          <a:p>
            <a:pPr marL="0" lvl="0" indent="0">
              <a:spcBef>
                <a:spcPts val="1500"/>
              </a:spcBef>
              <a:buNone/>
            </a:pPr>
            <a:r>
              <a:rPr lang="pl-PL" sz="2000" dirty="0"/>
              <a:t>15% kosztów bezpośrednich – w przypadku projektów o wartości kosztów bezpośrednich </a:t>
            </a:r>
            <a:br>
              <a:rPr lang="pl-PL" sz="2000" dirty="0"/>
            </a:br>
            <a:r>
              <a:rPr lang="pl-PL" sz="2000" dirty="0"/>
              <a:t>powyżej 1 740 tys. PLN do 4 550 tys. PLN włącznie, 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pl-PL" sz="2000" dirty="0"/>
              <a:t>10% kosztów bezpośrednich – w przypadku projektów o wartości kosztów bezpośrednich </a:t>
            </a:r>
            <a:br>
              <a:rPr lang="pl-PL" sz="2000" dirty="0"/>
            </a:br>
            <a:r>
              <a:rPr lang="pl-PL" sz="2000" dirty="0"/>
              <a:t>przekraczającej 4 550 tys. PLN.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8538682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36733"/>
          </a:xfrm>
        </p:spPr>
        <p:txBody>
          <a:bodyPr/>
          <a:lstStyle/>
          <a:p>
            <a:pPr algn="ctr"/>
            <a:r>
              <a:rPr lang="pl-PL" dirty="0"/>
              <a:t>Kontakt w czasie trwania naboru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3338" y="899517"/>
            <a:ext cx="10297144" cy="640871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dirty="0"/>
              <a:t>Pytania należy kierować na adres poczty elektronicznej: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dirty="0"/>
              <a:t> </a:t>
            </a:r>
            <a:r>
              <a:rPr lang="pl-PL" sz="2400" u="sng" dirty="0">
                <a:hlinkClick r:id="rId2"/>
              </a:rPr>
              <a:t>edukacja.efs@pomorskie.eu</a:t>
            </a:r>
            <a:endParaRPr lang="pl-PL" sz="2400" dirty="0"/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dirty="0"/>
              <a:t>Najczęściej zadawane pytania publikujemy na stronie internetowej 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u="sng" dirty="0">
                <a:hlinkClick r:id="rId3"/>
              </a:rPr>
              <a:t>FEP 2021-2027</a:t>
            </a:r>
            <a:r>
              <a:rPr lang="pl-PL" sz="2400" b="1" dirty="0"/>
              <a:t> </a:t>
            </a:r>
            <a:r>
              <a:rPr lang="pl-PL" sz="2400" dirty="0"/>
              <a:t>w zakładce dedykowanej naborowi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dirty="0"/>
              <a:t> </a:t>
            </a:r>
            <a:r>
              <a:rPr lang="pl-PL" sz="2400" u="sng" dirty="0">
                <a:hlinkClick r:id="rId4"/>
              </a:rPr>
              <a:t>Zobacz ogłoszenia i wyniki naborów wniosków</a:t>
            </a:r>
            <a:r>
              <a:rPr lang="pl-PL" sz="2400" dirty="0"/>
              <a:t>. </a:t>
            </a: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endParaRPr lang="pl-PL" sz="2400" dirty="0"/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sz="2400" dirty="0"/>
              <a:t>Wysyłając wniosek w ramach naboru, szczególnie w ostatnim dniu naboru należy uwzględnić, że kontakt ze wsparciem technicznym SOWA EFS jest możliwy jedynie od poniedziałku do piątku (dni robocze) w określonych godzinach, tj. 08:00 – 16:00.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1867530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3995861"/>
            <a:ext cx="7559675" cy="1080120"/>
          </a:xfrm>
        </p:spPr>
        <p:txBody>
          <a:bodyPr/>
          <a:lstStyle/>
          <a:p>
            <a:r>
              <a:rPr lang="pl-PL" dirty="0"/>
              <a:t>Miłej pracy nad wnioskiem!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2B199-D96E-46CC-BEC3-A80816BA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21" y="539834"/>
            <a:ext cx="8871189" cy="863739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pl-PL" dirty="0"/>
              <a:t>Kompletność wniosku o dofinansowanie - Wnioskodawca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FA45C-D444-4DEA-8701-C0126C28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691605"/>
            <a:ext cx="9937104" cy="5508232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l-PL" sz="8000" dirty="0"/>
              <a:t>Czy do formularza wniosku załączono wszystkie wymagane załączniki wskazane </a:t>
            </a:r>
            <a:br>
              <a:rPr lang="pl-PL" sz="8000" dirty="0"/>
            </a:br>
            <a:r>
              <a:rPr lang="pl-PL" sz="8000" dirty="0"/>
              <a:t>w Regulaminie wyboru?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8000" b="1" dirty="0"/>
              <a:t>ZAŁĄCZNIKI OBOWIĄZKOWE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8000" dirty="0"/>
              <a:t>Załączniki </a:t>
            </a:r>
            <a:r>
              <a:rPr lang="pl-PL" sz="8000" b="1" dirty="0"/>
              <a:t>Wnioskodawcy</a:t>
            </a:r>
            <a:r>
              <a:rPr lang="pl-PL" sz="8000" dirty="0"/>
              <a:t> – należy je pobrać z Regulaminu wyboru projektów: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8000" dirty="0"/>
              <a:t>Zał. nr 1 do wzoru wniosku - Oświadczenia Wnioskodawcy dot. kryteriów wyboru projektu</a:t>
            </a:r>
          </a:p>
          <a:p>
            <a:pPr>
              <a:spcAft>
                <a:spcPts val="1800"/>
              </a:spcAft>
            </a:pPr>
            <a:r>
              <a:rPr lang="pl-PL" sz="8000" dirty="0"/>
              <a:t>Zał. nr 2 do wzoru wniosku - Oświadczenie Wnioskodawcy dot. zapoznania się </a:t>
            </a:r>
            <a:br>
              <a:rPr lang="pl-PL" sz="8000" dirty="0"/>
            </a:br>
            <a:r>
              <a:rPr lang="pl-PL" sz="8000" dirty="0"/>
              <a:t>z Regulaminem wyboru projektów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8000" b="1" dirty="0"/>
              <a:t>WAŻNE dla Wnioskodawcy!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8000" dirty="0"/>
              <a:t>We wzorze załącznika wpisz właściwą nazwę wnioskodawcy i skreśl odpowiednio </a:t>
            </a:r>
            <a:br>
              <a:rPr lang="pl-PL" sz="8000" dirty="0"/>
            </a:br>
            <a:r>
              <a:rPr lang="pl-PL" sz="8000" dirty="0"/>
              <a:t>np. realizacja projektu </a:t>
            </a:r>
            <a:r>
              <a:rPr lang="pl-PL" sz="8000" b="1" dirty="0"/>
              <a:t>rozpoczęła się/ nie rozpoczęła się</a:t>
            </a:r>
            <a:r>
              <a:rPr lang="pl-PL" sz="8000" dirty="0"/>
              <a:t> przed dniem złożenia wniosku o dofinansowanie. 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8000" dirty="0"/>
              <a:t>Nie modyfikuj treści załączników.</a:t>
            </a:r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6CC33C-5B46-42DE-A6E7-2516683DA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78838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2B199-D96E-46CC-BEC3-A80816BA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21" y="539834"/>
            <a:ext cx="8640381" cy="575707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pl-PL" dirty="0"/>
              <a:t>Kompletność wniosku o dofinansowanie – Partner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FA45C-D444-4DEA-8701-C0126C28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3" y="1691605"/>
            <a:ext cx="9793088" cy="5256584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l-PL" dirty="0"/>
              <a:t>Czy do formularza wniosku załączono wszystkie wymagane załączniki wskazane w regulaminie wyboru?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b="1" dirty="0"/>
              <a:t>ZAŁĄCZNIKI OBOWIĄZKOWE</a:t>
            </a:r>
            <a:r>
              <a:rPr lang="pl-PL" dirty="0"/>
              <a:t> tylko w przypadku realizacji projektu </a:t>
            </a:r>
            <a:br>
              <a:rPr lang="pl-PL" dirty="0"/>
            </a:br>
            <a:r>
              <a:rPr lang="pl-PL" dirty="0"/>
              <a:t>z udziałem </a:t>
            </a:r>
            <a:r>
              <a:rPr lang="pl-PL" b="1" dirty="0"/>
              <a:t>PARTNERA 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dirty="0"/>
              <a:t>Załączniki </a:t>
            </a:r>
            <a:r>
              <a:rPr lang="pl-PL" b="1" dirty="0"/>
              <a:t>Partnera </a:t>
            </a:r>
            <a:r>
              <a:rPr lang="pl-PL" dirty="0"/>
              <a:t>-</a:t>
            </a:r>
            <a:r>
              <a:rPr lang="pl-PL" b="1" dirty="0"/>
              <a:t> </a:t>
            </a:r>
            <a:r>
              <a:rPr lang="pl-PL" dirty="0"/>
              <a:t>należy je pobrać z regulaminu wyboru projektów: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dirty="0"/>
              <a:t>Zał. nr 1a do wzoru wniosku – Oświadczenia Partnera dot. kryteriów wyboru projektu 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dirty="0"/>
              <a:t>Zał. nr 2 a do wzoru wniosku - Oświadczenie Partnera dot. zapoznania się </a:t>
            </a:r>
            <a:br>
              <a:rPr lang="pl-PL" dirty="0"/>
            </a:br>
            <a:r>
              <a:rPr lang="pl-PL" dirty="0"/>
              <a:t>z Regulaminem wyboru projektów</a:t>
            </a:r>
          </a:p>
          <a:p>
            <a:pPr marL="0" indent="0">
              <a:spcAft>
                <a:spcPts val="1800"/>
              </a:spcAft>
              <a:buNone/>
            </a:pPr>
            <a:endParaRPr lang="pl-PL" sz="4300" dirty="0"/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6CC33C-5B46-42DE-A6E7-2516683DA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1884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2B199-D96E-46CC-BEC3-A80816BA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21" y="539834"/>
            <a:ext cx="8640381" cy="575707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pl-PL" dirty="0"/>
              <a:t>Kompletność wniosku o dofinansowanie – Partner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FA45C-D444-4DEA-8701-C0126C28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2051645"/>
            <a:ext cx="10222765" cy="4464315"/>
          </a:xfrm>
        </p:spPr>
        <p:txBody>
          <a:bodyPr>
            <a:normAutofit fontScale="325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l-PL" sz="7200" b="1" dirty="0"/>
              <a:t>WAŻNE dla Partnera!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7200" dirty="0"/>
              <a:t>We wzorze załącznika wpisz właściwą nazwę  partnera i skreśl odpowiednio np. realizacja projektu </a:t>
            </a:r>
            <a:r>
              <a:rPr lang="pl-PL" sz="7200" b="1" dirty="0"/>
              <a:t>rozpoczęła się/ nie rozpoczęła się</a:t>
            </a:r>
            <a:r>
              <a:rPr lang="pl-PL" sz="7200" dirty="0"/>
              <a:t> przed dniem złożenia wniosku o dofinansowanie.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7200" dirty="0"/>
              <a:t>Wymóg złożenia Zał. 1a i Zał. 2 a dotyczy każdego Partnera wskazanego </a:t>
            </a:r>
            <a:br>
              <a:rPr lang="pl-PL" sz="7200" dirty="0"/>
            </a:br>
            <a:r>
              <a:rPr lang="pl-PL" sz="7200" dirty="0"/>
              <a:t>we wniosku o dofinansowanie projektu.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7200" dirty="0"/>
              <a:t>Nie modyfikuj treści załączników.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7200" dirty="0"/>
              <a:t>REALIZATOR w SOWA = PARTNER W PROJEKCIE</a:t>
            </a:r>
          </a:p>
          <a:p>
            <a:pPr marL="0" indent="0">
              <a:spcAft>
                <a:spcPts val="1800"/>
              </a:spcAft>
              <a:buNone/>
            </a:pPr>
            <a:endParaRPr lang="pl-PL" sz="7200" dirty="0"/>
          </a:p>
          <a:p>
            <a:pPr marL="0" indent="0">
              <a:spcAft>
                <a:spcPts val="1800"/>
              </a:spcAft>
              <a:buNone/>
            </a:pPr>
            <a:endParaRPr lang="pl-PL" sz="7200" dirty="0"/>
          </a:p>
          <a:p>
            <a:pPr marL="0" indent="0">
              <a:spcAft>
                <a:spcPts val="1800"/>
              </a:spcAft>
              <a:buNone/>
            </a:pPr>
            <a:endParaRPr lang="pl-PL" sz="4300" dirty="0"/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  <a:p>
            <a:pPr marL="0" indent="0">
              <a:spcAft>
                <a:spcPts val="1800"/>
              </a:spcAft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6CC33C-5B46-42DE-A6E7-2516683DA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68748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2B199-D96E-46CC-BEC3-A80816BA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21" y="539834"/>
            <a:ext cx="8727173" cy="719723"/>
          </a:xfrm>
        </p:spPr>
        <p:txBody>
          <a:bodyPr>
            <a:normAutofit fontScale="90000"/>
          </a:bodyPr>
          <a:lstStyle/>
          <a:p>
            <a:r>
              <a:rPr lang="pl-PL" dirty="0"/>
              <a:t>Kompletność wniosku o dofinansowanie – Podpisy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FA45C-D444-4DEA-8701-C0126C28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889" y="1187549"/>
            <a:ext cx="9249521" cy="583228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pl-PL" sz="2400" dirty="0"/>
              <a:t>Załączniki do wniosku muszą być opatrzone 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400" b="1" dirty="0"/>
              <a:t>Podpisem kwalifikowanym!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800" b="1" dirty="0"/>
              <a:t>Podpisem kwalifikowanym NIE JEST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800" b="1" dirty="0">
                <a:solidFill>
                  <a:srgbClr val="FF0000"/>
                </a:solidFill>
              </a:rPr>
              <a:t>Profil zaufany i Pieczęć kwalifikowana!!!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100" b="1" dirty="0"/>
              <a:t>Podpis kwalifikowany powinien być nabyty </a:t>
            </a:r>
            <a:r>
              <a:rPr lang="pl-PL" dirty="0"/>
              <a:t>u jednego z certyfikowanych dostawców wymienionych w rejestrze Narodowego Centrum Certyfikacji.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b="1" dirty="0"/>
              <a:t>Podpis kwalifikowany </a:t>
            </a:r>
            <a:r>
              <a:rPr lang="pl-PL" dirty="0"/>
              <a:t>Zgodnie z Art. 25.Punkt 2 rozporządzenia Parlamentu Europejskiego i Rady (UE) nr 910/2014 z 23 lipca 2014 r. kwalifikowany podpis elektroniczny </a:t>
            </a:r>
            <a:r>
              <a:rPr lang="pl-PL" b="1" u="sng" dirty="0"/>
              <a:t>ma skutek prawny równoważny podpisowi własnoręcznemu.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6CC33C-5B46-42DE-A6E7-2516683DA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24672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2B199-D96E-46CC-BEC3-A80816BA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221" y="539834"/>
            <a:ext cx="8727173" cy="719723"/>
          </a:xfrm>
        </p:spPr>
        <p:txBody>
          <a:bodyPr>
            <a:normAutofit fontScale="90000"/>
          </a:bodyPr>
          <a:lstStyle/>
          <a:p>
            <a:r>
              <a:rPr lang="pl-PL" dirty="0"/>
              <a:t>Kompletność wniosku o dofinansowanie – Podpisy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FA45C-D444-4DEA-8701-C0126C28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889" y="1691605"/>
            <a:ext cx="9249521" cy="5328232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pl-PL" sz="2400" dirty="0"/>
              <a:t>Załączniki do wniosku muszą być opatrzone 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400" b="1" dirty="0"/>
              <a:t>Podpisem kwalifikowanym!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400" dirty="0"/>
              <a:t>Załączniki muszą być podpisane przez wnioskodawcę i partnera (jeśli występuje) wyłącznie podpisem kwalifikowanym 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400" b="1" dirty="0"/>
              <a:t>przez osobę/y upoważnione do reprezentowania </a:t>
            </a:r>
            <a:br>
              <a:rPr lang="pl-PL" sz="2400" b="1" dirty="0"/>
            </a:br>
            <a:r>
              <a:rPr lang="pl-PL" sz="2400" b="1" dirty="0"/>
              <a:t>wnioskodawcy i partnera 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l-PL" sz="2400" b="1" dirty="0"/>
              <a:t>WAŻNE!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pl-PL" sz="2400" b="1" dirty="0"/>
              <a:t>Sprawdzamy czy załączniki podpisała osoba wskazana </a:t>
            </a:r>
            <a:br>
              <a:rPr lang="pl-PL" sz="2400" b="1" dirty="0"/>
            </a:br>
            <a:r>
              <a:rPr lang="pl-PL" sz="2400" b="1" dirty="0"/>
              <a:t>we wniosku w sekcji – dodatkowe informacje </a:t>
            </a:r>
            <a:endParaRPr lang="pl-PL" sz="2400" dirty="0"/>
          </a:p>
          <a:p>
            <a:pPr marL="0" indent="0" algn="ctr">
              <a:spcAft>
                <a:spcPts val="1800"/>
              </a:spcAft>
              <a:buNone/>
            </a:pPr>
            <a:endParaRPr lang="pl-PL" sz="24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6CC33C-5B46-42DE-A6E7-2516683DAE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0849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Poprawne wskazanie nazwy podmiotu we wniosku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2701F0E-A92A-4F29-9A20-426F661C7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370" y="1425259"/>
            <a:ext cx="9433048" cy="5594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WAŻNE!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SOWA EFS zawsze rozpoznaje Realizatora jako Partnera, czyli:  </a:t>
            </a:r>
          </a:p>
          <a:p>
            <a:pPr marL="0" indent="0" algn="ctr">
              <a:buNone/>
            </a:pPr>
            <a:r>
              <a:rPr lang="pl-PL" b="1" dirty="0"/>
              <a:t>PARTNER= REALIZATOR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pl-PL" dirty="0"/>
              <a:t>Jeśli projekt ma być realizowany przez jednostkę/podmiot podległe Wnioskodawcy lub Partnerowi wpisz w sekcji wniosku – Wnioskodawcy </a:t>
            </a:r>
            <a:br>
              <a:rPr lang="pl-PL" dirty="0"/>
            </a:br>
            <a:r>
              <a:rPr lang="pl-PL" dirty="0"/>
              <a:t>i realizatorzy – w polu Nazwa: </a:t>
            </a:r>
          </a:p>
          <a:p>
            <a:pPr marL="0" indent="0" algn="ctr">
              <a:buNone/>
            </a:pPr>
            <a:r>
              <a:rPr lang="pl-PL" b="1" dirty="0"/>
              <a:t>nazwa jednostki nadrzędnej/nazwa jednostki podległej </a:t>
            </a:r>
          </a:p>
          <a:p>
            <a:pPr marL="0" indent="0" algn="ctr">
              <a:buNone/>
            </a:pPr>
            <a:r>
              <a:rPr lang="pl-PL" dirty="0"/>
              <a:t>np. Gmina ………………/Szkoła ………………</a:t>
            </a:r>
          </a:p>
          <a:p>
            <a:pPr marL="0" indent="0" algn="ctr">
              <a:buNone/>
            </a:pPr>
            <a:r>
              <a:rPr lang="pl-PL" dirty="0"/>
              <a:t>Stowarzyszenie ………………/CIS ………………</a:t>
            </a:r>
          </a:p>
          <a:p>
            <a:pPr marL="0" indent="0" algn="ctr">
              <a:spcBef>
                <a:spcPts val="3600"/>
              </a:spcBef>
              <a:buNone/>
            </a:pPr>
            <a:r>
              <a:rPr lang="pl-PL" dirty="0"/>
              <a:t>W polach dotyczących danych adresowych wpisz dane dotyczące właściwej jednostki nadrzędnej.</a:t>
            </a:r>
          </a:p>
        </p:txBody>
      </p:sp>
    </p:spTree>
    <p:extLst>
      <p:ext uri="{BB962C8B-B14F-4D97-AF65-F5344CB8AC3E}">
        <p14:creationId xmlns:p14="http://schemas.microsoft.com/office/powerpoint/2010/main" val="11135537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Zgodność ze szczegółowymi uwarunkowaniami określonymi dla Działania - wskaźniki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56418E-83F1-4BC5-923E-E893726DA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9163656" cy="4320178"/>
          </a:xfrm>
        </p:spPr>
        <p:txBody>
          <a:bodyPr>
            <a:norm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pl-PL" sz="2000" b="1" dirty="0"/>
              <a:t>WYBIERAMY I WYPEŁNIAMY WSZYSTKIE WYMAGANE WSKAŹNIKI, NAWET TE Z WARTOŚCIĄ DOCELOWĄ „0”.</a:t>
            </a:r>
            <a:endParaRPr lang="pl-PL" sz="2000" dirty="0"/>
          </a:p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Zwróć uwagę na wymóg wybrania wymaganych wskaźników w konkursie.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Mogą to być wskaźniki produktu i rezultatu.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Spójrz do Regulaminu wyboru projektów do punktu 2.5. Monitorowanie postępu rzeczowego w projekcie.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000" dirty="0"/>
              <a:t>Określ ich poziom, z uwzględnieniem wymaganego minimalnego poziomu określonego w Regulaminie konkursu w części 2.4. Kryteria wyboru projektów.</a:t>
            </a:r>
          </a:p>
        </p:txBody>
      </p:sp>
    </p:spTree>
    <p:extLst>
      <p:ext uri="{BB962C8B-B14F-4D97-AF65-F5344CB8AC3E}">
        <p14:creationId xmlns:p14="http://schemas.microsoft.com/office/powerpoint/2010/main" val="118232063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Kwalifikowalność wartości projektu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762" y="1259557"/>
            <a:ext cx="923566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Sprawdź, czy łączny koszt projektu wyrażony w PLN nie przekracza </a:t>
            </a:r>
            <a:r>
              <a:rPr lang="pl-PL" sz="2000" b="1" dirty="0"/>
              <a:t>równowartości 200 000 EUR tj. 894 560,00 PLN </a:t>
            </a: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Projekt którego wartość: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jest mniejsza lub równa kwocie </a:t>
            </a:r>
            <a:r>
              <a:rPr lang="pl-PL" sz="2000" b="1" dirty="0"/>
              <a:t>200 000 EUR obowiązkowo</a:t>
            </a:r>
            <a:r>
              <a:rPr lang="pl-PL" sz="2000" dirty="0"/>
              <a:t> rozliczany jest </a:t>
            </a:r>
            <a:br>
              <a:rPr lang="pl-PL" sz="2000" dirty="0"/>
            </a:br>
            <a:r>
              <a:rPr lang="pl-PL" sz="2000" dirty="0"/>
              <a:t>na podstawie kwot ryczałtowych,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jest większa od kwoty 200 000 EUR rozliczany jest </a:t>
            </a:r>
            <a:r>
              <a:rPr lang="pl-PL" sz="2000" b="1" dirty="0"/>
              <a:t>na podstawie rzeczywiście ponoszonych wydatków.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4878998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6208</TotalTime>
  <Words>879</Words>
  <Application>Microsoft Office PowerPoint</Application>
  <PresentationFormat>Niestandardowy</PresentationFormat>
  <Paragraphs>91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Wingdings</vt:lpstr>
      <vt:lpstr>Motyw pakietu Office</vt:lpstr>
      <vt:lpstr>Kluczowe informacje przy składaniu wniosków w konkurencyjnej procedurze dla Działań EFS+ </vt:lpstr>
      <vt:lpstr>Kompletność wniosku o dofinansowanie - Wnioskodawca</vt:lpstr>
      <vt:lpstr>Kompletność wniosku o dofinansowanie – Partner (1 z 2)</vt:lpstr>
      <vt:lpstr>Kompletność wniosku o dofinansowanie – Partner (2 z 2)</vt:lpstr>
      <vt:lpstr>Kompletność wniosku o dofinansowanie – Podpisy (1 z 2)</vt:lpstr>
      <vt:lpstr>Kompletność wniosku o dofinansowanie – Podpisy (2 z 2)</vt:lpstr>
      <vt:lpstr>Poprawne wskazanie nazwy podmiotu we wniosku</vt:lpstr>
      <vt:lpstr>Zgodność ze szczegółowymi uwarunkowaniami określonymi dla Działania - wskaźniki</vt:lpstr>
      <vt:lpstr>Kwalifikowalność wartości projektu</vt:lpstr>
      <vt:lpstr>Kwalifikowalność wartości projektu – koszty pośrednie</vt:lpstr>
      <vt:lpstr>Kontakt w czasie trwania naboru</vt:lpstr>
      <vt:lpstr>Miłej pracy nad wnioskiem!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Kluczowe informacje przy składaniu wniosków w konkurencyjnej procedurze dla Działań EFS+</dc:title>
  <dc:creator>Anna Bizub-jechna</dc:creator>
  <cp:keywords>składanie wniosków o dofinansowanie; procedura konkurencyjna; kluczowe informacje</cp:keywords>
  <cp:lastModifiedBy>Ruczyńska Małgorzata</cp:lastModifiedBy>
  <cp:revision>195</cp:revision>
  <dcterms:created xsi:type="dcterms:W3CDTF">2022-06-22T09:40:44Z</dcterms:created>
  <dcterms:modified xsi:type="dcterms:W3CDTF">2023-10-26T11:39:59Z</dcterms:modified>
</cp:coreProperties>
</file>