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20"/>
  </p:notesMasterIdLst>
  <p:sldIdLst>
    <p:sldId id="256" r:id="rId2"/>
    <p:sldId id="376" r:id="rId3"/>
    <p:sldId id="384" r:id="rId4"/>
    <p:sldId id="381" r:id="rId5"/>
    <p:sldId id="395" r:id="rId6"/>
    <p:sldId id="394" r:id="rId7"/>
    <p:sldId id="386" r:id="rId8"/>
    <p:sldId id="388" r:id="rId9"/>
    <p:sldId id="389" r:id="rId10"/>
    <p:sldId id="297" r:id="rId11"/>
    <p:sldId id="382" r:id="rId12"/>
    <p:sldId id="383" r:id="rId13"/>
    <p:sldId id="390" r:id="rId14"/>
    <p:sldId id="391" r:id="rId15"/>
    <p:sldId id="392" r:id="rId16"/>
    <p:sldId id="396" r:id="rId17"/>
    <p:sldId id="393" r:id="rId18"/>
    <p:sldId id="296" r:id="rId19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ałowska Agata" initials="MA" lastIdx="1" clrIdx="1">
    <p:extLst>
      <p:ext uri="{19B8F6BF-5375-455C-9EA6-DF929625EA0E}">
        <p15:presenceInfo xmlns:p15="http://schemas.microsoft.com/office/powerpoint/2012/main" userId="Michałowska Agata" providerId="None"/>
      </p:ext>
    </p:extLst>
  </p:cmAuthor>
  <p:cmAuthor id="3" name="Sulencka Anna" initials="SA" lastIdx="1" clrIdx="2">
    <p:extLst>
      <p:ext uri="{19B8F6BF-5375-455C-9EA6-DF929625EA0E}">
        <p15:presenceInfo xmlns:p15="http://schemas.microsoft.com/office/powerpoint/2012/main" userId="S-1-5-21-352459600-126056257-345019615-4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00" autoAdjust="0"/>
  </p:normalViewPr>
  <p:slideViewPr>
    <p:cSldViewPr showGuides="1">
      <p:cViewPr varScale="1">
        <p:scale>
          <a:sx n="94" d="100"/>
          <a:sy n="94" d="100"/>
        </p:scale>
        <p:origin x="1596" y="96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ct val="114000"/>
              </a:lnSpc>
              <a:spcAft>
                <a:spcPts val="3000"/>
              </a:spcAft>
              <a:defRPr sz="36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 : Fundusze Europejskie dla Pomorza, Rzeczpospolita Polska, Dofinansowane przez Unie Europejską, Urząd Marszałkowski Województwa Pomorskiego 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15" y="1979637"/>
            <a:ext cx="8640382" cy="4680002"/>
          </a:xfrm>
        </p:spPr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907" y="559141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699716"/>
            <a:ext cx="8063709" cy="2736303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pl-PL" sz="3200" dirty="0"/>
              <a:t>Fundusze Europejskie dla Pomorza</a:t>
            </a:r>
            <a:br>
              <a:rPr lang="pl-PL" sz="3200" dirty="0"/>
            </a:br>
            <a:r>
              <a:rPr lang="pl-PL" sz="3200" dirty="0"/>
              <a:t>2021-2027</a:t>
            </a:r>
            <a:br>
              <a:rPr lang="pl-PL" sz="3200" dirty="0"/>
            </a:br>
            <a:r>
              <a:rPr lang="pl-PL" sz="3000" dirty="0"/>
              <a:t>Specyfika i kryteria wyboru projektów</a:t>
            </a:r>
            <a:br>
              <a:rPr lang="pl-PL" sz="3000" dirty="0"/>
            </a:br>
            <a:r>
              <a:rPr lang="pl-PL" sz="3000" dirty="0"/>
              <a:t>Działanie 5.6. Adaptacyjność pracowników </a:t>
            </a:r>
            <a:br>
              <a:rPr lang="pl-PL" sz="3000" dirty="0"/>
            </a:br>
            <a:r>
              <a:rPr lang="pl-PL" sz="3000" dirty="0"/>
              <a:t>i pracodawców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9" y="5436020"/>
            <a:ext cx="3960018" cy="505773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+mn-lt"/>
              </a:rPr>
              <a:t>Gdańsk, 8 maja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176" y="312126"/>
            <a:ext cx="9360751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5.6. Adaptacyjność pracowników i pracodawców </a:t>
            </a:r>
            <a:br>
              <a:rPr lang="pl-PL" dirty="0"/>
            </a:br>
            <a:r>
              <a:rPr lang="pl-PL" dirty="0"/>
              <a:t>– Główne warunki </a:t>
            </a:r>
            <a:r>
              <a:rPr lang="pl-PL"/>
              <a:t>realizacji wsparcia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176" y="1475581"/>
            <a:ext cx="8988250" cy="4896543"/>
          </a:xfrm>
        </p:spPr>
        <p:txBody>
          <a:bodyPr>
            <a:noAutofit/>
          </a:bodyPr>
          <a:lstStyle/>
          <a:p>
            <a:pPr lvl="0"/>
            <a:r>
              <a:rPr lang="pl-PL" sz="2200" dirty="0"/>
              <a:t>Wspieranie procesów dostosowania organizacji pracy do potrzeb pracodawców i pracowników, a także do nowych wyzwań rozwojowych </a:t>
            </a:r>
            <a:br>
              <a:rPr lang="pl-PL" sz="2200" dirty="0"/>
            </a:br>
            <a:r>
              <a:rPr lang="pl-PL" sz="2200" dirty="0"/>
              <a:t>i cywilizacyjnych, w tym związanych z obszarem zielonej gospodarki oraz gospodarki o obiegu zamkniętym</a:t>
            </a:r>
            <a:r>
              <a:rPr lang="pl-PL" sz="2200" b="1" dirty="0"/>
              <a:t>.</a:t>
            </a:r>
            <a:r>
              <a:rPr lang="pl-PL" sz="2200" dirty="0"/>
              <a:t> Realizacja tych działań będzie odbywać się zwłaszcza poprzez wprowadzania elastycznych form zatrudnienia, pracy zdalnej, dostosowanie środowiska pracy do potrzeb kobiet, osób starszych, osób z problemami zdrowotnymi, osób z niepełnosprawnościami, służące ich aktywizacji oraz wydłużeniu aktywności zawodowej.</a:t>
            </a:r>
          </a:p>
          <a:p>
            <a:r>
              <a:rPr lang="pl-PL" sz="2200" dirty="0"/>
              <a:t>Projekt jest realizowany wyłącznie na rzecz określonego/określonych we wniosku o dofinansowanie pracodawcy/pracodawców oraz jego/ich pracowników, w zakresie zgodnym z jego/ich zdiagnozowanymi potrzebami. </a:t>
            </a:r>
          </a:p>
          <a:p>
            <a:r>
              <a:rPr lang="pl-PL" sz="2200" dirty="0"/>
              <a:t>Działania w ramach projektu obejmują wyłącznie wsparcie pracodawców w zakresie adaptacji środowiska pracy do potrzeb różnych grup pracowników oraz wprowadzania elastycznych form zatrudnienia.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93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936105"/>
          </a:xfrm>
        </p:spPr>
        <p:txBody>
          <a:bodyPr>
            <a:normAutofit/>
          </a:bodyPr>
          <a:lstStyle/>
          <a:p>
            <a:r>
              <a:rPr lang="pl-PL" dirty="0"/>
              <a:t>Działanie 5.6. Adaptacyjność pracowników i pracodawców </a:t>
            </a:r>
            <a:br>
              <a:rPr lang="pl-PL" dirty="0"/>
            </a:br>
            <a:r>
              <a:rPr lang="pl-PL" dirty="0"/>
              <a:t>– Przykładowe formy wsparcia</a:t>
            </a:r>
            <a:endParaRPr lang="pl-PL" sz="24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349197"/>
            <a:ext cx="9144727" cy="5760640"/>
          </a:xfrm>
        </p:spPr>
        <p:txBody>
          <a:bodyPr>
            <a:noAutofit/>
          </a:bodyPr>
          <a:lstStyle/>
          <a:p>
            <a:pPr lvl="0">
              <a:lnSpc>
                <a:spcPct val="114000"/>
              </a:lnSpc>
              <a:spcBef>
                <a:spcPts val="0"/>
              </a:spcBef>
            </a:pPr>
            <a:r>
              <a:rPr lang="pl-PL" dirty="0"/>
              <a:t>wsparcie w zakresie zarządzania różnorodnością, w tym wiekiem, dla kadry zarządzającej;</a:t>
            </a:r>
          </a:p>
          <a:p>
            <a:pPr lvl="0">
              <a:lnSpc>
                <a:spcPct val="114000"/>
              </a:lnSpc>
              <a:spcBef>
                <a:spcPts val="0"/>
              </a:spcBef>
            </a:pPr>
            <a:r>
              <a:rPr lang="pl-PL" dirty="0"/>
              <a:t>wprowadzenie zasad zarządzania różnorodnością;</a:t>
            </a:r>
          </a:p>
          <a:p>
            <a:pPr lvl="0">
              <a:lnSpc>
                <a:spcPct val="114000"/>
              </a:lnSpc>
              <a:spcBef>
                <a:spcPts val="0"/>
              </a:spcBef>
            </a:pPr>
            <a:r>
              <a:rPr lang="pl-PL" dirty="0"/>
              <a:t>wsparcie w opracowaniu procedur, czy mechanizmów, które ułatwią kadrze zarządzającej/działom HR wprowadzanie elastycznych form organizacji pracy;</a:t>
            </a:r>
          </a:p>
          <a:p>
            <a:pPr lvl="0">
              <a:lnSpc>
                <a:spcPct val="114000"/>
              </a:lnSpc>
              <a:spcBef>
                <a:spcPts val="0"/>
              </a:spcBef>
            </a:pPr>
            <a:r>
              <a:rPr lang="pl-PL" dirty="0"/>
              <a:t>wsparcie z zakresu wydłużania aktywności zawodowej i przeciwdziałania wypaleniu zawodowemu dla kadry zarządzającej i pracowników;</a:t>
            </a:r>
          </a:p>
          <a:p>
            <a:pPr lvl="0">
              <a:lnSpc>
                <a:spcPct val="114000"/>
              </a:lnSpc>
              <a:spcBef>
                <a:spcPts val="0"/>
              </a:spcBef>
            </a:pPr>
            <a:r>
              <a:rPr lang="pl-PL" dirty="0"/>
              <a:t>wsparcie z zakresu pracy w zespołach wielopokoleniowych i przeciwdziałania dyskryminacji w szczególności ze względu na płeć, rasę, pochodzenie etniczne, religię, światopogląd, niepełnosprawność, wiek, orientację seksualną dla kadry zarządzającej </a:t>
            </a:r>
            <a:br>
              <a:rPr lang="pl-PL" dirty="0"/>
            </a:br>
            <a:r>
              <a:rPr lang="pl-PL" dirty="0"/>
              <a:t>i pracowników;</a:t>
            </a:r>
          </a:p>
          <a:p>
            <a:pPr lvl="0">
              <a:lnSpc>
                <a:spcPct val="114000"/>
              </a:lnSpc>
              <a:spcBef>
                <a:spcPts val="0"/>
              </a:spcBef>
            </a:pPr>
            <a:r>
              <a:rPr lang="pl-PL" dirty="0"/>
              <a:t>adaptacja miejsc pracy do potrzeb różnych grup pracowników, w szczególności kobiet, osób starszych, osób z problemami zdrowotnymi, osób z niepełnosprawnościami;</a:t>
            </a:r>
          </a:p>
          <a:p>
            <a:pPr lvl="0">
              <a:lnSpc>
                <a:spcPct val="114000"/>
              </a:lnSpc>
              <a:spcBef>
                <a:spcPts val="0"/>
              </a:spcBef>
            </a:pPr>
            <a:r>
              <a:rPr lang="pl-PL" dirty="0"/>
              <a:t>utworzenie zdalnych stanowisk pracy;</a:t>
            </a:r>
          </a:p>
          <a:p>
            <a:pPr lvl="0">
              <a:lnSpc>
                <a:spcPct val="114000"/>
              </a:lnSpc>
              <a:spcBef>
                <a:spcPts val="0"/>
              </a:spcBef>
            </a:pPr>
            <a:r>
              <a:rPr lang="pl-PL" dirty="0"/>
              <a:t>wdrożenie elastycznych form i czasu pracy;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pl-PL" dirty="0"/>
              <a:t>organizacja przestrzeni poprawiającej warunki pracy.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1412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Działanie 5.6. Adaptacyjność pracowników i pracodawców </a:t>
            </a:r>
            <a:br>
              <a:rPr lang="pl-PL" dirty="0"/>
            </a:br>
            <a:r>
              <a:rPr lang="pl-PL" dirty="0"/>
              <a:t>– koszty niekwalifikowalne w naborze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434" y="1619598"/>
            <a:ext cx="8988250" cy="489654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b="1" dirty="0"/>
              <a:t>W ramach naboru </a:t>
            </a:r>
            <a:r>
              <a:rPr lang="pl-PL" sz="2400" b="1" u="sng" dirty="0"/>
              <a:t>nie jest możliwe sfinansowanie</a:t>
            </a:r>
            <a:r>
              <a:rPr lang="pl-PL" sz="2400" b="1" dirty="0"/>
              <a:t>:</a:t>
            </a:r>
          </a:p>
          <a:p>
            <a:pPr lvl="0"/>
            <a:r>
              <a:rPr lang="pl-PL" sz="2200" dirty="0"/>
              <a:t>szkoleń, których obowiązek przeprowadzenia wynika z przepisów prawa krajowego (np. szkolenia dotyczące bhp). Szkolenia realizowane w projekcie muszą być bezpośrednio powiązane i dotyczyć adaptacji środowiska pracy </a:t>
            </a:r>
            <a:br>
              <a:rPr lang="pl-PL" sz="2200" dirty="0"/>
            </a:br>
            <a:r>
              <a:rPr lang="pl-PL" sz="2200" dirty="0"/>
              <a:t>do potrzeb pracodawców i ich pracowników oraz wdrażania elastycznych form zatrudnienia;</a:t>
            </a:r>
          </a:p>
          <a:p>
            <a:pPr lvl="0"/>
            <a:r>
              <a:rPr lang="pl-PL" sz="2200" dirty="0"/>
              <a:t>szkoleń prowadzących do rozwoju umiejętności/kompetencji lub nabycia kwalifikacji;</a:t>
            </a:r>
          </a:p>
          <a:p>
            <a:pPr lvl="0"/>
            <a:r>
              <a:rPr lang="pl-PL" sz="2200" dirty="0"/>
              <a:t>kosztów wynagrodzeń pracowników;</a:t>
            </a:r>
          </a:p>
          <a:p>
            <a:pPr lvl="0"/>
            <a:r>
              <a:rPr lang="pl-PL" sz="2200" dirty="0"/>
              <a:t>wydatków przeznaczonych na aktywność fizyczną pracowników i pracodawców np. refundacji grupowych zajęć sportowych, kart sportowo-rekreacyjnych, wejść/karnetów do obiektów sportowych i pływalni itp.;</a:t>
            </a:r>
          </a:p>
          <a:p>
            <a:pPr lvl="0"/>
            <a:r>
              <a:rPr lang="pl-PL" sz="2200" dirty="0"/>
              <a:t>wydatków związanych z diagnostyką i leczeniem.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9026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D56ADC-5AC0-47A9-80A5-5528E2C4B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5.6. Adaptacyjność pracowników i pracodawców </a:t>
            </a:r>
            <a:br>
              <a:rPr lang="pl-PL" dirty="0"/>
            </a:br>
            <a:r>
              <a:rPr lang="pl-PL" dirty="0"/>
              <a:t>– wskaźniki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3B63C9-4002-4201-9F72-EB1AC7FF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75581"/>
            <a:ext cx="8640382" cy="5328592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Definicje wskaźników zawarte są w 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załączniku nr 2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 regulaminu „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Zasady pomiaru wskaźników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projekcie dofinansowanym z EFS Plus w ramach programu regionalnego FEP 2021-2027”</a:t>
            </a: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 ramach naboru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obowiązuje  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wskaźników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(12 produktu i 1 rezultatu bezpośredniego).</a:t>
            </a: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Wszystkie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13 wskaźników 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należy monitorować w projekcie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 oznacza, </a:t>
            </a:r>
            <a:b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że należy je wykazać we wniosku o dofinansowanie i określić wartość docelową  (także jeśli będzie to 0). 	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rubryce „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Sposób pomiaru wskaźnika” nie może wystąpić określenie „nie dotyczy”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–nawet jeśli na etapie planowania działań projektowych nie przewiduje się działań związanych z ww. wskaźnikiem, należy określić możliwy sposób pomiaru.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899AD8A-99B3-4C10-8906-CB8E1F9C70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2781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7DC8AB-57A2-494E-AAA4-12908F74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5.6. Adaptacyjność pracowników i pracodawców </a:t>
            </a:r>
            <a:br>
              <a:rPr lang="pl-PL" dirty="0"/>
            </a:br>
            <a:r>
              <a:rPr lang="pl-PL" dirty="0"/>
              <a:t>– wskaźniki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FD9778-E372-431F-BA8F-D87156C37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13986"/>
            <a:ext cx="8640382" cy="5534202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Podstawowe rozróżnienie :</a:t>
            </a:r>
            <a:endParaRPr lang="pl-PL" sz="2400" b="1" dirty="0"/>
          </a:p>
          <a:p>
            <a:pPr>
              <a:lnSpc>
                <a:spcPct val="150000"/>
              </a:lnSpc>
            </a:pPr>
            <a:r>
              <a:rPr lang="pl-PL" sz="2200" b="1" dirty="0">
                <a:ea typeface="Times New Roman" panose="02020603050405020304" pitchFamily="18" charset="0"/>
                <a:cs typeface="Arial" panose="020B0604020202020204" pitchFamily="34" charset="0"/>
              </a:rPr>
              <a:t>wskaźniki produktu</a:t>
            </a:r>
            <a:r>
              <a:rPr lang="pl-PL" sz="2200" dirty="0">
                <a:ea typeface="Times New Roman" panose="02020603050405020304" pitchFamily="18" charset="0"/>
                <a:cs typeface="Arial" panose="020B0604020202020204" pitchFamily="34" charset="0"/>
              </a:rPr>
              <a:t> – mierzą wielkość oferowanego wsparcia lub grupę docelową objętą wsparciem w projekcie; odnoszą się, co do zasady, do osób lub podmiotów objętych wsparciem; monitorowane są </a:t>
            </a:r>
            <a:r>
              <a:rPr lang="pl-PL" sz="2200" b="1" dirty="0">
                <a:ea typeface="Times New Roman" panose="02020603050405020304" pitchFamily="18" charset="0"/>
                <a:cs typeface="Arial" panose="020B0604020202020204" pitchFamily="34" charset="0"/>
              </a:rPr>
              <a:t>w momencie rozpoczęcia </a:t>
            </a:r>
            <a:r>
              <a:rPr lang="pl-PL" sz="2200" dirty="0">
                <a:ea typeface="Times New Roman" panose="02020603050405020304" pitchFamily="18" charset="0"/>
                <a:cs typeface="Arial" panose="020B0604020202020204" pitchFamily="34" charset="0"/>
              </a:rPr>
              <a:t>udziału w projekcie;</a:t>
            </a:r>
            <a:endParaRPr lang="pl-PL" sz="2200" dirty="0"/>
          </a:p>
          <a:p>
            <a:pPr>
              <a:lnSpc>
                <a:spcPct val="150000"/>
              </a:lnSpc>
            </a:pPr>
            <a:r>
              <a:rPr lang="pl-PL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wskaźniki rezultatu bezpośredniego </a:t>
            </a: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200" dirty="0"/>
              <a:t>odnotowują zmianę między tym co było w momencie rozpoczęcia wsparcia a tym co jest efektem wsparcia bezpośrednio po zakończeniu udziału w projekcie i mierzone są co do zasady </a:t>
            </a:r>
            <a:r>
              <a:rPr lang="pl-PL" sz="2200" b="1" dirty="0"/>
              <a:t>do 4 tygodni od zakończenia udziału </a:t>
            </a:r>
            <a:r>
              <a:rPr lang="pl-PL" sz="2200" dirty="0"/>
              <a:t>przez uczestnika lub podmiot obejmowany wsparciem w projekcie.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37A954D-53C0-481A-883D-A54C144FB0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4398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C257E-2CF6-4EEB-AA57-9D9EA5AB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5.6. Adaptacyjność pracowników i pracodawców </a:t>
            </a:r>
            <a:br>
              <a:rPr lang="pl-PL" dirty="0"/>
            </a:br>
            <a:r>
              <a:rPr lang="pl-PL" dirty="0"/>
              <a:t>– wskaźniki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8CEDA3-A103-4CEC-8B7E-EF43F1227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259557"/>
            <a:ext cx="8640382" cy="5760280"/>
          </a:xfrm>
        </p:spPr>
        <p:txBody>
          <a:bodyPr>
            <a:normAutofit fontScale="92500"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Wskaźniki projektu obowiązkowe do osiągnięcia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None/>
            </a:pPr>
            <a:r>
              <a:rPr lang="pl-PL" sz="2200" b="1" dirty="0"/>
              <a:t>Wskaźniki produktu:</a:t>
            </a:r>
            <a:endParaRPr lang="pl-PL" sz="2200" dirty="0"/>
          </a:p>
          <a:p>
            <a:pPr lvl="0"/>
            <a:r>
              <a:rPr lang="pl-PL" sz="2200" dirty="0"/>
              <a:t>Liczba osób pracujących, łącznie z prowadzącymi działalność na własny rachunek, objętych wsparciem w programie.</a:t>
            </a:r>
          </a:p>
          <a:p>
            <a:pPr lvl="0">
              <a:spcBef>
                <a:spcPts val="600"/>
              </a:spcBef>
            </a:pPr>
            <a:r>
              <a:rPr lang="pl-PL" sz="2200" dirty="0"/>
              <a:t>Liczba pracodawców objętych wsparciem dotyczącym poprawy środowiska pracy.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pl-PL" sz="2200" b="1" dirty="0"/>
              <a:t>Wskaźniki rezultatu:</a:t>
            </a:r>
            <a:endParaRPr lang="pl-PL" sz="2200" dirty="0"/>
          </a:p>
          <a:p>
            <a:pPr lvl="0"/>
            <a:r>
              <a:rPr lang="pl-PL" sz="2200" dirty="0"/>
              <a:t>Liczba osób, które w wyniku realizacji wsparcia z zakresu </a:t>
            </a:r>
            <a:r>
              <a:rPr lang="pl-PL" sz="2200" dirty="0" err="1"/>
              <a:t>outplacementu</a:t>
            </a:r>
            <a:r>
              <a:rPr lang="pl-PL" sz="2200" dirty="0"/>
              <a:t>/poprawy środowiska pracy podjęły pracę lub kontynuowały zatrudnienie.</a:t>
            </a:r>
          </a:p>
          <a:p>
            <a:pPr marL="263525" indent="0">
              <a:buNone/>
            </a:pPr>
            <a:r>
              <a:rPr lang="pl-PL" dirty="0"/>
              <a:t>We wsparciu w zakresie poprawy środowiska pracy, należy uwzględnić jedynie wsparcie bezpośrednio związane z konkretnym miejscem pracy, np. zakup oprogramowania do pracy zdalnej i wykazać pracowników, którzy z niego korzystają podczas wykonywania obowiązków.  W przypadku gdy z jednego sprzętu/udogodnienia korzysta kilka osób, we wskaźniku należy wykazać wszystkie osoby, które dzięki sfinansowaniu tego sprzęty/udogodnienia utrzymały zatrudnienie (np. pętla indukcyjna dla os. z niepełnosprawnością słuchu.)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FAD3F65-8272-4F40-A8DC-668F854A4D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6844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C257E-2CF6-4EEB-AA57-9D9EA5AB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5.6. Adaptacyjność pracowników i pracodawców </a:t>
            </a:r>
            <a:br>
              <a:rPr lang="pl-PL" dirty="0"/>
            </a:br>
            <a:r>
              <a:rPr lang="pl-PL" dirty="0"/>
              <a:t>– wskaźniki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8CEDA3-A103-4CEC-8B7E-EF43F1227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259557"/>
            <a:ext cx="8640382" cy="5760280"/>
          </a:xfrm>
        </p:spPr>
        <p:txBody>
          <a:bodyPr>
            <a:normAutofit fontScale="85000" lnSpcReduction="10000"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None/>
            </a:pPr>
            <a:endParaRPr lang="pl-PL" sz="900" b="1" dirty="0">
              <a:solidFill>
                <a:srgbClr val="000000"/>
              </a:solidFill>
            </a:endParaRPr>
          </a:p>
          <a:p>
            <a:pPr marL="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Wskaźniki projektu adekwatne w projekcie</a:t>
            </a:r>
          </a:p>
          <a:p>
            <a:pPr lvl="0"/>
            <a:r>
              <a:rPr lang="pl-PL" sz="2400" dirty="0"/>
              <a:t>Liczba objętych wsparciem mikro-, małych i średnich przedsiębiorstw (w tym spółdzielni i przedsiębiorstw społecznych.</a:t>
            </a:r>
          </a:p>
          <a:p>
            <a:pPr lvl="0"/>
            <a:r>
              <a:rPr lang="pl-PL" sz="2400" dirty="0"/>
              <a:t>Liczba objętych wsparciem podmiotów administracji publicznej lub służb publicznych na szczeblu krajowym, regionalnym lub lokalnym.</a:t>
            </a:r>
          </a:p>
          <a:p>
            <a:pPr lvl="0"/>
            <a:r>
              <a:rPr lang="pl-PL" sz="2400" dirty="0"/>
              <a:t>Wartość wydatków kwalifikowalnych przyczyniających się do ekologicznych umiejętności i zielonych miejsc pracy oraz zielonej gospodarki.</a:t>
            </a:r>
          </a:p>
          <a:p>
            <a:pPr marL="263525" indent="0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pl-PL" sz="2100" dirty="0"/>
              <a:t>Wydatki przeznaczone na wsparcie zielonych miejsc pracy, umiejętności ekologicznych oraz wydatki na zieloną gospodarkę należy monitorować w następujący sposób:</a:t>
            </a:r>
          </a:p>
          <a:p>
            <a:pPr marL="263525" lvl="0" indent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pl-PL" sz="2100" dirty="0"/>
              <a:t> w projektach w całości poświęconych ww. wsparciu należy ujmować całość kosztów tych projektów (wydatki bezpośrednie i pośrednie);</a:t>
            </a:r>
          </a:p>
          <a:p>
            <a:pPr marL="263525" lv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pl-PL" sz="2100" dirty="0"/>
              <a:t> w projektach w części zakładających ww. wsparcie należy monitorować tylko koszty bezpośrednie przeznaczone na te działania.</a:t>
            </a:r>
          </a:p>
          <a:p>
            <a:pPr marL="263525" indent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</a:pPr>
            <a:r>
              <a:rPr lang="pl-PL" sz="2100" dirty="0"/>
              <a:t>W obu przypadkach powinny być to całkowite koszty kwalifikowalne.</a:t>
            </a:r>
            <a:endParaRPr lang="pl-PL" sz="21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FAD3F65-8272-4F40-A8DC-668F854A4D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0081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38FC24-10B9-44B4-B842-31D6C48E7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5.6. Adaptacyjność pracowników i pracodawców </a:t>
            </a:r>
            <a:br>
              <a:rPr lang="pl-PL" dirty="0"/>
            </a:br>
            <a:r>
              <a:rPr lang="pl-PL" dirty="0"/>
              <a:t>– wskaźniki projektu (slajd 4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454C9B-5BC8-4A16-9683-949AD2F4A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547589"/>
            <a:ext cx="8640382" cy="54722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Wskaźniki projektu obowiązkowe do monitorowania </a:t>
            </a:r>
            <a:endParaRPr lang="pl-PL" sz="2400" dirty="0"/>
          </a:p>
          <a:p>
            <a:r>
              <a:rPr lang="pl-PL" sz="2200" dirty="0"/>
              <a:t>Liczba projektów, w których sfinansowano koszty racjonalnych usprawnień dla osób z niepełnosprawnościami;</a:t>
            </a:r>
          </a:p>
          <a:p>
            <a:r>
              <a:rPr lang="pl-PL" sz="2200" dirty="0"/>
              <a:t>Liczba obiektów dostosowanych do potrzeb osób z niepełnosprawnościami;</a:t>
            </a:r>
          </a:p>
          <a:p>
            <a:r>
              <a:rPr lang="pl-PL" sz="2200" dirty="0"/>
              <a:t>Liczba osób z niepełnosprawnościami objętych wsparciem w programie;</a:t>
            </a:r>
          </a:p>
          <a:p>
            <a:r>
              <a:rPr lang="pl-PL" sz="2200" dirty="0"/>
              <a:t>Liczba osób z krajów trzecich objętych wsparciem w programie;</a:t>
            </a:r>
          </a:p>
          <a:p>
            <a:r>
              <a:rPr lang="pl-PL" sz="2200" dirty="0"/>
              <a:t>Liczba osób obcego pochodzenia objętych wsparciem w programie;</a:t>
            </a:r>
          </a:p>
          <a:p>
            <a:r>
              <a:rPr lang="pl-PL" sz="2200" dirty="0"/>
              <a:t>Liczba osób należących do mniejszości, w tym społeczności marginalizowanych takich jak Romowie, objętych wsparciem w programie;</a:t>
            </a:r>
          </a:p>
          <a:p>
            <a:r>
              <a:rPr lang="pl-PL" sz="2200" dirty="0"/>
              <a:t>Liczba osób w kryzysie bezdomności lub dotkniętych wykluczeniem z dostępu do mieszkań, objętych wsparciem w programie.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595992D-9E0B-48EF-8BC6-7126E19CBE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8259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3744416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235" y="359838"/>
            <a:ext cx="9289032" cy="1008112"/>
          </a:xfrm>
        </p:spPr>
        <p:txBody>
          <a:bodyPr>
            <a:normAutofit/>
          </a:bodyPr>
          <a:lstStyle/>
          <a:p>
            <a:r>
              <a:rPr lang="pl-PL" sz="3100" dirty="0"/>
              <a:t>Działanie 5.6. </a:t>
            </a:r>
            <a:r>
              <a:rPr lang="pl-PL" dirty="0"/>
              <a:t>Adaptacyjność pracowników i pracodawców </a:t>
            </a:r>
            <a:br>
              <a:rPr lang="pl-PL" dirty="0"/>
            </a:br>
            <a:r>
              <a:rPr lang="pl-PL" sz="2400" dirty="0"/>
              <a:t>- </a:t>
            </a:r>
            <a:r>
              <a:rPr lang="pl-PL" dirty="0">
                <a:ea typeface="Open Sans" panose="020B0606030504020204" pitchFamily="34" charset="0"/>
                <a:cs typeface="Open Sans" panose="020B0606030504020204" pitchFamily="34" charset="0"/>
              </a:rPr>
              <a:t>Podstawowe informacje o naborze</a:t>
            </a: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235" y="1367951"/>
            <a:ext cx="9001000" cy="5940278"/>
          </a:xfrm>
        </p:spPr>
        <p:txBody>
          <a:bodyPr>
            <a:noAutofit/>
          </a:bodyPr>
          <a:lstStyle/>
          <a:p>
            <a:pPr marL="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Początek naboru: 		</a:t>
            </a:r>
            <a:r>
              <a:rPr lang="pl-PL" sz="2100" b="1" dirty="0"/>
              <a:t>26.04.2024 r. </a:t>
            </a:r>
          </a:p>
          <a:p>
            <a:pPr marL="0" lvl="1" indent="0" defTabSz="762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954338" algn="l"/>
              </a:tabLst>
            </a:pPr>
            <a:r>
              <a:rPr lang="pl-PL" sz="2100" dirty="0"/>
              <a:t>Koniec naboru:		</a:t>
            </a:r>
            <a:r>
              <a:rPr lang="pl-PL" sz="2100" b="1" dirty="0"/>
              <a:t>05.06.2024 r.</a:t>
            </a:r>
          </a:p>
          <a:p>
            <a:pPr marL="0" lvl="1" indent="0" defTabSz="762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954338" algn="l"/>
              </a:tabLst>
            </a:pPr>
            <a:r>
              <a:rPr lang="pl-PL" sz="2100" dirty="0"/>
              <a:t>Kwota przewidziana na dofinansowanie projektów [PLN]: </a:t>
            </a:r>
            <a:r>
              <a:rPr lang="pl-PL" sz="2100" b="1" dirty="0"/>
              <a:t>28 653 949,15</a:t>
            </a:r>
          </a:p>
          <a:p>
            <a:pPr marL="0" lvl="1" indent="0" defTabSz="7620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954338" algn="l"/>
              </a:tabLst>
            </a:pPr>
            <a:r>
              <a:rPr lang="pl-PL" sz="2100" dirty="0"/>
              <a:t>Cross-</a:t>
            </a:r>
            <a:r>
              <a:rPr lang="pl-PL" sz="2100" dirty="0" err="1"/>
              <a:t>financing</a:t>
            </a:r>
            <a:r>
              <a:rPr lang="pl-PL" sz="2100" dirty="0"/>
              <a:t>: 		</a:t>
            </a:r>
            <a:r>
              <a:rPr lang="pl-PL" sz="2100" b="1" dirty="0"/>
              <a:t>25 %</a:t>
            </a:r>
          </a:p>
          <a:p>
            <a:pPr marL="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Wkład własny beneficjenta: </a:t>
            </a:r>
            <a:r>
              <a:rPr lang="pl-PL" sz="2100" b="1" dirty="0"/>
              <a:t>15 % </a:t>
            </a:r>
          </a:p>
          <a:p>
            <a:pPr marL="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100" dirty="0"/>
              <a:t>Sposób wyboru: 		</a:t>
            </a:r>
            <a:r>
              <a:rPr lang="pl-PL" sz="2100" b="1" dirty="0"/>
              <a:t>konkurencyjny</a:t>
            </a:r>
          </a:p>
          <a:p>
            <a:pPr marL="0" lvl="1" indent="0">
              <a:lnSpc>
                <a:spcPct val="100000"/>
              </a:lnSpc>
              <a:spcBef>
                <a:spcPts val="2000"/>
              </a:spcBef>
              <a:buNone/>
            </a:pPr>
            <a:r>
              <a:rPr lang="pl-PL" sz="2100" dirty="0"/>
              <a:t>Okres realizacji:</a:t>
            </a:r>
          </a:p>
          <a:p>
            <a:pPr marL="0" lvl="1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pl-PL" sz="2100" dirty="0"/>
              <a:t>Projekt może być realizowany </a:t>
            </a:r>
            <a:r>
              <a:rPr lang="pl-PL" sz="2100" b="1" dirty="0"/>
              <a:t>od dnia ogłoszenia naboru</a:t>
            </a:r>
            <a:r>
              <a:rPr lang="pl-PL" sz="2100" dirty="0"/>
              <a:t>, przy czym termin realizacji projektu założony we wniosku o dofinansowanie </a:t>
            </a:r>
            <a:r>
              <a:rPr lang="pl-PL" sz="2100" b="1" dirty="0"/>
              <a:t>musi zakładać jego rozpoczęcie do końca drugiego kwartału 2025 roku oraz zakończyć się maksymalnie do końca 2026 roku.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2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68299C-26FF-4757-ACF9-68F9D19B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429470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5.6. Adaptacyjność pracowników i pracodawców - Podmioty uprawnione do składania wniosków </a:t>
            </a:r>
            <a:br>
              <a:rPr lang="pl-PL" sz="3100" dirty="0"/>
            </a:br>
            <a:r>
              <a:rPr lang="pl-PL" sz="3100" dirty="0"/>
              <a:t>o dofinansowanie projektu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C8E8D9-411C-4B5B-846C-5585B6C5E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043" y="2123653"/>
            <a:ext cx="8640382" cy="4535986"/>
          </a:xfrm>
        </p:spPr>
        <p:txBody>
          <a:bodyPr/>
          <a:lstStyle/>
          <a:p>
            <a:pPr marL="0" indent="0">
              <a:buNone/>
            </a:pPr>
            <a:r>
              <a:rPr lang="pl-PL" sz="2400" b="1" dirty="0">
                <a:solidFill>
                  <a:srgbClr val="000000"/>
                </a:solidFill>
              </a:rPr>
              <a:t>Do naboru, jako wnioskodawcy, mogą przystąpić, w szczególności:</a:t>
            </a:r>
          </a:p>
          <a:p>
            <a:pPr lvl="0"/>
            <a:r>
              <a:rPr lang="pl-PL" dirty="0"/>
              <a:t>Administracja publiczna;</a:t>
            </a:r>
          </a:p>
          <a:p>
            <a:pPr lvl="0"/>
            <a:r>
              <a:rPr lang="pl-PL" dirty="0"/>
              <a:t>Instytucje nauki i edukacji;</a:t>
            </a:r>
          </a:p>
          <a:p>
            <a:pPr lvl="0"/>
            <a:r>
              <a:rPr lang="pl-PL" dirty="0"/>
              <a:t>Instytucje ochrony zdrowia;</a:t>
            </a:r>
          </a:p>
          <a:p>
            <a:pPr lvl="0"/>
            <a:r>
              <a:rPr lang="pl-PL" dirty="0"/>
              <a:t>Instytucje wspierające biznes;</a:t>
            </a:r>
          </a:p>
          <a:p>
            <a:pPr lvl="0"/>
            <a:r>
              <a:rPr lang="pl-PL" dirty="0"/>
              <a:t>Organizacje społeczne i związki wyznaniowe;</a:t>
            </a:r>
          </a:p>
          <a:p>
            <a:pPr lvl="0"/>
            <a:r>
              <a:rPr lang="pl-PL" dirty="0"/>
              <a:t>Partnerzy społeczni;</a:t>
            </a:r>
          </a:p>
          <a:p>
            <a:pPr lvl="0"/>
            <a:r>
              <a:rPr lang="pl-PL" dirty="0"/>
              <a:t>Przedsiębiorstwa;</a:t>
            </a:r>
          </a:p>
          <a:p>
            <a:pPr lvl="0"/>
            <a:r>
              <a:rPr lang="pl-PL" dirty="0"/>
              <a:t>Przedsiębiorstwa realizujące cele publiczne;</a:t>
            </a:r>
          </a:p>
          <a:p>
            <a:pPr lvl="0"/>
            <a:r>
              <a:rPr lang="pl-PL" dirty="0"/>
              <a:t>Służby publiczne.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FCBAA90-056C-4632-BED3-DCBE620348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6944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251445"/>
            <a:ext cx="9289032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5.6. Adaptacyjność pracowników i pracodawców </a:t>
            </a:r>
            <a:br>
              <a:rPr lang="pl-PL" dirty="0"/>
            </a:br>
            <a:r>
              <a:rPr lang="pl-PL" dirty="0"/>
              <a:t>-Typ projektu</a:t>
            </a: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404" y="1422169"/>
            <a:ext cx="9001000" cy="577766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400" b="1" dirty="0"/>
              <a:t>Typ projektu możliwy do realizacji w ramach naboru: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200" dirty="0"/>
              <a:t>Wspieranie procesów dostosowania organizacji pracy do potrzeb pracodawców i ich pracowników, a także do nowych wyzwań rozwojowych i cywilizacyjnych, </a:t>
            </a:r>
            <a:br>
              <a:rPr lang="pl-PL" sz="2200" dirty="0"/>
            </a:br>
            <a:r>
              <a:rPr lang="pl-PL" sz="2200" dirty="0"/>
              <a:t>w tym związanych z obszarem zielonej gospodarki oraz gospodarki o obiegu zamkniętym m.in. poprzez: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eriod"/>
            </a:pPr>
            <a:r>
              <a:rPr lang="pl-PL" sz="2200" dirty="0"/>
              <a:t>wprowadzanie elastycznych form zatrudnienia;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eriod"/>
            </a:pPr>
            <a:r>
              <a:rPr lang="pl-PL" sz="2200" dirty="0"/>
              <a:t>wprowadzanie pracy zdalnej;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eriod"/>
            </a:pPr>
            <a:r>
              <a:rPr lang="pl-PL" sz="2200" dirty="0"/>
              <a:t>dostosowanie środowiska pracy do potrzeb kobiet, osób starszych, osób </a:t>
            </a:r>
            <a:br>
              <a:rPr lang="pl-PL" sz="2200" dirty="0"/>
            </a:br>
            <a:r>
              <a:rPr lang="pl-PL" sz="2200" dirty="0"/>
              <a:t>z problemami zdrowotnymi, osób z niepełnosprawnościami, służące ich aktywizacji oraz wydłużeniu aktywności zawodowej.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23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39ED16-EEB5-4570-AF32-B3B7B2094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5.6. Adaptacyjność pracowników i pracodawców </a:t>
            </a:r>
            <a:br>
              <a:rPr lang="pl-PL" dirty="0"/>
            </a:br>
            <a:r>
              <a:rPr lang="pl-PL" dirty="0"/>
              <a:t>-grupa docelowa (slajd 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6189BC-3496-4B66-8289-1BD68C273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259557"/>
            <a:ext cx="8640382" cy="57602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1300"/>
              </a:spcBef>
              <a:buNone/>
            </a:pPr>
            <a:r>
              <a:rPr lang="pl-PL" sz="2600" b="1" dirty="0"/>
              <a:t>Wsparcie mogą otrzymać: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200" dirty="0"/>
              <a:t>Pracodawcy i ich pracownicy.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200" b="1" dirty="0"/>
              <a:t>Wsparciem mogą zostać objęci tylko pracodawcy</a:t>
            </a:r>
            <a:r>
              <a:rPr lang="pl-PL" sz="2200" dirty="0"/>
              <a:t>, którzy na dzień złożenia wniosku o dofinansowanie prowadzą działalność i posiadają siedzibę, filię, delegaturę, oddział czy inną prawnie dozwoloną formę organizacyjną działalności podmiotu na terenie województwa pomorskiego oraz ich pracownicy</a:t>
            </a:r>
            <a:r>
              <a:rPr lang="pl-PL" sz="2200"/>
              <a:t>. </a:t>
            </a:r>
            <a:endParaRPr lang="pl-PL" sz="22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75C96C7-DEB6-47A6-8E76-94FA6AEC3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4923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198A91-2C76-42D1-9306-6A52A8C47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5.6. Adaptacyjność pracowników i pracodawców </a:t>
            </a:r>
            <a:br>
              <a:rPr lang="pl-PL" dirty="0"/>
            </a:br>
            <a:r>
              <a:rPr lang="pl-PL" dirty="0"/>
              <a:t>-grupa docelowa (slajd 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2F2A8F-8B31-4C1A-AFC7-8235F4009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6"/>
            <a:ext cx="8640382" cy="558024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200" b="1" dirty="0"/>
              <a:t>Pracownikiem</a:t>
            </a:r>
            <a:r>
              <a:rPr lang="pl-PL" sz="2200" dirty="0"/>
              <a:t> jest personel przedsiębiorstwa, o którym mowa w § 2 pkt 3 Rozporządzenia Ministra funduszy i polityki regionalnej z dnia 20 grudnia 2022 r. w sprawie udzielania pomocy de </a:t>
            </a:r>
            <a:r>
              <a:rPr lang="pl-PL" sz="2200" dirty="0" err="1"/>
              <a:t>minimis</a:t>
            </a:r>
            <a:r>
              <a:rPr lang="pl-PL" sz="2200" dirty="0"/>
              <a:t> oraz pomocy publicznej w ramach programów finansowanych z Europejskiego Funduszu Społecznego Plus (EFS+) na lata 2021-2027, tj.: </a:t>
            </a:r>
          </a:p>
          <a:p>
            <a:pPr lvl="0"/>
            <a:r>
              <a:rPr lang="pl-PL" sz="2200" dirty="0"/>
              <a:t>pracownik w rozumieniu art. 2 Kodeksu pracy;</a:t>
            </a:r>
          </a:p>
          <a:p>
            <a:pPr lvl="0"/>
            <a:r>
              <a:rPr lang="pl-PL" sz="2200" dirty="0"/>
              <a:t>osoba wykonującą pracę na podstawie umowy agencyjnej, umowy zlecenia lub innej umowy o świadczenie usług, do której zgodnie z Kodeksem cywilnym stosuje się przepisy dotyczące zlecenia albo umowy o dzieło, jeżeli umowę taką zawarła ta osoba z pracodawcą, z którym pozostaje </a:t>
            </a:r>
            <a:r>
              <a:rPr lang="pl-PL" sz="2200" i="1" dirty="0"/>
              <a:t>w</a:t>
            </a:r>
            <a:r>
              <a:rPr lang="pl-PL" sz="2200" dirty="0"/>
              <a:t> stosunku pracy, lub jeżeli w ramach takiej umowy wykonuje ona pracę na rzecz pracodawcy, z którym pozostaje w stosunku pracy;</a:t>
            </a:r>
          </a:p>
          <a:p>
            <a:pPr lvl="0"/>
            <a:r>
              <a:rPr lang="pl-PL" sz="2200" dirty="0"/>
              <a:t>właściciel pełniący funkcje kierownicze;</a:t>
            </a:r>
          </a:p>
          <a:p>
            <a:pPr lvl="0"/>
            <a:r>
              <a:rPr lang="pl-PL" sz="2200" dirty="0"/>
              <a:t>wspólnik, </a:t>
            </a:r>
            <a:r>
              <a:rPr lang="pl-PL" sz="2200" i="1" dirty="0"/>
              <a:t>w</a:t>
            </a:r>
            <a:r>
              <a:rPr lang="pl-PL" sz="2200" dirty="0"/>
              <a:t> tym partner prowadzący regularną działalność w przedsiębiorstwie i czerpiący z niego korzyści finansowe.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444AD99-2A7E-4751-B52A-7207850DD2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6577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971ACC-1446-4E45-965D-D0484D27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5.6. Adaptacyjność pracowników i pracodawców - kryteria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68A1B2-4871-48A2-BC7C-6BA017E4A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Szczegółowy katalog wszystkich kryteriów obowiązujących w niniejszym naborze wraz z definicjami i opisem znaczenia poszczególnych kryteriów znajduje się w </a:t>
            </a:r>
            <a:r>
              <a:rPr lang="pl-PL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załączniku nr 1 do  regulaminu. </a:t>
            </a:r>
            <a:endParaRPr lang="pl-PL" sz="32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FC1F619-F687-4B71-8DB7-F693C8803E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2869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206DDF-BD32-4661-A738-0A5F862A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5.6. Adaptacyjność pracowników i pracodawców – kryterium formalne, obligatoryjne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1B0DAE-BE7B-4A12-B81F-A915FE37D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259557"/>
            <a:ext cx="8640382" cy="59402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/>
              <a:t>Kryteria zgodności z FEP 2021-2027 i dokumentami programowymi </a:t>
            </a:r>
            <a:r>
              <a:rPr lang="pl-PL" dirty="0"/>
              <a:t>– </a:t>
            </a:r>
            <a:r>
              <a:rPr lang="pl-PL" b="1" dirty="0"/>
              <a:t>Zgodność ze szczegółowymi uwarunkowaniami określonymi dla naboru </a:t>
            </a:r>
            <a:r>
              <a:rPr lang="pl-PL" dirty="0"/>
              <a:t>- ocenie podlega: </a:t>
            </a:r>
          </a:p>
          <a:p>
            <a:pPr marL="457200" lvl="0" indent="-457200">
              <a:buFont typeface="+mj-lt"/>
              <a:buAutoNum type="alphaLcPeriod"/>
            </a:pPr>
            <a:r>
              <a:rPr lang="pl-PL" dirty="0"/>
              <a:t>czy działania w ramach projektu obejmują wyłącznie wsparcie pracodawców w zakresie adaptacji środowiska pracy do potrzeb różnych grup pracowników oraz wprowadzania elastycznych form zatrudnienia?</a:t>
            </a:r>
          </a:p>
          <a:p>
            <a:pPr marL="457200" lvl="0" indent="-457200">
              <a:buFont typeface="+mj-lt"/>
              <a:buAutoNum type="alphaLcPeriod"/>
            </a:pPr>
            <a:r>
              <a:rPr lang="pl-PL" dirty="0"/>
              <a:t>czy projekt został przygotowany w oparciu o diagnozę, z uwzględnieniem bieżących i prognozowanych potrzeb pracodawcy i jego pracowników?</a:t>
            </a:r>
          </a:p>
          <a:p>
            <a:pPr marL="457200" lvl="0" indent="-457200">
              <a:buFont typeface="+mj-lt"/>
              <a:buAutoNum type="alphaLcPeriod"/>
            </a:pPr>
            <a:r>
              <a:rPr lang="pl-PL" dirty="0"/>
              <a:t>czy projekt jest realizowany na rzecz pracowników określonego we wniosku o dofinansowanie pracodawcy w zakresie zgodnym z jego zdiagnozowanymi potrzebami, tj.:</a:t>
            </a:r>
          </a:p>
          <a:p>
            <a:pPr marL="803275" lvl="0" indent="-250825">
              <a:buFont typeface="Arial" panose="020B0604020202020204" pitchFamily="34" charset="0"/>
              <a:buChar char="•"/>
            </a:pPr>
            <a:r>
              <a:rPr lang="pl-PL" dirty="0"/>
              <a:t>czy wnioskodawcą jest pracodawca, którego pracownicy stanowią grupę docelową projektu?</a:t>
            </a:r>
          </a:p>
          <a:p>
            <a:pPr marL="0" indent="0">
              <a:buNone/>
            </a:pPr>
            <a:r>
              <a:rPr lang="pl-PL" dirty="0"/>
              <a:t>albo</a:t>
            </a:r>
          </a:p>
          <a:p>
            <a:pPr marL="803275" lvl="0" indent="-250825">
              <a:buFont typeface="Arial" panose="020B0604020202020204" pitchFamily="34" charset="0"/>
              <a:buChar char="•"/>
            </a:pPr>
            <a:r>
              <a:rPr lang="pl-PL" dirty="0"/>
              <a:t>czy we wniosku o dofinansowanie wskazano konkretnego pracodawcę/ pracodawców, którego/których pracownicy stanowią grupę docelową projektu?</a:t>
            </a:r>
          </a:p>
          <a:p>
            <a:pPr marL="0" indent="0">
              <a:buNone/>
            </a:pPr>
            <a:r>
              <a:rPr lang="pl-PL" b="1" dirty="0"/>
              <a:t>Kryterium uważa się za spełnione, </a:t>
            </a:r>
            <a:r>
              <a:rPr lang="pl-PL" dirty="0"/>
              <a:t>jeśli projekt spełnił wszystkie powyższe warunki.</a:t>
            </a:r>
            <a:endParaRPr lang="pl-PL" b="1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0FEF20F-B833-4920-A9C2-8A0E7AE466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7442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0B81CF-4FD4-4B85-AFB5-C5F4B2463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5.6. Adaptacyjność pracowników i pracodawców – kryteria merytoryczne, premiujące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553C17-C3AB-46A1-9A44-954216150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sz="2200" b="1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Kryteria strategiczne, Obszar C: Wartość dodana projektu</a:t>
            </a:r>
            <a:r>
              <a:rPr lang="pl-PL" sz="2200" dirty="0"/>
              <a:t>:</a:t>
            </a:r>
          </a:p>
          <a:p>
            <a:pPr>
              <a:lnSpc>
                <a:spcPct val="150000"/>
              </a:lnSpc>
            </a:pPr>
            <a:r>
              <a:rPr lang="pl-PL" dirty="0"/>
              <a:t>Specyfika grupy docelowej - objęcie wsparciem osób znajdujących się w najtrudniejszej sytuacji na rynku pracy, tj. kobiet, osób w wieku 55 lat i więcej, z niepełnosprawnościami, o niskich kwalifikacjach zawodowych.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200" b="1" dirty="0"/>
              <a:t>Kryteria strategiczne, Obszar D: Specyficzne ukierunkowanie projektu:</a:t>
            </a:r>
          </a:p>
          <a:p>
            <a:pPr>
              <a:lnSpc>
                <a:spcPct val="150000"/>
              </a:lnSpc>
            </a:pPr>
            <a:r>
              <a:rPr lang="pl-PL" dirty="0"/>
              <a:t>Krajowe Obszary Strategicznej Interwencji – lokalizacja projektu na obszarze miast średnich tracących funkcje społeczno-gospodarcze lub gmin zagrożonych trwałą marginalizacją i/lub grupę docelową stanowią pracownicy zamieszkujący na tych obszarach.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CD152E0-5B77-43A3-B056-D54EA7732C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4207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4116</TotalTime>
  <Words>1869</Words>
  <Application>Microsoft Office PowerPoint</Application>
  <PresentationFormat>Niestandardowy</PresentationFormat>
  <Paragraphs>128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5" baseType="lpstr">
      <vt:lpstr>MS Mincho</vt:lpstr>
      <vt:lpstr>Arial</vt:lpstr>
      <vt:lpstr>Calibri</vt:lpstr>
      <vt:lpstr>Open Sans</vt:lpstr>
      <vt:lpstr>Times New Roman</vt:lpstr>
      <vt:lpstr>Wingdings</vt:lpstr>
      <vt:lpstr>Motyw pakietu Office</vt:lpstr>
      <vt:lpstr>Fundusze Europejskie dla Pomorza 2021-2027 Specyfika i kryteria wyboru projektów Działanie 5.6. Adaptacyjność pracowników  i pracodawców</vt:lpstr>
      <vt:lpstr>Działanie 5.6. Adaptacyjność pracowników i pracodawców  - Podstawowe informacje o naborze</vt:lpstr>
      <vt:lpstr>Działanie 5.6. Adaptacyjność pracowników i pracodawców - Podmioty uprawnione do składania wniosków  o dofinansowanie projektu  </vt:lpstr>
      <vt:lpstr>Działanie 5.6. Adaptacyjność pracowników i pracodawców  -Typ projektu</vt:lpstr>
      <vt:lpstr>Działanie 5.6. Adaptacyjność pracowników i pracodawców  -grupa docelowa (slajd 1 z 2)</vt:lpstr>
      <vt:lpstr>Działanie 5.6. Adaptacyjność pracowników i pracodawców  -grupa docelowa (slajd 2 z 2)</vt:lpstr>
      <vt:lpstr>Działanie 5.6. Adaptacyjność pracowników i pracodawców - kryteria</vt:lpstr>
      <vt:lpstr>Działanie 5.6. Adaptacyjność pracowników i pracodawców – kryterium formalne, obligatoryjne</vt:lpstr>
      <vt:lpstr>Działanie 5.6. Adaptacyjność pracowników i pracodawców – kryteria merytoryczne, premiujące</vt:lpstr>
      <vt:lpstr>Działanie 5.6. Adaptacyjność pracowników i pracodawców  – Główne warunki realizacji wsparcia</vt:lpstr>
      <vt:lpstr>Działanie 5.6. Adaptacyjność pracowników i pracodawców  – Przykładowe formy wsparcia</vt:lpstr>
      <vt:lpstr>Działanie 5.6. Adaptacyjność pracowników i pracodawców  – koszty niekwalifikowalne w naborze</vt:lpstr>
      <vt:lpstr>Działanie 5.6. Adaptacyjność pracowników i pracodawców  – wskaźniki projektu</vt:lpstr>
      <vt:lpstr>Działanie 5.6. Adaptacyjność pracowników i pracodawców  – wskaźniki projektu</vt:lpstr>
      <vt:lpstr>Działanie 5.6. Adaptacyjność pracowników i pracodawców  – wskaźniki projektu</vt:lpstr>
      <vt:lpstr>Działanie 5.6. Adaptacyjność pracowników i pracodawców  – wskaźniki projektu</vt:lpstr>
      <vt:lpstr>Działanie 5.6. Adaptacyjność pracowników i pracodawców  – wskaźniki projektu (slajd 4 z 4)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Trzaskalska Ewa</cp:lastModifiedBy>
  <cp:revision>329</cp:revision>
  <cp:lastPrinted>2024-02-13T08:39:42Z</cp:lastPrinted>
  <dcterms:created xsi:type="dcterms:W3CDTF">2022-06-22T09:40:44Z</dcterms:created>
  <dcterms:modified xsi:type="dcterms:W3CDTF">2024-05-07T09:33:49Z</dcterms:modified>
</cp:coreProperties>
</file>