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465" r:id="rId2"/>
    <p:sldId id="369" r:id="rId3"/>
    <p:sldId id="413" r:id="rId4"/>
    <p:sldId id="410" r:id="rId5"/>
    <p:sldId id="455" r:id="rId6"/>
    <p:sldId id="454" r:id="rId7"/>
    <p:sldId id="418" r:id="rId8"/>
    <p:sldId id="477" r:id="rId9"/>
    <p:sldId id="468" r:id="rId10"/>
    <p:sldId id="469" r:id="rId11"/>
    <p:sldId id="471" r:id="rId12"/>
    <p:sldId id="470" r:id="rId13"/>
    <p:sldId id="429" r:id="rId14"/>
    <p:sldId id="472" r:id="rId15"/>
    <p:sldId id="473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76" r:id="rId24"/>
    <p:sldId id="321" r:id="rId25"/>
    <p:sldId id="475" r:id="rId26"/>
    <p:sldId id="461" r:id="rId27"/>
    <p:sldId id="462" r:id="rId28"/>
    <p:sldId id="463" r:id="rId29"/>
    <p:sldId id="377" r:id="rId30"/>
    <p:sldId id="443" r:id="rId31"/>
    <p:sldId id="460" r:id="rId32"/>
    <p:sldId id="333" r:id="rId33"/>
    <p:sldId id="437" r:id="rId34"/>
    <p:sldId id="466" r:id="rId35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13"/>
            <p14:sldId id="410"/>
            <p14:sldId id="455"/>
            <p14:sldId id="454"/>
            <p14:sldId id="418"/>
            <p14:sldId id="477"/>
            <p14:sldId id="468"/>
            <p14:sldId id="469"/>
            <p14:sldId id="471"/>
            <p14:sldId id="470"/>
            <p14:sldId id="429"/>
            <p14:sldId id="472"/>
            <p14:sldId id="473"/>
            <p14:sldId id="436"/>
            <p14:sldId id="431"/>
            <p14:sldId id="432"/>
            <p14:sldId id="440"/>
            <p14:sldId id="441"/>
            <p14:sldId id="327"/>
            <p14:sldId id="442"/>
            <p14:sldId id="476"/>
            <p14:sldId id="321"/>
            <p14:sldId id="475"/>
            <p14:sldId id="461"/>
            <p14:sldId id="462"/>
            <p14:sldId id="463"/>
            <p14:sldId id="377"/>
            <p14:sldId id="443"/>
            <p14:sldId id="460"/>
            <p14:sldId id="333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Wilczyńska Aldona" initials="WA" lastIdx="1" clrIdx="2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1" autoAdjust="0"/>
    <p:restoredTop sz="64795" autoAdjust="0"/>
  </p:normalViewPr>
  <p:slideViewPr>
    <p:cSldViewPr showGuides="1">
      <p:cViewPr varScale="1">
        <p:scale>
          <a:sx n="67" d="100"/>
          <a:sy n="67" d="100"/>
        </p:scale>
        <p:origin x="1968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31517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08.05.2024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31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2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4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05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1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</a:t>
            </a:r>
            <a:r>
              <a:rPr lang="pl-PL" b="1"/>
              <a:t>nr 4 do </a:t>
            </a:r>
            <a:r>
              <a:rPr lang="pl-PL" b="1" dirty="0"/>
              <a:t>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GOPS)</a:t>
            </a:r>
            <a:r>
              <a:rPr lang="pl-PL" b="0" dirty="0"/>
              <a:t>. 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Po aktualizacji systemu SOWA istnieje możliwość dodania oddziału danej organizacji z tym samym </a:t>
            </a:r>
            <a:r>
              <a:rPr lang="pl-PL" b="0" dirty="0" err="1"/>
              <a:t>NIPem</a:t>
            </a:r>
            <a:r>
              <a:rPr lang="pl-PL" b="0" dirty="0"/>
              <a:t>, więc możecie Państwo skorzystać z tej opcji, jeśli w poprzednich naborach Państwa jednostka nadrzędna występowała z inną jednostką podległą, która była odpowiedzialna za realizację.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  <a:p>
            <a:endParaRPr lang="pl-PL" dirty="0"/>
          </a:p>
          <a:p>
            <a:r>
              <a:rPr lang="pl-PL" dirty="0"/>
              <a:t>Sposób pomiaru wskaźnika należy opisać także dla wskaźników zerowych.</a:t>
            </a:r>
          </a:p>
          <a:p>
            <a:endParaRPr 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planowania działań projektowych nie przewiduje się działań związanych z ww. wskaźnikiem. Niemniej wskaźnik ten będzie na bieżąco monitorowany, każdorazowo w momencie pojawienia się osób bądź sytuacji, której dotyczy.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  <a:p>
            <a:endParaRPr lang="pl-PL" dirty="0"/>
          </a:p>
          <a:p>
            <a:r>
              <a:rPr lang="pl-PL" dirty="0"/>
              <a:t>W sekcji </a:t>
            </a:r>
            <a:r>
              <a:rPr lang="pl-PL" b="1" dirty="0"/>
              <a:t>Źródła finansowania </a:t>
            </a:r>
            <a:r>
              <a:rPr lang="pl-PL" dirty="0"/>
              <a:t>wniosku o dofinansowanie projektu, dla pola Dofinansowanie wprowadzono walidację pilnującą, aby kwota wprowadzona w tym polu była zgodna z sumą dofinansowania wykazaną w poszczególnych wydatkach, w sekcji Budżet projektu. Zmiana ta rozwiązuje często popełniany przez wnioskodawców błąd wykazywania rozbieżnych wartości dofinansowania pomiędzy ww. sekcjami.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935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Uproszczone metody rozliczania wydatków należy zastosować dla projektów o max. wartości 200 000 EUR, tj. 861 860 zł (zgodnie z kursem euro z dnia ogłoszenia naboru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EUR =4,3093 PLN</a:t>
            </a:r>
            <a:r>
              <a:rPr lang="pl-PL" b="1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dirty="0"/>
              <a:t>Dodając koszt wybieramy z listy rodzaj kosztu – koszt rozliczany kwotami ryczałtowymi, co ma odzwierciedlenie w Podsumowaniu budżetu – „Razem ryczałt”.</a:t>
            </a:r>
          </a:p>
          <a:p>
            <a:endParaRPr lang="pl-PL" dirty="0"/>
          </a:p>
          <a:p>
            <a:r>
              <a:rPr lang="pl-PL" b="1" dirty="0"/>
              <a:t>Projekty o wartości większej niż 200 000 EUR rozliczane są wyłącznie na podstawie rzeczywiście ponoszonych wydatków.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podane procenty np. 20% kosztów pośrednich, to udział w wartości projektu, a nie limit kosztów pośrednich, który dla projektu o takiej wartości wynosi 25% czyli 157 500,00zł.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0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aktualizacji aplikacji SOWA, projekty zawierające C-F wymagają aktualizacji budżetu, poprzez dodanie drugiej pozycji w kosztach pośrednich.</a:t>
            </a:r>
          </a:p>
          <a:p>
            <a:endParaRPr lang="pl-PL" dirty="0"/>
          </a:p>
          <a:p>
            <a:r>
              <a:rPr lang="pl-PL" dirty="0"/>
              <a:t>W sekcji </a:t>
            </a:r>
            <a:r>
              <a:rPr lang="pl-PL" b="1" dirty="0"/>
              <a:t>Budżet projektu </a:t>
            </a:r>
            <a:r>
              <a:rPr lang="pl-PL" dirty="0"/>
              <a:t>wniosku o dofinasowanie wprowadzono nowy sposób obliczania limitu cross-</a:t>
            </a:r>
            <a:r>
              <a:rPr lang="pl-PL" dirty="0" err="1"/>
              <a:t>financingu</a:t>
            </a:r>
            <a:r>
              <a:rPr lang="pl-PL" dirty="0"/>
              <a:t> (</a:t>
            </a:r>
            <a:r>
              <a:rPr lang="pl-PL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DZF-IIIa.042.2.40.2023.PKi z 12.12.2023 r.).</a:t>
            </a:r>
            <a:br>
              <a:rPr lang="pl-PL" dirty="0"/>
            </a:br>
            <a:r>
              <a:rPr lang="pl-PL" dirty="0"/>
              <a:t>Zmiana ma zastosowanie do wszystkich projektów w systemie, w których wystąpi limit C-F w budżecie projektu. </a:t>
            </a:r>
            <a:br>
              <a:rPr lang="pl-PL" dirty="0"/>
            </a:br>
            <a:r>
              <a:rPr lang="pl-PL" dirty="0"/>
              <a:t>W przypadku projektów realizowanych lub będących w trakcie oceny dodanie limitu C-F w kosztach pośrednich wymaga utworzenia nowej wersji wniosku.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933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l-PL" sz="2400" dirty="0">
                <a:highlight>
                  <a:srgbClr val="FFFF00"/>
                </a:highlight>
              </a:rPr>
              <a:t>Pierwsza pozycja kosztów pośrednich będzie obliczała wartość kosztów pośrednich jako procent od wszystkich pozycji kosztów bezpośrednich, w których nie wybrano limitu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</a:t>
            </a: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będzie oznaczona jako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 i będzie liczyła koszty pośrednie wyłącznie od kosztów bezpośrednich, w których wybrano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”. </a:t>
            </a:r>
          </a:p>
          <a:p>
            <a:pPr lvl="1"/>
            <a:endParaRPr lang="pl-PL" sz="2400" dirty="0">
              <a:highlight>
                <a:srgbClr val="FFFF00"/>
              </a:highlight>
            </a:endParaRP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(dot.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”) będzie automatycznie tą samą stawką ryczałtową oznaczoną tym samym procentem co pierwsza pozycja, tzn. jeżeli wartość pierwszej pozycji wyniosła 25%, wartość drugiej pozycji też wyniesie 25%.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sz="2400" b="1" dirty="0">
                <a:highlight>
                  <a:srgbClr val="FFFF00"/>
                </a:highlight>
              </a:rPr>
              <a:t>W podsumowaniu budżetu system zliczy wartość „cross-</a:t>
            </a:r>
            <a:r>
              <a:rPr lang="pl-PL" sz="2400" b="1" dirty="0" err="1">
                <a:highlight>
                  <a:srgbClr val="FFFF00"/>
                </a:highlight>
              </a:rPr>
              <a:t>financing</a:t>
            </a:r>
            <a:r>
              <a:rPr lang="pl-PL" sz="2400" b="1" dirty="0">
                <a:highlight>
                  <a:srgbClr val="FFFF00"/>
                </a:highlight>
              </a:rPr>
              <a:t>” z kosztów pośrednich i bezpośrednich (suma).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dirty="0"/>
              <a:t>W ramach naboru wartość wydatków w ramach cross-</a:t>
            </a:r>
            <a:r>
              <a:rPr lang="pl-PL" dirty="0" err="1"/>
              <a:t>financingu</a:t>
            </a:r>
            <a:r>
              <a:rPr lang="pl-PL" dirty="0"/>
              <a:t> nie może stanowić więcej niż 25</a:t>
            </a:r>
            <a:r>
              <a:rPr lang="pl-PL" b="1" dirty="0"/>
              <a:t>% </a:t>
            </a:r>
            <a:r>
              <a:rPr lang="pl-PL" dirty="0"/>
              <a:t>wartości projektu ogółem.</a:t>
            </a:r>
            <a:endParaRPr lang="pl-PL" sz="2400" dirty="0"/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721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23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 przedmiotowym naborze wymagany jest 1 załącznik, składany tylko przez Wnioskodawcę.</a:t>
            </a:r>
          </a:p>
          <a:p>
            <a:endParaRPr lang="pl-PL" b="1" dirty="0"/>
          </a:p>
          <a:p>
            <a:r>
              <a:rPr lang="pl-PL" b="1" dirty="0"/>
              <a:t>Oświadczenia dot. kryteriów wyboru projektu i zapoznania się z Regulaminem wyboru projektów.</a:t>
            </a:r>
          </a:p>
          <a:p>
            <a:endParaRPr lang="pl-PL" b="1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5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69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dirty="0"/>
          </a:p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nadania ról w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17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18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08.05.2024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08.05.2024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zatrudnienie.efs@pomorskie.e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4681-517-uslugi-spoleczne-i-zdrowotne-fepm0517-iz00-00124#toc-szczeg-y-naboru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4681-517-uslugi-spoleczne-i-zdrowotne-fepm0517-iz00-00124#toc-pytania-i-odpowiedz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Wniosek o dofinansowanie projektu</a:t>
            </a:r>
            <a:br>
              <a:rPr lang="pl-PL" sz="3600" dirty="0"/>
            </a:br>
            <a:r>
              <a:rPr lang="pl-PL" sz="36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000" b="0" dirty="0"/>
              <a:t>Seminarium informacyjne dla wnioskodawców aplikujących w ramach Działania 5.6 Adaptacyjność pracowników i pracodawców                            w programie Fundusze Europejskie dla Pomorza 2021-2027</a:t>
            </a:r>
          </a:p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8 maja 2024 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FEPM.05.06-IZ.00-001/24 (2 z 2)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CDBBFB8-4A58-4293-B59E-18651623A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1" y="1043533"/>
            <a:ext cx="9608972" cy="5760639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488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F630739-C1CE-436B-A9DE-0A458FA82869}"/>
              </a:ext>
            </a:extLst>
          </p:cNvPr>
          <p:cNvSpPr/>
          <p:nvPr/>
        </p:nvSpPr>
        <p:spPr>
          <a:xfrm>
            <a:off x="7938194" y="1619597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03C4F78-E5E0-4FBB-B947-397470A8E4E9}"/>
              </a:ext>
            </a:extLst>
          </p:cNvPr>
          <p:cNvSpPr/>
          <p:nvPr/>
        </p:nvSpPr>
        <p:spPr>
          <a:xfrm>
            <a:off x="3689722" y="3779837"/>
            <a:ext cx="338437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213CA5E-F6FB-4E6E-8C86-99DB0175F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6" y="1403350"/>
            <a:ext cx="9604581" cy="5544839"/>
          </a:xfrm>
        </p:spPr>
      </p:pic>
    </p:spTree>
    <p:extLst>
      <p:ext uri="{BB962C8B-B14F-4D97-AF65-F5344CB8AC3E}">
        <p14:creationId xmlns:p14="http://schemas.microsoft.com/office/powerpoint/2010/main" val="2092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8E5F7-363C-4CA1-A933-C936EC3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B165760-FA4D-4B95-B065-8F3A4F87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" y="827509"/>
            <a:ext cx="9541500" cy="6048671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86F2B-C800-48F6-B2D5-3D626EE7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8029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4B0B725-6E2D-471D-96B1-CDC7492F75AC}"/>
              </a:ext>
            </a:extLst>
          </p:cNvPr>
          <p:cNvSpPr/>
          <p:nvPr/>
        </p:nvSpPr>
        <p:spPr>
          <a:xfrm>
            <a:off x="8010202" y="1907629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6136D935-FEE3-49A8-9F09-8A92B9804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935521"/>
            <a:ext cx="9573083" cy="5688038"/>
          </a:xfrm>
        </p:spPr>
      </p:pic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3FF73D7-2935-4A8C-9E39-485B6CFBA664}"/>
              </a:ext>
            </a:extLst>
          </p:cNvPr>
          <p:cNvSpPr/>
          <p:nvPr/>
        </p:nvSpPr>
        <p:spPr>
          <a:xfrm>
            <a:off x="8010202" y="2051645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57D3F62D-8B20-480B-999E-6A8EDC93AAF6}"/>
              </a:ext>
            </a:extLst>
          </p:cNvPr>
          <p:cNvSpPr/>
          <p:nvPr/>
        </p:nvSpPr>
        <p:spPr>
          <a:xfrm>
            <a:off x="3833738" y="3851845"/>
            <a:ext cx="2952328" cy="86409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57643C20-AE8D-4D0C-8920-DF5681F93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5" y="1043534"/>
            <a:ext cx="9760803" cy="5616030"/>
          </a:xfrm>
        </p:spPr>
      </p:pic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28244C3-7B4C-4C22-A261-54B104BD4E41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CE842EC-6FE6-41F4-9D46-F2E56F9EC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3" y="1115542"/>
            <a:ext cx="9758607" cy="5544022"/>
          </a:xfrm>
        </p:spPr>
      </p:pic>
    </p:spTree>
    <p:extLst>
      <p:ext uri="{BB962C8B-B14F-4D97-AF65-F5344CB8AC3E}">
        <p14:creationId xmlns:p14="http://schemas.microsoft.com/office/powerpoint/2010/main" val="271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C70EBD-E14C-4D45-9021-CA515E3D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1403350"/>
            <a:ext cx="9741244" cy="5256213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CB39466-0DFD-47A2-8B3F-15C545191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4" y="1403350"/>
            <a:ext cx="9760085" cy="5256213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C17AAAC-D08E-4280-A04F-4DFDEF4A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420746"/>
            <a:ext cx="9648825" cy="5221421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FEAF5FB-78C0-4333-BAF1-FA857D4F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4" y="1403350"/>
            <a:ext cx="9741244" cy="5328815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 descr="art. 39 ustawy wdrożeniowej   &#10;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25259"/>
            <a:ext cx="1015312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u="sng" dirty="0"/>
              <a:t>PARTNER = REALIZATOR</a:t>
            </a:r>
            <a:br>
              <a:rPr lang="pl-PL" sz="3200" b="1" u="sng" dirty="0"/>
            </a:br>
            <a:endParaRPr lang="pl-PL" sz="3200" b="1" u="sng" dirty="0"/>
          </a:p>
          <a:p>
            <a:pPr marL="0" indent="0" algn="ctr">
              <a:buNone/>
            </a:pPr>
            <a:r>
              <a:rPr lang="pl-PL" sz="2400" b="1" u="sng" dirty="0"/>
              <a:t>Obowiązują  zapisy art 39 ustawy wdrożeniowej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br>
              <a:rPr lang="pl-PL" dirty="0"/>
            </a:br>
            <a:r>
              <a:rPr lang="pl-PL" dirty="0"/>
              <a:t>Wnioskodawcy 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 nazwa maksymalnie jednej jednostki podległej</a:t>
            </a:r>
            <a:br>
              <a:rPr lang="pl-PL" b="1" dirty="0"/>
            </a:br>
            <a:r>
              <a:rPr lang="pl-PL" dirty="0"/>
              <a:t>np. </a:t>
            </a:r>
            <a:r>
              <a:rPr lang="pl-PL" u="sng" dirty="0"/>
              <a:t>Gmina X / GOPS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6635AF-F28B-4BCE-A335-E5B113E5C934}"/>
              </a:ext>
            </a:extLst>
          </p:cNvPr>
          <p:cNvSpPr/>
          <p:nvPr/>
        </p:nvSpPr>
        <p:spPr>
          <a:xfrm>
            <a:off x="9306346" y="294203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A1183A2-C139-4E62-924D-0F9B18CF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103841"/>
            <a:ext cx="10410089" cy="5627954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1EC67054-86BD-48A3-8864-88C29B1AA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" r="1171"/>
          <a:stretch/>
        </p:blipFill>
        <p:spPr>
          <a:xfrm>
            <a:off x="422977" y="4349775"/>
            <a:ext cx="10117179" cy="15583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827509"/>
            <a:ext cx="9793088" cy="5472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Sekcja: Podsumowanie budżetu – Automatyczne sumowanie kosztów z budżetu projektu.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Sekcja: Źródła finansowania – Wypełniana przez Wnioskodawcę – powinna być spójna z Podsumowaniem budżetu (kwota dofinansowania ogółem dla projektu z dokładnością do dwóch miejsc po przecinku).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161330" y="5868069"/>
            <a:ext cx="10369152" cy="15841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Clr>
                <a:srgbClr val="002E64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Poziom dofinansowania wydatków kwalifikowalnych projektu wynosi 85%: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85% - współfinansowanie ze środków EFS +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  0% - krajowy wkład publiczny (budżet państwa)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Wkład własny beneficjenta wynosi 15% wartości projektu.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4939878" y="2460049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01AE183A-0054-443B-BDE0-DA9B32E32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72" y="1692093"/>
            <a:ext cx="4140200" cy="308633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D298E39-81EE-4477-BDB7-57D0F0204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2" y="1919848"/>
            <a:ext cx="4140200" cy="2554962"/>
          </a:xfr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75E93E8-435C-47CE-A759-3F161230A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636" y="2412131"/>
            <a:ext cx="2749534" cy="232887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34B3FA9-7822-43FE-98F8-5774785BB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778" y="2665766"/>
            <a:ext cx="384081" cy="167044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D9E6592-F0A2-4398-B170-789025DF1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852" y="2469069"/>
            <a:ext cx="2895851" cy="616093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D884B5B-4B31-46AF-B5F0-0315134C4777}"/>
              </a:ext>
            </a:extLst>
          </p:cNvPr>
          <p:cNvSpPr txBox="1"/>
          <p:nvPr/>
        </p:nvSpPr>
        <p:spPr>
          <a:xfrm rot="10800000" flipV="1">
            <a:off x="8051857" y="3295284"/>
            <a:ext cx="296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RAZEM WKŁAD WŁASNY 15%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39D1D74-E6A0-4687-B995-0C77E5916B0B}"/>
              </a:ext>
            </a:extLst>
          </p:cNvPr>
          <p:cNvSpPr txBox="1"/>
          <p:nvPr/>
        </p:nvSpPr>
        <p:spPr>
          <a:xfrm>
            <a:off x="6716074" y="2274117"/>
            <a:ext cx="296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DOFINANSOWANIE 85%</a:t>
            </a:r>
          </a:p>
        </p:txBody>
      </p:sp>
    </p:spTree>
    <p:extLst>
      <p:ext uri="{BB962C8B-B14F-4D97-AF65-F5344CB8AC3E}">
        <p14:creationId xmlns:p14="http://schemas.microsoft.com/office/powerpoint/2010/main" val="23483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861 860,00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 (wydatki ogółem):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F5645A4-33A4-4640-A203-55B9FD092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0" y="4067868"/>
            <a:ext cx="8640381" cy="29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9757DBC-8BFE-4A1F-8B98-E9147110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11" y="3916250"/>
            <a:ext cx="4763701" cy="25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Koszty pośrednie – limit C-F (1 z 2)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331565"/>
            <a:ext cx="10081120" cy="54726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Zadanie Koszty pośrednie możesz rozliczyć za pomocą jednej lub dwóch pozycji: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przypadku gdy żadna pozycja budżetowa w zadaniach zwykłych nie została zaliczona do limitu „cross-</a:t>
            </a:r>
            <a:r>
              <a:rPr lang="pl-PL" sz="2400" dirty="0" err="1"/>
              <a:t>financing</a:t>
            </a:r>
            <a:r>
              <a:rPr lang="pl-PL" sz="2400" dirty="0"/>
              <a:t>”, wtedy zadanie Koszty pośrednie rozliczane jest za pomocą tylko jednej pozycji. Pozycja ta nie jest zaliczona do żadnego z limitów.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przypadku wystąpienia w budżecie kosztów bezpośrednich oznaczonych limitem „cross-</a:t>
            </a:r>
            <a:r>
              <a:rPr lang="pl-PL" sz="2400" dirty="0" err="1"/>
              <a:t>financing</a:t>
            </a:r>
            <a:r>
              <a:rPr lang="pl-PL" sz="2400" dirty="0"/>
              <a:t>”, w zadaniu Koszty pośrednie obowiązkowo musisz dodać dwie pozycji kosztów pośrednich rozliczanych za pomocą tej samej  stawki ryczałtowej.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99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Koszty pośrednie – limit C-F (2 z 2)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202DA0-5EA5-4DC3-9C21-2F2D7AE47B1D}"/>
              </a:ext>
            </a:extLst>
          </p:cNvPr>
          <p:cNvSpPr txBox="1"/>
          <p:nvPr/>
        </p:nvSpPr>
        <p:spPr>
          <a:xfrm>
            <a:off x="752327" y="6241385"/>
            <a:ext cx="936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ramach naboru wartość wydatków w ramach cross-</a:t>
            </a:r>
            <a:r>
              <a:rPr lang="pl-PL" sz="2400" dirty="0" err="1"/>
              <a:t>financingu</a:t>
            </a:r>
            <a:r>
              <a:rPr lang="pl-PL" sz="2400" dirty="0"/>
              <a:t> nie może stanowić więcej niż </a:t>
            </a:r>
            <a:r>
              <a:rPr lang="pl-PL" sz="2400" b="1" dirty="0"/>
              <a:t>25% </a:t>
            </a:r>
            <a:r>
              <a:rPr lang="pl-PL" sz="2400" dirty="0"/>
              <a:t>wartości projektu ogółem.</a:t>
            </a:r>
          </a:p>
          <a:p>
            <a:endParaRPr lang="pl-PL" dirty="0"/>
          </a:p>
        </p:txBody>
      </p:sp>
      <p:pic>
        <p:nvPicPr>
          <p:cNvPr id="23" name="Symbol zastępczy zawartości 22">
            <a:extLst>
              <a:ext uri="{FF2B5EF4-FFF2-40B4-BE49-F238E27FC236}">
                <a16:creationId xmlns:a16="http://schemas.microsoft.com/office/drawing/2014/main" id="{A964EEA0-345A-47A5-A8B3-3345997D2A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863624"/>
            <a:ext cx="8640381" cy="566383"/>
          </a:xfr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24F9F92-D66B-4D23-B2C0-AA5450BAA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6" y="1418453"/>
            <a:ext cx="8640381" cy="47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08BC76-A781-4C62-BBA8-A03AC1012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0" y="1019401"/>
            <a:ext cx="7488832" cy="53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B08E94F-7650-4B45-9E3E-509F76D4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616624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pl-PL" dirty="0"/>
              <a:t>12 komponentów: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Kwalifikowalność Wnioskodawcy/ Partnerów – zasada niedyskryminacji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Typ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1 dot. kryterium formalnego (zgodności z celami i logiką wsparcia w Działaniu)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szans i niedyskryminacji, w tym dostępności dla osób z niepełnosprawnościami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kobiet i mężczyzn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zrównoważonego rozwoju, w tym zasada DNSH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Komplementarność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2 dot. kryteriów merytorycznych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Trwałość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Osoba/y uprawniona/e do reprezentowania Wnioskodawcy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Adres Elektronicznej Skrzynki Podawczej </a:t>
            </a:r>
            <a:r>
              <a:rPr lang="pl-PL" dirty="0" err="1"/>
              <a:t>ePUAP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 fontScale="90000"/>
          </a:bodyPr>
          <a:lstStyle/>
          <a:p>
            <a:r>
              <a:rPr lang="pl-PL" sz="3100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92672"/>
            <a:ext cx="10297144" cy="5627525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4"/>
          <a:stretch/>
        </p:blipFill>
        <p:spPr>
          <a:xfrm>
            <a:off x="449262" y="899518"/>
            <a:ext cx="9793287" cy="191192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521370" y="3059757"/>
            <a:ext cx="97211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Załącznik należy pobrać z Regulaminu wyboru projektów </a:t>
            </a:r>
            <a:br>
              <a:rPr lang="pl-PL" sz="2400" dirty="0"/>
            </a:br>
            <a:r>
              <a:rPr lang="pl-PL" sz="2400" dirty="0"/>
              <a:t>(Załącznik nr 29).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Nie należy modyfikować treści załącznika.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KOP weryfikuje czy załącznik podpisała osoba wskazana we wniosku w sekcji Dodatkowe informacje.</a:t>
            </a:r>
          </a:p>
          <a:p>
            <a:pPr>
              <a:spcAft>
                <a:spcPts val="1800"/>
              </a:spcAft>
            </a:pPr>
            <a:endParaRPr lang="pl-PL" sz="2400" dirty="0"/>
          </a:p>
          <a:p>
            <a:pPr>
              <a:spcAft>
                <a:spcPts val="1800"/>
              </a:spcAft>
            </a:pPr>
            <a:r>
              <a:rPr lang="pl-PL" sz="2400" dirty="0"/>
              <a:t>Załącznik do wniosku musi być </a:t>
            </a:r>
            <a:r>
              <a:rPr lang="pl-PL" sz="2400" b="1" dirty="0"/>
              <a:t>podpisany przez osobę/osoby upoważnioną/e do reprezentowania Wnioskodawcy </a:t>
            </a:r>
            <a:r>
              <a:rPr lang="pl-PL" sz="2400" dirty="0"/>
              <a:t>wyłącznie </a:t>
            </a:r>
            <a:r>
              <a:rPr lang="pl-PL" sz="2400" b="1" dirty="0"/>
              <a:t>PODPISEM KWALIFIKOWANYM.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37640A-3F3C-40F7-82FD-03AE7555D45E}"/>
              </a:ext>
            </a:extLst>
          </p:cNvPr>
          <p:cNvSpPr txBox="1"/>
          <p:nvPr/>
        </p:nvSpPr>
        <p:spPr>
          <a:xfrm>
            <a:off x="5561930" y="2280082"/>
            <a:ext cx="410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1 do wniosku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60B2A98-079A-46EC-A325-BCD1F084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69"/>
          <a:stretch/>
        </p:blipFill>
        <p:spPr>
          <a:xfrm>
            <a:off x="161330" y="1181510"/>
            <a:ext cx="10369152" cy="547864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79905FD-58EF-437D-9C2B-FD3EECF4DA68}"/>
              </a:ext>
            </a:extLst>
          </p:cNvPr>
          <p:cNvSpPr/>
          <p:nvPr/>
        </p:nvSpPr>
        <p:spPr>
          <a:xfrm>
            <a:off x="8226226" y="1835621"/>
            <a:ext cx="1656184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74C16D-8A3A-4224-82D4-8ACD3CC17B39}"/>
              </a:ext>
            </a:extLst>
          </p:cNvPr>
          <p:cNvSpPr/>
          <p:nvPr/>
        </p:nvSpPr>
        <p:spPr>
          <a:xfrm>
            <a:off x="5777954" y="4283893"/>
            <a:ext cx="122413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0F3231B-288F-4663-B944-E7FF11D61768}"/>
              </a:ext>
            </a:extLst>
          </p:cNvPr>
          <p:cNvSpPr/>
          <p:nvPr/>
        </p:nvSpPr>
        <p:spPr>
          <a:xfrm>
            <a:off x="9090322" y="6012085"/>
            <a:ext cx="1008112" cy="36004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08AD861-568E-4F34-A8C4-E8E1E8B1D46E}"/>
              </a:ext>
            </a:extLst>
          </p:cNvPr>
          <p:cNvSpPr/>
          <p:nvPr/>
        </p:nvSpPr>
        <p:spPr>
          <a:xfrm>
            <a:off x="89322" y="3563813"/>
            <a:ext cx="1368152" cy="64807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0563ED9-D5B6-48CD-A86E-41093FD8D074}"/>
              </a:ext>
            </a:extLst>
          </p:cNvPr>
          <p:cNvSpPr/>
          <p:nvPr/>
        </p:nvSpPr>
        <p:spPr>
          <a:xfrm>
            <a:off x="5849962" y="2699717"/>
            <a:ext cx="1008112" cy="50405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E1E4C9-8688-48F8-855C-05F28F7933A3}"/>
              </a:ext>
            </a:extLst>
          </p:cNvPr>
          <p:cNvSpPr txBox="1"/>
          <p:nvPr/>
        </p:nvSpPr>
        <p:spPr>
          <a:xfrm>
            <a:off x="7362130" y="4427909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32391B3D-1ADD-4A71-BC32-519F45A140A1}"/>
              </a:ext>
            </a:extLst>
          </p:cNvPr>
          <p:cNvSpPr/>
          <p:nvPr/>
        </p:nvSpPr>
        <p:spPr>
          <a:xfrm>
            <a:off x="7074098" y="4499917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3"/>
              </a:rPr>
              <a:t>zatrudnienie.efs@pomorskie.eu</a:t>
            </a:r>
            <a:endParaRPr lang="pl-PL" sz="2400" u="sng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</a:t>
            </a:r>
            <a:r>
              <a:rPr lang="pl-PL" sz="2400" dirty="0">
                <a:hlinkClick r:id="rId4"/>
              </a:rPr>
              <a:t>pytania i odpowiedzi</a:t>
            </a:r>
            <a:br>
              <a:rPr lang="pl-PL" sz="2400" dirty="0"/>
            </a:br>
            <a:r>
              <a:rPr lang="pl-PL" sz="2400" dirty="0"/>
              <a:t>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5"/>
              </a:rPr>
              <a:t>FEP 2021-2027</a:t>
            </a:r>
            <a:r>
              <a:rPr lang="pl-PL" sz="2400" b="1" dirty="0"/>
              <a:t> 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hlinkClick r:id="rId6"/>
              </a:rPr>
              <a:t>5.6. Adaptacyjność pracowników i pracodawców FEPM.05.06-IZ.00-001/24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(Załącznik, podpis kwalifikowany).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Korzystamy z instrukcji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pl-PL" sz="2600" dirty="0"/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5633939" y="3703339"/>
            <a:ext cx="4778684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„Zawsze wydaje się, że coś jest niemożliwe, dopóki nie zostanie to zrobione.”</a:t>
            </a:r>
          </a:p>
          <a:p>
            <a:pPr algn="ctr"/>
            <a:endParaRPr lang="pl-PL" sz="2000" b="1" i="1" dirty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Nelson Mandela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3D83D9-8E49-4B10-94CA-D07A8A2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3" y="3445663"/>
            <a:ext cx="4778684" cy="3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"/>
          <a:stretch/>
        </p:blipFill>
        <p:spPr>
          <a:xfrm>
            <a:off x="161330" y="1213299"/>
            <a:ext cx="10369152" cy="569167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2B742F-CE5A-4B3D-B1D1-3464F6FE6254}"/>
              </a:ext>
            </a:extLst>
          </p:cNvPr>
          <p:cNvSpPr/>
          <p:nvPr/>
        </p:nvSpPr>
        <p:spPr>
          <a:xfrm>
            <a:off x="5561930" y="4427909"/>
            <a:ext cx="936104" cy="216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2E14F4A6-8C2F-416E-A4B3-35294182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5" y="971550"/>
            <a:ext cx="9135751" cy="5832475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31ED5BE-243D-4644-A29B-14B1BA13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0" y="2123653"/>
            <a:ext cx="1426588" cy="56088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7385D5B-3701-4346-BABA-D22CD443C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154" y="1539767"/>
            <a:ext cx="1816765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3068E9A-9A24-466F-955F-A425086D1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935521"/>
            <a:ext cx="9217024" cy="606171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6A4829-F51B-4719-A38F-17BE23B2E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99" y="3135497"/>
            <a:ext cx="2693401" cy="16617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CE2871B-AD43-40ED-8496-9D1DF920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259557"/>
            <a:ext cx="10369152" cy="5595021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Role 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3E35A8-7C44-429A-BB1E-75330E5C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54" y="1547589"/>
            <a:ext cx="1816765" cy="225572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8BCD791-2699-43F3-97FB-6EE2358EE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" y="1259558"/>
            <a:ext cx="9999429" cy="5400006"/>
          </a:xfrm>
        </p:spPr>
      </p:pic>
    </p:spTree>
    <p:extLst>
      <p:ext uri="{BB962C8B-B14F-4D97-AF65-F5344CB8AC3E}">
        <p14:creationId xmlns:p14="http://schemas.microsoft.com/office/powerpoint/2010/main" val="2938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6F145-953F-46CA-8D62-C1C7A47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FEPM.05.06-IZ.00-001/24 (1 z 2)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B8A8717-7B11-43C9-B071-5798BBD8E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043533"/>
            <a:ext cx="9793287" cy="583264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A82981-8BA0-4765-8F6E-79E89F1A6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15764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13522</TotalTime>
  <Words>2957</Words>
  <Application>Microsoft Office PowerPoint</Application>
  <PresentationFormat>Niestandardowy</PresentationFormat>
  <Paragraphs>296</Paragraphs>
  <Slides>34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Open Sans</vt:lpstr>
      <vt:lpstr>Times New Roman</vt:lpstr>
      <vt:lpstr>Wingdings</vt:lpstr>
      <vt:lpstr>Motyw pakietu Office</vt:lpstr>
      <vt:lpstr>Wniosek o dofinansowanie projektu – praca w aplikacji SOWA EFS </vt:lpstr>
      <vt:lpstr>AGENDA:</vt:lpstr>
      <vt:lpstr>Witamy w Systemie Obsługi Wniosków Aplikacyjnych… https://sowa2021.efs.gov.pl 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FEPM.05.06-IZ.00-001/24 (1 z 2)</vt:lpstr>
      <vt:lpstr>Nabór numer FEPM.05.06-IZ.00-001/24 (2 z 2)</vt:lpstr>
      <vt:lpstr>Tworzenie wniosku z poziomu Naboru</vt:lpstr>
      <vt:lpstr>Tworzenie wniosku z poziomu Naboru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Budżet</vt:lpstr>
      <vt:lpstr>Kwalifikowalność wartości projektu</vt:lpstr>
      <vt:lpstr>Kwalifikowalność wartości projektu – koszty pośrednie</vt:lpstr>
      <vt:lpstr>Koszty pośrednie – limit C-F (1 z 2)</vt:lpstr>
      <vt:lpstr>Koszty pośrednie – limit C-F (2 z 2)</vt:lpstr>
      <vt:lpstr>Sekcja: Dodatkowe informacje (1 z 2)</vt:lpstr>
      <vt:lpstr>Sekcja: Dodatkowe informacje (2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Spanily Marta</cp:lastModifiedBy>
  <cp:revision>708</cp:revision>
  <cp:lastPrinted>2023-11-07T09:28:13Z</cp:lastPrinted>
  <dcterms:created xsi:type="dcterms:W3CDTF">2022-06-22T09:40:44Z</dcterms:created>
  <dcterms:modified xsi:type="dcterms:W3CDTF">2024-05-08T12:22:17Z</dcterms:modified>
</cp:coreProperties>
</file>