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8" r:id="rId3"/>
    <p:sldId id="320" r:id="rId4"/>
    <p:sldId id="329" r:id="rId5"/>
    <p:sldId id="302" r:id="rId6"/>
    <p:sldId id="367" r:id="rId7"/>
    <p:sldId id="366" r:id="rId8"/>
    <p:sldId id="352" r:id="rId9"/>
    <p:sldId id="355" r:id="rId10"/>
    <p:sldId id="330" r:id="rId11"/>
    <p:sldId id="331" r:id="rId12"/>
    <p:sldId id="314" r:id="rId13"/>
    <p:sldId id="356" r:id="rId14"/>
    <p:sldId id="359" r:id="rId15"/>
    <p:sldId id="362" r:id="rId16"/>
    <p:sldId id="360" r:id="rId17"/>
    <p:sldId id="361" r:id="rId18"/>
    <p:sldId id="364" r:id="rId19"/>
    <p:sldId id="306" r:id="rId20"/>
    <p:sldId id="289" r:id="rId21"/>
    <p:sldId id="353" r:id="rId22"/>
    <p:sldId id="369" r:id="rId23"/>
    <p:sldId id="312" r:id="rId24"/>
    <p:sldId id="293" r:id="rId25"/>
    <p:sldId id="309" r:id="rId26"/>
    <p:sldId id="308" r:id="rId27"/>
    <p:sldId id="296" r:id="rId2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02"/>
            <p14:sldId id="367"/>
            <p14:sldId id="366"/>
            <p14:sldId id="352"/>
            <p14:sldId id="355"/>
            <p14:sldId id="330"/>
            <p14:sldId id="331"/>
            <p14:sldId id="314"/>
            <p14:sldId id="356"/>
            <p14:sldId id="359"/>
            <p14:sldId id="362"/>
            <p14:sldId id="360"/>
            <p14:sldId id="361"/>
            <p14:sldId id="364"/>
            <p14:sldId id="306"/>
            <p14:sldId id="289"/>
            <p14:sldId id="353"/>
            <p14:sldId id="369"/>
            <p14:sldId id="312"/>
            <p14:sldId id="293"/>
            <p14:sldId id="309"/>
            <p14:sldId id="308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109" d="100"/>
          <a:sy n="109" d="100"/>
        </p:scale>
        <p:origin x="564" y="11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2024-05-09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2024-05-09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dokumenty/4795-zasady-realizacji-projektow-w-ramach-europejskiego-funduszu-spolecznego-plus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3168352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Zasady realizacji projektów </a:t>
            </a:r>
            <a:br>
              <a:rPr lang="pl-PL" dirty="0">
                <a:latin typeface="+mn-lt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 </a:t>
            </a: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Działanie 5.6. </a:t>
            </a:r>
            <a:b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Adaptacyjność pracowników i pracodawców </a:t>
            </a:r>
            <a:endParaRPr lang="pl-PL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8 maja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252084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3/6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1619597"/>
            <a:ext cx="8928895" cy="4680002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W przypadku niezrealizowania określonych w umowie o dofinansowanie projektu wskaźników, dofinansowanie projektu jest odpowiednio obniżane, tzn. dana kwota jest uznana za niekwalifikowalną;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pl-PL" sz="2400" dirty="0"/>
              <a:t>rozliczenie w systemie „spełnia – nie spełnia”.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Jeżeli zadanie zostanie wykonane częściowo, w takim przypadku beneficjent nie będzie mógł kwalifikować w ogóle kwoty ryczałtowej, nawet za zrealizowaną część zadania. Istotą kwoty ryczałtowej jest to, że przysługuje ona tylko za zrealizowane </a:t>
            </a:r>
            <a:br>
              <a:rPr lang="pl-PL" sz="2400" dirty="0"/>
            </a:br>
            <a:r>
              <a:rPr lang="pl-PL" sz="2400" dirty="0"/>
              <a:t>w pełni zadanie, bez względu na poniesione przez beneficjenta koszty.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Rozliczeniu w ramach projektu podlega uzgodniona kwota ryczałtowa, </a:t>
            </a:r>
            <a:br>
              <a:rPr lang="pl-PL" sz="2400" dirty="0"/>
            </a:br>
            <a:r>
              <a:rPr lang="pl-PL" sz="2400" dirty="0"/>
              <a:t>tj. albo jej pełna wysokość (w przypadku zrealizowania zadania), </a:t>
            </a:r>
            <a:br>
              <a:rPr lang="pl-PL" sz="2400" dirty="0"/>
            </a:br>
            <a:r>
              <a:rPr lang="pl-PL" sz="2400" dirty="0"/>
              <a:t>albo kwota „0” (w przypadku jej niezrealizowania lub zrealizowania jedynie </a:t>
            </a:r>
            <a:br>
              <a:rPr lang="pl-PL" sz="2400" dirty="0"/>
            </a:br>
            <a:r>
              <a:rPr lang="pl-PL" sz="2400" dirty="0"/>
              <a:t>w części).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0116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94" y="215501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4/6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475581"/>
            <a:ext cx="9145016" cy="55446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Należy sprawdzić, czy przyjęty wskaźnik faktycznie pozwoli na określenie </a:t>
            </a:r>
            <a:br>
              <a:rPr lang="pl-PL" dirty="0"/>
            </a:br>
            <a:r>
              <a:rPr lang="pl-PL" dirty="0"/>
              <a:t>i potwierdzenie realizacji zaplanowanego wsparcia. Wskaźniki nie są po to, aby potwierdzać, że każdy pojedynczy, zaplanowany w ramach kwoty ryczałtowej wydatek został poniesiony, ale aby pokazać, że cel w jakim dana kwota została ustalona, został osiągnięty. Nie jest konieczne określenie wskaźników dla każdego wydatku, np. zwrotów kosztów dojazdu, cateringu, materiałów szkoleniowych itp. ujętych w nazwie kosztu.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dirty="0"/>
              <a:t>Należy określić przynajmniej </a:t>
            </a:r>
            <a:r>
              <a:rPr lang="pl-PL" b="1" dirty="0"/>
              <a:t>2 dokumenty </a:t>
            </a:r>
            <a:r>
              <a:rPr lang="pl-PL" dirty="0"/>
              <a:t>dla każdego ze wskaźników.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dirty="0"/>
              <a:t>Optymalne jest przyjąć 1, maksymalnie 2 lub 3 wskaźniki do jednej kwoty ryczałtowej: Liczba osób (…) Liczba godzin (…). </a:t>
            </a:r>
            <a:br>
              <a:rPr lang="pl-PL" dirty="0"/>
            </a:br>
            <a:br>
              <a:rPr lang="pl-PL" dirty="0"/>
            </a:br>
            <a:r>
              <a:rPr lang="pl-PL" dirty="0">
                <a:solidFill>
                  <a:srgbClr val="FF0000"/>
                </a:solidFill>
              </a:rPr>
              <a:t>Nie należy podawać zbyt dużej liczby wskaźników określających daną kwotę ryczałtową, ponieważ ich nieosiągnięcie stanowić będzie podstawę do odmowy rozliczenia tej kwoty.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9464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2" y="251445"/>
            <a:ext cx="8783791" cy="936104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5/6</a:t>
            </a:r>
            <a:br>
              <a:rPr lang="pl-PL" sz="3200" dirty="0"/>
            </a:b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0"/>
            <a:ext cx="9073008" cy="583264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>
                <a:solidFill>
                  <a:srgbClr val="000000"/>
                </a:solidFill>
              </a:rPr>
              <a:t>Przykłady dokumentów potwierdzających wykonanie wskaźników:</a:t>
            </a:r>
            <a:endParaRPr lang="pl-PL" dirty="0"/>
          </a:p>
          <a:p>
            <a:pPr lvl="0"/>
            <a:r>
              <a:rPr lang="pl-PL" b="1" dirty="0"/>
              <a:t>lista obecności</a:t>
            </a:r>
            <a:r>
              <a:rPr lang="pl-PL" dirty="0"/>
              <a:t> uczestników/ uczestniczek projektu w danej formie wsparcia uwzględniająca niezbędne informacje: imiona i nazwiska uczestników, zakres wsparcia, daty i liczbę godzin wsparcia potwierdzone przez osobę upoważnioną i uczestnika,</a:t>
            </a:r>
          </a:p>
          <a:p>
            <a:pPr lvl="0">
              <a:spcBef>
                <a:spcPts val="1800"/>
              </a:spcBef>
            </a:pPr>
            <a:r>
              <a:rPr lang="pl-PL" b="1" dirty="0"/>
              <a:t>zaświadczenie </a:t>
            </a:r>
            <a:r>
              <a:rPr lang="pl-PL" dirty="0"/>
              <a:t>o ukończeniu szkolenia/warsztatów wraz z informacją o ilości godzin szkolenia wydane przez podmiot realizujący szkolenie,</a:t>
            </a:r>
          </a:p>
          <a:p>
            <a:pPr lvl="0">
              <a:spcBef>
                <a:spcPts val="1800"/>
              </a:spcBef>
            </a:pPr>
            <a:r>
              <a:rPr lang="pl-PL" b="1" dirty="0"/>
              <a:t>dzienniki zajęć </a:t>
            </a:r>
            <a:r>
              <a:rPr lang="pl-PL" dirty="0"/>
              <a:t>prowadzonych w projekcie z podaniem dat, miejsca, godzin oraz zakresu tematycznego, z podpisem prowadzącego,</a:t>
            </a:r>
          </a:p>
          <a:p>
            <a:pPr lvl="0">
              <a:spcBef>
                <a:spcPts val="1800"/>
              </a:spcBef>
            </a:pPr>
            <a:r>
              <a:rPr lang="pl-PL" b="1" dirty="0"/>
              <a:t>karty ewidencji czasu pracy </a:t>
            </a:r>
            <a:r>
              <a:rPr lang="pl-PL" dirty="0"/>
              <a:t>specjalistów/wolontariuszy zawierające liczbę przepracowanych godzin na rzecz projektu,</a:t>
            </a:r>
          </a:p>
          <a:p>
            <a:pPr lvl="0">
              <a:spcBef>
                <a:spcPts val="1800"/>
              </a:spcBef>
            </a:pPr>
            <a:r>
              <a:rPr lang="pl-PL" b="1" dirty="0"/>
              <a:t>protokoły odbioru</a:t>
            </a:r>
            <a:r>
              <a:rPr lang="pl-PL" dirty="0"/>
              <a:t>. 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pl-PL" sz="2000" dirty="0">
                <a:solidFill>
                  <a:srgbClr val="FF0000"/>
                </a:solidFill>
              </a:rPr>
              <a:t>Dokumentem potwierdzającym wykonanie wskaźnika </a:t>
            </a:r>
            <a:r>
              <a:rPr lang="pl-PL" sz="2000" b="1" dirty="0">
                <a:solidFill>
                  <a:srgbClr val="FF0000"/>
                </a:solidFill>
              </a:rPr>
              <a:t>nie mogą</a:t>
            </a:r>
            <a:r>
              <a:rPr lang="pl-PL" sz="2000" dirty="0">
                <a:solidFill>
                  <a:srgbClr val="FF0000"/>
                </a:solidFill>
              </a:rPr>
              <a:t> być faktury czy inne dokumenty księgowe, a także oświadczenia.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pl-PL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906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94" y="251445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6/6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619597"/>
            <a:ext cx="9145016" cy="55960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W przypadku projektów rozliczanych kwotami ryczałtowymi jedno zadanie stanowi jedną kwotę ryczałtową. W projekcie nie może być więcej kwot ryczałtowych niż zadań. W związku z powyższym, ramach każdego zadania należy dodać </a:t>
            </a:r>
            <a:r>
              <a:rPr lang="pl-PL" b="1" dirty="0"/>
              <a:t>wyłącznie jedną pozycję, która stanowi kwotę ryczałtową </a:t>
            </a:r>
            <a:br>
              <a:rPr lang="pl-PL" b="1" dirty="0"/>
            </a:br>
            <a:r>
              <a:rPr lang="pl-PL" b="1" dirty="0"/>
              <a:t>i do niej dobrać wskaźniki</a:t>
            </a:r>
            <a:r>
              <a:rPr lang="pl-PL" dirty="0"/>
              <a:t>, które w najlepszym stopniu odzwierciedlą działania w ramach tego zadania.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b="1" dirty="0"/>
              <a:t>Poszczególne wydatki składające się na daną kwotę ryczałtową, metodologię ich wyliczenia wraz z uzasadnieniem ich wysokości oraz konieczności ich poniesienia, przedstawiamy w części </a:t>
            </a:r>
            <a:r>
              <a:rPr lang="pl-PL" b="1" dirty="0">
                <a:solidFill>
                  <a:srgbClr val="FF0000"/>
                </a:solidFill>
              </a:rPr>
              <a:t>Uzasadnienia wydatków</a:t>
            </a:r>
            <a:r>
              <a:rPr lang="pl-PL" dirty="0"/>
              <a:t>. Informacje te będą służyły oceniającym do weryfikacji prawidłowości budżetu oraz oceny racjonalności wysokości proponowanych wydatków.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dirty="0"/>
              <a:t>Często spotykanym błędem jest określanie wskaźników do kwoty ryczałtowej tożsamych ze wskaźnikami projektu (produktu lub rezultatu).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96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002073"/>
                </a:solidFill>
              </a:rPr>
              <a:t>Uproszczone metody rozliczania wydatków - Przykład</a:t>
            </a:r>
            <a:br>
              <a:rPr lang="pl-PL" sz="3600" dirty="0"/>
            </a:br>
            <a:endParaRPr lang="pl-PL" sz="36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B27552C-378F-4C9E-B917-35DCC1D66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42" y="971525"/>
            <a:ext cx="7883796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49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94" y="251446"/>
            <a:ext cx="7920400" cy="67223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2073"/>
                </a:solidFill>
              </a:rPr>
              <a:t>Uproszczone metody rozliczania wydatków - Przykład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115541"/>
            <a:ext cx="9145016" cy="129614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Do każdej kwoty ryczałtowej wymagane jest dodanie przynajmniej jednego Wskaźnika kwoty ryczałtowej. Przy każdej pozycji kwoty ryczałtowej dostępna jest opcja +Dodaj wskaźnik. Po wybraniu opcji pojawi się element zawierający pole tekstowe Nazwa wskaźnika oraz pole liczbowe Wartość wskaźnika.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DD2CCA7-A6E7-465F-A972-51D7F6592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40" y="2939907"/>
            <a:ext cx="8647931" cy="350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39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2400" dirty="0"/>
              <a:t>Uproszczone metody rozliczania wydatków – Przykład 1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729465" y="971525"/>
            <a:ext cx="923288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Nazwa zadania: </a:t>
            </a:r>
            <a:r>
              <a:rPr lang="pl-PL" sz="2000" dirty="0">
                <a:solidFill>
                  <a:srgbClr val="000000"/>
                </a:solidFill>
              </a:rPr>
              <a:t>Wsparcie w zakresie zarządzania różnorodnością, w tym wiekiem, dla kadry zarządzającej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Nazwa kosztu (kwoty ryczałtowej) : </a:t>
            </a:r>
            <a:r>
              <a:rPr lang="pl-PL" sz="2000" dirty="0">
                <a:solidFill>
                  <a:srgbClr val="000000"/>
                </a:solidFill>
              </a:rPr>
              <a:t>Doradztwo w zakresie zarządzania różnorodnością dla kadry zarządzającej.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Wydatki ogółem</a:t>
            </a:r>
            <a:r>
              <a:rPr lang="pl-PL" sz="2000" dirty="0">
                <a:solidFill>
                  <a:srgbClr val="000000"/>
                </a:solidFill>
              </a:rPr>
              <a:t>: 16 400,00 zł, </a:t>
            </a:r>
            <a:r>
              <a:rPr lang="pl-PL" sz="2000" b="1" dirty="0">
                <a:solidFill>
                  <a:srgbClr val="000000"/>
                </a:solidFill>
              </a:rPr>
              <a:t>Dofinansowanie</a:t>
            </a:r>
            <a:r>
              <a:rPr lang="pl-PL" sz="2000" dirty="0">
                <a:solidFill>
                  <a:srgbClr val="000000"/>
                </a:solidFill>
              </a:rPr>
              <a:t>: 12 000,00 zł</a:t>
            </a:r>
            <a:endParaRPr lang="pl-PL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wskaźnika: </a:t>
            </a:r>
            <a:r>
              <a:rPr lang="pl-PL" sz="2000" dirty="0">
                <a:solidFill>
                  <a:srgbClr val="000000"/>
                </a:solidFill>
              </a:rPr>
              <a:t>Liczba godzin doradztwa dla osób objętych wsparciem</a:t>
            </a:r>
            <a:endParaRPr lang="pl-PL" sz="11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Wartość: </a:t>
            </a:r>
            <a:r>
              <a:rPr lang="pl-PL" sz="2000" dirty="0">
                <a:solidFill>
                  <a:srgbClr val="000000"/>
                </a:solidFill>
              </a:rPr>
              <a:t>80</a:t>
            </a:r>
            <a:endParaRPr lang="pl-PL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Weryfikacja: </a:t>
            </a:r>
            <a:r>
              <a:rPr lang="pl-PL" sz="2000" dirty="0"/>
              <a:t>karty ewidencji czasu pracy doradcy, lista obecności uczestników, dzienniki zajęć, deklaracja uczestnictwa w projekcie;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Limity</a:t>
            </a:r>
            <a:r>
              <a:rPr lang="pl-PL" sz="2000" dirty="0"/>
              <a:t> – w tym przypadku będzie to pomoc de </a:t>
            </a:r>
            <a:r>
              <a:rPr lang="pl-PL" sz="2000" dirty="0" err="1"/>
              <a:t>minimis</a:t>
            </a:r>
            <a:r>
              <a:rPr lang="pl-PL" sz="20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Realizator</a:t>
            </a:r>
            <a:r>
              <a:rPr lang="pl-PL" sz="2000" dirty="0"/>
              <a:t> – należy wybrać z listy rozwijanej podmiot, który ponosi wydatki ujęte </a:t>
            </a:r>
            <a:br>
              <a:rPr lang="pl-PL" sz="2000" dirty="0"/>
            </a:br>
            <a:r>
              <a:rPr lang="pl-PL" sz="2000" dirty="0"/>
              <a:t>w danej kwocie ryczałtowej.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Uzasadnienie wydatków</a:t>
            </a:r>
            <a:r>
              <a:rPr lang="pl-PL" sz="2000" dirty="0"/>
              <a:t>: należy wykazać wydatki składające się na daną kwotę ryczałtową, metodologia ich wyliczenia wraz z uzasadnieniem ich wysokości oraz konieczności ich poniesienia. </a:t>
            </a:r>
            <a:r>
              <a:rPr lang="pl-PL" sz="2000" b="1" dirty="0"/>
              <a:t>Kalkulacja</a:t>
            </a:r>
            <a:r>
              <a:rPr lang="pl-PL" sz="2000" dirty="0"/>
              <a:t> wydatków składających się na kwotę ryczałtową: </a:t>
            </a:r>
          </a:p>
          <a:p>
            <a:pPr marL="447675" indent="-447675"/>
            <a:r>
              <a:rPr lang="pl-PL" sz="2000" dirty="0"/>
              <a:t>	- wynagrodzenie doradcy (umowa zlecenie: kwota brutto + narzuty): </a:t>
            </a:r>
            <a:br>
              <a:rPr lang="pl-PL" sz="2000" dirty="0"/>
            </a:br>
            <a:r>
              <a:rPr lang="pl-PL" sz="2000" dirty="0"/>
              <a:t>	  12 000,00 zł (20UP x 4h x 150zł); </a:t>
            </a:r>
          </a:p>
          <a:p>
            <a:r>
              <a:rPr lang="pl-PL" sz="2000" dirty="0"/>
              <a:t>	- udostępnienie sali (wkład własny): 4 400,00 zł (20 UP x 4h x 55 zł);</a:t>
            </a:r>
          </a:p>
        </p:txBody>
      </p:sp>
    </p:spTree>
    <p:extLst>
      <p:ext uri="{BB962C8B-B14F-4D97-AF65-F5344CB8AC3E}">
        <p14:creationId xmlns:p14="http://schemas.microsoft.com/office/powerpoint/2010/main" val="4193894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3" y="467469"/>
            <a:ext cx="8783791" cy="537794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002073"/>
                </a:solidFill>
              </a:rPr>
              <a:t>Uproszczone metody rozliczania wydatków – Przykład 2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640414" y="899517"/>
            <a:ext cx="9090051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zadania: </a:t>
            </a:r>
            <a:r>
              <a:rPr lang="pl-PL" sz="2000" dirty="0"/>
              <a:t>Organizacja przestrzeni poprawiającej warunki pracy – adaptacja pomieszczeń</a:t>
            </a:r>
            <a:endParaRPr lang="pl-PL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kosztu (kwoty ryczałtowej): </a:t>
            </a:r>
            <a:r>
              <a:rPr lang="pl-PL" sz="2000" dirty="0"/>
              <a:t>Adaptacja pomieszczeń w związku z poprawą warunków pracy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Wydatki ogółem: </a:t>
            </a:r>
            <a:r>
              <a:rPr lang="pl-PL" sz="2000" dirty="0"/>
              <a:t>20 000,00 zł, </a:t>
            </a:r>
            <a:r>
              <a:rPr lang="pl-PL" sz="2000" b="1" dirty="0"/>
              <a:t>Dofinansowanie: </a:t>
            </a:r>
            <a:r>
              <a:rPr lang="pl-PL" sz="2000" dirty="0"/>
              <a:t>20 000,00 zł</a:t>
            </a:r>
            <a:endParaRPr lang="pl-PL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wskaźnika: </a:t>
            </a:r>
            <a:r>
              <a:rPr lang="pl-PL" sz="2000" dirty="0"/>
              <a:t>Liczba zaadaptowanych pomieszczeń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Wartość: </a:t>
            </a:r>
            <a:r>
              <a:rPr lang="pl-PL" sz="2000" dirty="0"/>
              <a:t>2</a:t>
            </a:r>
            <a:endParaRPr lang="pl-PL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Weryfikacja: </a:t>
            </a:r>
            <a:r>
              <a:rPr lang="pl-PL" sz="2000" dirty="0"/>
              <a:t>Protokół odbioru lub inny dokument równoważny;</a:t>
            </a:r>
            <a:endParaRPr lang="pl-PL" sz="11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Limity</a:t>
            </a:r>
            <a:r>
              <a:rPr lang="pl-PL" sz="2000" dirty="0">
                <a:solidFill>
                  <a:srgbClr val="000000"/>
                </a:solidFill>
              </a:rPr>
              <a:t> – w tym przypadku będzie to pomoc de </a:t>
            </a:r>
            <a:r>
              <a:rPr lang="pl-PL" sz="2000" dirty="0" err="1">
                <a:solidFill>
                  <a:srgbClr val="000000"/>
                </a:solidFill>
              </a:rPr>
              <a:t>minimis</a:t>
            </a:r>
            <a:r>
              <a:rPr lang="pl-PL" sz="2000" dirty="0">
                <a:solidFill>
                  <a:srgbClr val="000000"/>
                </a:solidFill>
              </a:rPr>
              <a:t> oraz cross-</a:t>
            </a:r>
            <a:r>
              <a:rPr lang="pl-PL" sz="2000" dirty="0" err="1">
                <a:solidFill>
                  <a:srgbClr val="000000"/>
                </a:solidFill>
              </a:rPr>
              <a:t>financing</a:t>
            </a:r>
            <a:r>
              <a:rPr lang="pl-PL" sz="2000" dirty="0">
                <a:solidFill>
                  <a:srgbClr val="000000"/>
                </a:solidFill>
              </a:rPr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Realizator</a:t>
            </a:r>
            <a:r>
              <a:rPr lang="pl-PL" sz="2000" dirty="0">
                <a:solidFill>
                  <a:srgbClr val="000000"/>
                </a:solidFill>
              </a:rPr>
              <a:t> – należy wybrać z listy rozwijanej podmiot, który ponosi wydatki ujęte </a:t>
            </a:r>
            <a:br>
              <a:rPr lang="pl-PL" sz="2000" dirty="0">
                <a:solidFill>
                  <a:srgbClr val="000000"/>
                </a:solidFill>
              </a:rPr>
            </a:br>
            <a:r>
              <a:rPr lang="pl-PL" sz="2000" dirty="0">
                <a:solidFill>
                  <a:srgbClr val="000000"/>
                </a:solidFill>
              </a:rPr>
              <a:t>w danej kwocie ryczałtowej.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Uzasadnienie wydatków: </a:t>
            </a:r>
            <a:r>
              <a:rPr lang="pl-PL" sz="2000" dirty="0"/>
              <a:t>wydatki składające się na daną kwotę ryczałtową, metodologia ich wyliczenia wraz z uzasadnieniem ich wysokości oraz konieczności ich poniesienia. </a:t>
            </a:r>
            <a:r>
              <a:rPr lang="pl-PL" sz="2000" b="1" dirty="0"/>
              <a:t>Kalkulacja</a:t>
            </a:r>
            <a:r>
              <a:rPr lang="pl-PL" sz="2000" dirty="0"/>
              <a:t> wydatków składających się na kwotę ryczałtową: </a:t>
            </a:r>
          </a:p>
          <a:p>
            <a:pPr marL="361950" indent="-361950"/>
            <a:r>
              <a:rPr lang="pl-PL" sz="2000" dirty="0"/>
              <a:t>	- dostosowania infrastruktury u pracodawcy/ adaptacja pomieszczeń: 20 000,00 zł;</a:t>
            </a:r>
          </a:p>
          <a:p>
            <a:r>
              <a:rPr lang="pl-PL" sz="11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71478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3" y="323453"/>
            <a:ext cx="8783791" cy="537794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002073"/>
                </a:solidFill>
              </a:rPr>
              <a:t>Uproszczone metody rozliczania wydatków – Przykład 3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640412" y="1271458"/>
            <a:ext cx="909005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zadania: </a:t>
            </a:r>
            <a:r>
              <a:rPr lang="pl-PL" sz="2000" dirty="0"/>
              <a:t>Utworzenie zdalnych stanowisk pracy – zakup sprzętu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kosztu (kwoty ryczałtowej): </a:t>
            </a:r>
            <a:r>
              <a:rPr lang="pl-PL" sz="2000" dirty="0"/>
              <a:t>Utworzenie zdalnych stanowisk pracy – zakup laptopów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Wydatki ogółem: </a:t>
            </a:r>
            <a:r>
              <a:rPr lang="pl-PL" sz="2000" dirty="0"/>
              <a:t>90 000,00 zł, </a:t>
            </a:r>
            <a:r>
              <a:rPr lang="pl-PL" sz="2000" b="1" dirty="0"/>
              <a:t>Dofinansowanie: </a:t>
            </a:r>
            <a:r>
              <a:rPr lang="pl-PL" sz="2000" dirty="0"/>
              <a:t>90 000,00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Nazwa wskaźnika: </a:t>
            </a:r>
            <a:r>
              <a:rPr lang="pl-PL" sz="2000" dirty="0"/>
              <a:t>Liczba utworzonych zdalnych stanowisk pracy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Wartość: </a:t>
            </a:r>
            <a:r>
              <a:rPr lang="pl-PL" sz="2000" dirty="0"/>
              <a:t>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Weryfikacja: </a:t>
            </a:r>
            <a:r>
              <a:rPr lang="pl-PL" sz="2000" dirty="0"/>
              <a:t>Protokół odbioru wyposażenia lub inny dokument równoważny;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Limity</a:t>
            </a:r>
            <a:r>
              <a:rPr lang="pl-PL" sz="2000" dirty="0">
                <a:solidFill>
                  <a:srgbClr val="000000"/>
                </a:solidFill>
              </a:rPr>
              <a:t> – w tym przypadku będzie to pomoc de </a:t>
            </a:r>
            <a:r>
              <a:rPr lang="pl-PL" sz="2000" dirty="0" err="1">
                <a:solidFill>
                  <a:srgbClr val="000000"/>
                </a:solidFill>
              </a:rPr>
              <a:t>minimis</a:t>
            </a:r>
            <a:r>
              <a:rPr lang="pl-PL" sz="2000" dirty="0">
                <a:solidFill>
                  <a:srgbClr val="000000"/>
                </a:solidFill>
              </a:rPr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Realizator</a:t>
            </a:r>
            <a:r>
              <a:rPr lang="pl-PL" sz="2000" dirty="0">
                <a:solidFill>
                  <a:srgbClr val="000000"/>
                </a:solidFill>
              </a:rPr>
              <a:t> – należy wybrać z listy rozwijanej podmiot, który ponosi wydatki ujęte </a:t>
            </a:r>
            <a:br>
              <a:rPr lang="pl-PL" sz="2000" dirty="0">
                <a:solidFill>
                  <a:srgbClr val="000000"/>
                </a:solidFill>
              </a:rPr>
            </a:br>
            <a:r>
              <a:rPr lang="pl-PL" sz="2000" dirty="0">
                <a:solidFill>
                  <a:srgbClr val="000000"/>
                </a:solidFill>
              </a:rPr>
              <a:t>w danej kwocie ryczałtowej.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/>
              <a:t>Uzasadnienie wydatków: </a:t>
            </a:r>
            <a:r>
              <a:rPr lang="pl-PL" sz="2000" dirty="0"/>
              <a:t>wydatki składające się na daną kwotę ryczałtową, metodologia ich wyliczenia wraz z uzasadnieniem ich wysokości oraz konieczności ich poniesienia. </a:t>
            </a:r>
            <a:r>
              <a:rPr lang="pl-PL" sz="2000" b="1" dirty="0"/>
              <a:t>Kalkulacja</a:t>
            </a:r>
            <a:r>
              <a:rPr lang="pl-PL" sz="2000" dirty="0"/>
              <a:t> wydatków składających się na kwotę ryczałtową: </a:t>
            </a:r>
          </a:p>
          <a:p>
            <a:pPr marL="361950" indent="-361950"/>
            <a:r>
              <a:rPr lang="pl-PL" sz="2000" dirty="0"/>
              <a:t>	- zakup laptopów: 90 000,00 zł (20 sztuk x 4 500,00 zł);</a:t>
            </a:r>
          </a:p>
          <a:p>
            <a:pPr marL="361950" indent="-361950"/>
            <a:r>
              <a:rPr lang="pl-PL" sz="2000" dirty="0"/>
              <a:t>	</a:t>
            </a:r>
            <a:r>
              <a:rPr lang="pl-PL" sz="11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41795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052" y="251445"/>
            <a:ext cx="8640381" cy="792088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Cross-</a:t>
            </a:r>
            <a:r>
              <a:rPr lang="pl-PL" sz="3600" dirty="0" err="1"/>
              <a:t>financing</a:t>
            </a:r>
            <a:r>
              <a:rPr lang="pl-PL" dirty="0"/>
              <a:t> – limit 1/3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259557"/>
            <a:ext cx="8835808" cy="612068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/>
              <a:t>Cross-</a:t>
            </a:r>
            <a:r>
              <a:rPr lang="pl-PL" sz="2000" dirty="0" err="1"/>
              <a:t>financing</a:t>
            </a:r>
            <a:r>
              <a:rPr lang="pl-PL" sz="2000" dirty="0"/>
              <a:t> w projektach EFS+ dotyczy wyłącznie:</a:t>
            </a:r>
          </a:p>
          <a:p>
            <a:pPr marL="728663" indent="-457200">
              <a:spcBef>
                <a:spcPts val="0"/>
              </a:spcBef>
            </a:pPr>
            <a:r>
              <a:rPr lang="pl-PL" sz="2000" dirty="0"/>
              <a:t>zakupu gruntu i nieruchomości;</a:t>
            </a:r>
          </a:p>
          <a:p>
            <a:pPr marL="728662" indent="-457200">
              <a:spcBef>
                <a:spcPts val="0"/>
              </a:spcBef>
            </a:pPr>
            <a:r>
              <a:rPr lang="pl-PL" sz="2000" dirty="0"/>
              <a:t>zakupu infrastruktury rozumianej jako budowa nowej infrastruktury oraz wykonywanie wszelkich prac w ramach istniejącej infrastruktury;</a:t>
            </a:r>
          </a:p>
          <a:p>
            <a:pPr marL="728663" indent="-457200">
              <a:spcBef>
                <a:spcPts val="0"/>
              </a:spcBef>
            </a:pPr>
            <a:r>
              <a:rPr lang="pl-PL" sz="2000" dirty="0"/>
              <a:t>zakupu mebli, sprzętu i pojazdów </a:t>
            </a:r>
            <a:r>
              <a:rPr lang="pl-PL" sz="2000" b="1" dirty="0"/>
              <a:t>(z wyjątkami);</a:t>
            </a:r>
          </a:p>
          <a:p>
            <a:pPr marL="271463" indent="0">
              <a:spcBef>
                <a:spcPts val="0"/>
              </a:spcBef>
              <a:buNone/>
            </a:pPr>
            <a:endParaRPr lang="pl-PL" sz="2000" b="1" dirty="0"/>
          </a:p>
          <a:p>
            <a:pPr marL="271463" indent="0">
              <a:spcBef>
                <a:spcPts val="0"/>
              </a:spcBef>
              <a:buNone/>
            </a:pPr>
            <a:r>
              <a:rPr lang="pl-PL" sz="2000" b="1" dirty="0"/>
              <a:t>Wyjątki:</a:t>
            </a:r>
          </a:p>
          <a:p>
            <a:pPr marL="614363" indent="-342900">
              <a:spcBef>
                <a:spcPts val="0"/>
              </a:spcBef>
            </a:pPr>
            <a:r>
              <a:rPr lang="pl-PL" sz="2000" dirty="0"/>
              <a:t>zakupy te zostaną zamortyzowane w całości w okresie realizacji projektu, </a:t>
            </a:r>
          </a:p>
          <a:p>
            <a:pPr marL="614363" indent="-342900">
              <a:spcBef>
                <a:spcPts val="0"/>
              </a:spcBef>
            </a:pPr>
            <a:r>
              <a:rPr lang="pl-PL" sz="2000" dirty="0"/>
              <a:t>beneficjent udowodni, że zakup będzie najbardziej opłacalną opcją, tj. wymaga mniejszych nakładów finansowych niż inne opcje, np. najem lub leasing, </a:t>
            </a:r>
          </a:p>
          <a:p>
            <a:pPr marL="614363" indent="-342900">
              <a:spcBef>
                <a:spcPts val="0"/>
              </a:spcBef>
            </a:pPr>
            <a:r>
              <a:rPr lang="pl-PL" sz="2000" dirty="0"/>
              <a:t>zakupy te są konieczne dla osiągniecia celów projektu (np. doposażenie pracowni warsztatowych). </a:t>
            </a:r>
          </a:p>
          <a:p>
            <a:pPr marL="271463" indent="0">
              <a:spcBef>
                <a:spcPts val="0"/>
              </a:spcBef>
              <a:buNone/>
            </a:pPr>
            <a:endParaRPr lang="pl-PL" sz="2000" dirty="0">
              <a:cs typeface="Arial" panose="020B0604020202020204" pitchFamily="34" charset="0"/>
            </a:endParaRPr>
          </a:p>
          <a:p>
            <a:pPr marL="271463" indent="0">
              <a:spcBef>
                <a:spcPts val="0"/>
              </a:spcBef>
              <a:buNone/>
            </a:pPr>
            <a:r>
              <a:rPr lang="pl-PL" sz="2000" dirty="0">
                <a:cs typeface="Arial" panose="020B0604020202020204" pitchFamily="34" charset="0"/>
              </a:rPr>
              <a:t>Wskazane warunki są rozłączne, co oznacza, że w przypadku spełnienia któregokolwiek z nich, zakup mebli, sprzętu i pojazdów może być kwalifikowalny w ramach EFS+ </a:t>
            </a:r>
            <a:r>
              <a:rPr lang="pl-PL" sz="2000" b="1" dirty="0">
                <a:cs typeface="Arial" panose="020B0604020202020204" pitchFamily="34" charset="0"/>
              </a:rPr>
              <a:t>poza cross-</a:t>
            </a:r>
            <a:r>
              <a:rPr lang="pl-PL" sz="2000" b="1" dirty="0" err="1">
                <a:cs typeface="Arial" panose="020B0604020202020204" pitchFamily="34" charset="0"/>
              </a:rPr>
              <a:t>financingiem</a:t>
            </a:r>
            <a:r>
              <a:rPr lang="pl-PL" sz="2000" dirty="0">
                <a:cs typeface="Arial" panose="020B0604020202020204" pitchFamily="34" charset="0"/>
              </a:rPr>
              <a:t>. </a:t>
            </a:r>
          </a:p>
          <a:p>
            <a:pPr marL="271463" indent="0">
              <a:spcBef>
                <a:spcPts val="0"/>
              </a:spcBef>
              <a:buNone/>
            </a:pPr>
            <a:endParaRPr lang="pl-PL" sz="2000" b="1" dirty="0">
              <a:cs typeface="Arial" panose="020B0604020202020204" pitchFamily="34" charset="0"/>
            </a:endParaRPr>
          </a:p>
          <a:p>
            <a:pPr marL="271463" indent="0">
              <a:spcBef>
                <a:spcPts val="0"/>
              </a:spcBef>
              <a:buNone/>
            </a:pPr>
            <a:r>
              <a:rPr lang="pl-PL" sz="2000" b="1" dirty="0">
                <a:cs typeface="Arial" panose="020B0604020202020204" pitchFamily="34" charset="0"/>
              </a:rPr>
              <a:t>Zakup mebli, sprzętu i pojazdów niespełniający żadnego ze wskazanych wyżej warunków stanowi cross-</a:t>
            </a:r>
            <a:r>
              <a:rPr lang="pl-PL" sz="2000" b="1" dirty="0" err="1">
                <a:cs typeface="Arial" panose="020B0604020202020204" pitchFamily="34" charset="0"/>
              </a:rPr>
              <a:t>financing</a:t>
            </a:r>
            <a:r>
              <a:rPr lang="pl-PL" sz="2000" b="1" dirty="0">
                <a:cs typeface="Arial" panose="020B0604020202020204" pitchFamily="34" charset="0"/>
              </a:rPr>
              <a:t>.</a:t>
            </a:r>
          </a:p>
          <a:p>
            <a:pPr marL="271463" indent="0">
              <a:buNone/>
            </a:pPr>
            <a:endParaRPr lang="pl-PL" b="1" dirty="0"/>
          </a:p>
          <a:p>
            <a:pPr marL="271463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72548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50" y="323453"/>
            <a:ext cx="8604213" cy="699387"/>
          </a:xfrm>
        </p:spPr>
        <p:txBody>
          <a:bodyPr>
            <a:normAutofit/>
          </a:bodyPr>
          <a:lstStyle/>
          <a:p>
            <a:r>
              <a:rPr lang="pl-PL" sz="3600" dirty="0"/>
              <a:t>Prawidłowość sporządzenia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750" y="1691605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https://www.funduszeeuropejskie.gov.pl/strony/o-funduszach/fundusze-na-lata-2021-2027/prawo-i-dokumenty/wytyczne/#/domyslne=1</a:t>
            </a:r>
            <a:endParaRPr lang="pl-PL" sz="1800" dirty="0"/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>
                <a:hlinkClick r:id="rId3"/>
              </a:rPr>
              <a:t>https://funduszeuepomorskie.pl/dokumenty/4795-zasady-realizacji-projektow-w-ramach-europejskiego-funduszu-spolecznego-plus</a:t>
            </a:r>
            <a:r>
              <a:rPr lang="pl-PL" sz="1800" dirty="0"/>
              <a:t> 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5 do Regulaminu wyboru projektów)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66910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2/3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8" y="1187549"/>
            <a:ext cx="8928752" cy="48962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sumarycznie </a:t>
            </a:r>
            <a:br>
              <a:rPr lang="pl-PL" dirty="0"/>
            </a:br>
            <a:r>
              <a:rPr lang="pl-PL" b="1" dirty="0"/>
              <a:t>nie może stanowić więcej niż 25 % wartości projektu ogółem.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/>
              <a:t>Do limitu wliczamy </a:t>
            </a:r>
            <a:r>
              <a:rPr lang="pl-PL" b="1" dirty="0"/>
              <a:t>sumę kosztów bezpośrednich, oznaczonych jako wydatki w limicie cross-</a:t>
            </a:r>
            <a:r>
              <a:rPr lang="pl-PL" b="1" dirty="0" err="1"/>
              <a:t>financingu</a:t>
            </a:r>
            <a:r>
              <a:rPr lang="pl-PL" b="1" dirty="0"/>
              <a:t> </a:t>
            </a:r>
            <a:r>
              <a:rPr lang="pl-PL" b="1" dirty="0">
                <a:solidFill>
                  <a:srgbClr val="FF0000"/>
                </a:solidFill>
              </a:rPr>
              <a:t>oraz naliczonych od nich kosztów pośrednich</a:t>
            </a:r>
            <a:r>
              <a:rPr lang="pl-PL" b="1" dirty="0"/>
              <a:t>, zgodnie z przyjętą stawką ryczałtową.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/>
              <a:t>W przypadku wystąpienia w budżecie kosztów bezpośrednich oznaczonych limitem cross-</a:t>
            </a:r>
            <a:r>
              <a:rPr lang="pl-PL" dirty="0" err="1"/>
              <a:t>financing</a:t>
            </a:r>
            <a:r>
              <a:rPr lang="pl-PL" dirty="0"/>
              <a:t>, w zadaniu Koszty pośrednie, obowiązkowe jest dodanie odrębnej pozycji kosztów pośrednich odnoszących się do przedmiotowych wydatków w ramach cross-</a:t>
            </a:r>
            <a:r>
              <a:rPr lang="pl-PL" dirty="0" err="1"/>
              <a:t>financingu</a:t>
            </a:r>
            <a:r>
              <a:rPr lang="pl-PL" dirty="0"/>
              <a:t>. Suma obu pozycji kosztów pośrednich, stanowić będzie wartość kosztów pośrednich ogółem w projekcie.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/>
              <a:t>Wartość wydatków objętych limitem cross – </a:t>
            </a:r>
            <a:r>
              <a:rPr lang="pl-PL" dirty="0" err="1"/>
              <a:t>financingu</a:t>
            </a:r>
            <a:r>
              <a:rPr lang="pl-PL" dirty="0"/>
              <a:t> w kosztach bezpośrednich wraz z wartością kosztów pośrednich przypisanych do wydatku dotyczącego cross-</a:t>
            </a:r>
            <a:r>
              <a:rPr lang="pl-PL" dirty="0" err="1"/>
              <a:t>financingu</a:t>
            </a:r>
            <a:r>
              <a:rPr lang="pl-PL" dirty="0"/>
              <a:t> zostanie ujęta sumarycznie w podsumowaniu budżetu.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172" y="266749"/>
            <a:ext cx="8640381" cy="1080001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3/3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1979637"/>
            <a:ext cx="8784879" cy="4210921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pl-PL" sz="2400" dirty="0">
                <a:cs typeface="Arial" panose="020B0604020202020204" pitchFamily="34" charset="0"/>
              </a:rPr>
              <a:t>W niniejszym konkursie, do limitu cross-</a:t>
            </a:r>
            <a:r>
              <a:rPr lang="pl-PL" sz="2400" dirty="0" err="1">
                <a:cs typeface="Arial" panose="020B0604020202020204" pitchFamily="34" charset="0"/>
              </a:rPr>
              <a:t>financingu</a:t>
            </a:r>
            <a:r>
              <a:rPr lang="pl-PL" sz="2400" dirty="0">
                <a:cs typeface="Arial" panose="020B0604020202020204" pitchFamily="34" charset="0"/>
              </a:rPr>
              <a:t> </a:t>
            </a:r>
            <a:r>
              <a:rPr lang="pl-PL" sz="2400" b="1" dirty="0">
                <a:cs typeface="Arial" panose="020B0604020202020204" pitchFamily="34" charset="0"/>
              </a:rPr>
              <a:t>będą wliczane np.</a:t>
            </a:r>
            <a:r>
              <a:rPr lang="pl-PL" sz="2400" dirty="0"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180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r>
              <a:rPr lang="pl-PL" sz="2400" dirty="0">
                <a:cs typeface="Arial" panose="020B0604020202020204" pitchFamily="34" charset="0"/>
              </a:rPr>
              <a:t>koszty </a:t>
            </a:r>
            <a:r>
              <a:rPr lang="pl-PL" sz="2400" b="1" dirty="0">
                <a:cs typeface="Arial" panose="020B0604020202020204" pitchFamily="34" charset="0"/>
              </a:rPr>
              <a:t>adaptacji pomieszczeń i zakupu wyposażenia </a:t>
            </a:r>
            <a:r>
              <a:rPr lang="pl-PL" sz="2400" dirty="0">
                <a:cs typeface="Arial" panose="020B0604020202020204" pitchFamily="34" charset="0"/>
              </a:rPr>
              <a:t>poniesione </a:t>
            </a:r>
            <a:br>
              <a:rPr lang="pl-PL" sz="2400" dirty="0">
                <a:cs typeface="Arial" panose="020B0604020202020204" pitchFamily="34" charset="0"/>
              </a:rPr>
            </a:br>
            <a:r>
              <a:rPr lang="pl-PL" sz="2400" dirty="0">
                <a:cs typeface="Arial" panose="020B0604020202020204" pitchFamily="34" charset="0"/>
              </a:rPr>
              <a:t>na organizację przestrzeni pracy; </a:t>
            </a:r>
          </a:p>
          <a:p>
            <a:pPr>
              <a:spcBef>
                <a:spcPts val="1800"/>
              </a:spcBef>
            </a:pPr>
            <a:r>
              <a:rPr lang="pl-PL" sz="2400" dirty="0">
                <a:cs typeface="Arial" panose="020B0604020202020204" pitchFamily="34" charset="0"/>
              </a:rPr>
              <a:t>koszty </a:t>
            </a:r>
            <a:r>
              <a:rPr lang="pl-PL" sz="2400" b="1" dirty="0">
                <a:cs typeface="Arial" panose="020B0604020202020204" pitchFamily="34" charset="0"/>
              </a:rPr>
              <a:t>dostosowania infrastruktury u pracodawcy</a:t>
            </a:r>
            <a:r>
              <a:rPr lang="pl-PL" sz="2400" dirty="0">
                <a:cs typeface="Arial" panose="020B0604020202020204" pitchFamily="34" charset="0"/>
              </a:rPr>
              <a:t>, w celu umożliwienia wykonywania pracy w formie zdalnej </a:t>
            </a:r>
            <a:br>
              <a:rPr lang="pl-PL" sz="2400" dirty="0">
                <a:cs typeface="Arial" panose="020B0604020202020204" pitchFamily="34" charset="0"/>
              </a:rPr>
            </a:br>
            <a:r>
              <a:rPr lang="pl-PL" sz="2400" dirty="0">
                <a:cs typeface="Arial" panose="020B0604020202020204" pitchFamily="34" charset="0"/>
              </a:rPr>
              <a:t>i ewentualnie zakupu sprzętu i wyposażenia (o ile nie zostaną zaliczone do wyjątków).</a:t>
            </a:r>
          </a:p>
          <a:p>
            <a:pPr marL="0" indent="0">
              <a:buNone/>
            </a:pPr>
            <a:endParaRPr lang="pl-PL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191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EC14B-CE1A-4412-B7F4-504A26B9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79437"/>
            <a:ext cx="8640381" cy="683698"/>
          </a:xfrm>
        </p:spPr>
        <p:txBody>
          <a:bodyPr/>
          <a:lstStyle/>
          <a:p>
            <a:r>
              <a:rPr lang="pl-PL" sz="3600" dirty="0"/>
              <a:t>Pomoc de </a:t>
            </a:r>
            <a:r>
              <a:rPr lang="pl-PL" sz="3600" dirty="0" err="1"/>
              <a:t>minimis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E9A7C-03C1-484C-A82E-848921A0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708" y="683493"/>
            <a:ext cx="8784687" cy="6624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Pomoc de </a:t>
            </a:r>
            <a:r>
              <a:rPr lang="pl-PL" sz="2000" dirty="0" err="1"/>
              <a:t>minimis</a:t>
            </a:r>
            <a:r>
              <a:rPr lang="pl-PL" sz="2000" dirty="0"/>
              <a:t> jest to pomoc zgodna z przepisami Rozporządzenia Ministra Funduszy i Polityki Regionalnej z dnia 20 grudnia 2022 r. w sprawie udzielania pomocy de </a:t>
            </a:r>
            <a:r>
              <a:rPr lang="pl-PL" sz="2000" dirty="0" err="1"/>
              <a:t>minimis</a:t>
            </a:r>
            <a:r>
              <a:rPr lang="pl-PL" sz="2000" dirty="0"/>
              <a:t> oraz pomocy publicznej w ramach programów finansowanych </a:t>
            </a:r>
            <a:br>
              <a:rPr lang="pl-PL" sz="2000" dirty="0"/>
            </a:br>
            <a:r>
              <a:rPr lang="pl-PL" sz="2000" dirty="0"/>
              <a:t>z Europejskiego Funduszu Społecznego Plus (EFS+) na lata 2021-2027.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W związku z wejściem w życie Rozporządzenia Komisji (UE) 2023/2831 z dnia 13 grudnia 2023 r. w sprawie stosowania art. 107 i 108 Traktatu o funkcjonowaniu Unii Europejskiej do pomocy de </a:t>
            </a:r>
            <a:r>
              <a:rPr lang="pl-PL" sz="2000" dirty="0" err="1"/>
              <a:t>minimis</a:t>
            </a:r>
            <a:r>
              <a:rPr lang="pl-PL" sz="2000" dirty="0"/>
              <a:t>, zgodnie z przepisami przejściowymi ujętymi </a:t>
            </a:r>
            <a:br>
              <a:rPr lang="pl-PL" sz="2000" dirty="0"/>
            </a:br>
            <a:r>
              <a:rPr lang="pl-PL" sz="2000" dirty="0"/>
              <a:t>w projekcie nowego Rozporządzenia w sprawie udzielania pomocy de </a:t>
            </a:r>
            <a:r>
              <a:rPr lang="pl-PL" sz="2000" dirty="0" err="1"/>
              <a:t>minimis</a:t>
            </a:r>
            <a:r>
              <a:rPr lang="pl-PL" sz="2000" dirty="0"/>
              <a:t> w ramach regionalnych programów na lata 2021–2027 procedowanego w MFIPR (planowany termin wejście w życie koniec I kwartału 2024) do umów zawartych przed dniem wejścia w życie projektowanego rozporządzenia </a:t>
            </a:r>
            <a:r>
              <a:rPr lang="pl-PL" sz="2000" dirty="0" err="1"/>
              <a:t>MFiPR</a:t>
            </a:r>
            <a:r>
              <a:rPr lang="pl-PL" sz="2000" dirty="0"/>
              <a:t>, na podstawie których udzielono pomocy, zastosowanie będą miały przepisy dotychczasowe. </a:t>
            </a:r>
            <a:br>
              <a:rPr lang="pl-PL" sz="2000" dirty="0"/>
            </a:br>
            <a:r>
              <a:rPr lang="pl-PL" sz="2000" dirty="0"/>
              <a:t>Do umów zawieranych po dniu wejścia w życie projektowanego rozporządzenia na podstawie wniosków złożonych w postępowaniach wszczętych przed tym dniem, zastosowanie mieć będą przepisy projektowanego rozporządzenia.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>
                <a:solidFill>
                  <a:srgbClr val="FF0000"/>
                </a:solidFill>
              </a:rPr>
              <a:t>W związku z powyższym, całkowita kwota pomocy de </a:t>
            </a:r>
            <a:r>
              <a:rPr lang="pl-PL" sz="2000" dirty="0" err="1">
                <a:solidFill>
                  <a:srgbClr val="FF0000"/>
                </a:solidFill>
              </a:rPr>
              <a:t>minimis</a:t>
            </a:r>
            <a:r>
              <a:rPr lang="pl-PL" sz="2000" dirty="0">
                <a:solidFill>
                  <a:srgbClr val="FF0000"/>
                </a:solidFill>
              </a:rPr>
              <a:t> przyznanej przez państwo członkowskie jednemu przedsiębiorstwu nie może przekroczyć </a:t>
            </a:r>
            <a:r>
              <a:rPr lang="pl-PL" sz="2000" b="1" dirty="0"/>
              <a:t>200 000 EUR</a:t>
            </a:r>
            <a:r>
              <a:rPr lang="pl-PL" sz="2000" b="1" dirty="0">
                <a:solidFill>
                  <a:srgbClr val="FF0000"/>
                </a:solidFill>
              </a:rPr>
              <a:t> </a:t>
            </a:r>
            <a:r>
              <a:rPr lang="pl-PL" sz="2000" dirty="0">
                <a:solidFill>
                  <a:srgbClr val="FF0000"/>
                </a:solidFill>
              </a:rPr>
              <a:t>w okresie trzech lat podatkowych.</a:t>
            </a:r>
          </a:p>
          <a:p>
            <a:pPr lvl="2">
              <a:buClr>
                <a:srgbClr val="003399"/>
              </a:buClr>
            </a:pPr>
            <a:endParaRPr lang="pl-P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69820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6"/>
            <a:ext cx="8640381" cy="864096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sz="3600" dirty="0"/>
              <a:t>Taryfikator</a:t>
            </a:r>
            <a:r>
              <a:rPr lang="pl-PL" dirty="0"/>
              <a:t> towarów i usług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977" y="1691605"/>
            <a:ext cx="8640382" cy="5040560"/>
          </a:xfrm>
        </p:spPr>
        <p:txBody>
          <a:bodyPr>
            <a:normAutofit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Ze względu na prawdopodobne wystąpienie w budżecie projektów wielu niestandardowych kategorii wydatków, na potrzeby niniejszego konkursu </a:t>
            </a:r>
            <a:br>
              <a:rPr lang="pl-PL" sz="2000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nie opracowano</a:t>
            </a:r>
            <a:r>
              <a:rPr lang="pl-PL" sz="2000" dirty="0">
                <a:solidFill>
                  <a:srgbClr val="000000"/>
                </a:solidFill>
              </a:rPr>
              <a:t> Taryfikatora towarów i usług.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T</a:t>
            </a:r>
            <a:r>
              <a:rPr lang="pl-PL" sz="2000" dirty="0"/>
              <a:t>worząc budżet projektu, pamiętać należy o racjonalności i efektywności planowanych wydatków, co odnosi się do zapewnienia zgodności ze stawkami rynkowymi nie tylko pojedynczych wydatków wykazanych w budżecie projektu, </a:t>
            </a:r>
            <a:br>
              <a:rPr lang="pl-PL" sz="2000" dirty="0"/>
            </a:br>
            <a:r>
              <a:rPr lang="pl-PL" sz="2000" dirty="0"/>
              <a:t>ale również do wartości usług realizowanych w ramach projektu.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000" dirty="0"/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/>
              <a:t>Ponadto należy także pamiętać, że zgodnie z zapisami Instrukcji merytorycznej wypełniania formularza wniosku o dofinansowanie projektu, obligatoryjnie uzasadnienia wymagają wydatki </a:t>
            </a: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dla których niemożliwe jest przedstawienie czytelnej kalkulacji w budżecie (w nazwie kosztu) oraz </a:t>
            </a:r>
            <a:r>
              <a:rPr lang="pl-PL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wydatki niestandardowe, wynikające ze specyfiki danego projektu</a:t>
            </a: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85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zatrudnione na podstawie stosunku pracy;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osoby fizyczne prowadzące działalność gospodarczą będące beneficjentem </a:t>
            </a:r>
            <a:r>
              <a:rPr lang="pl-PL" dirty="0">
                <a:cs typeface="Arial" panose="020B0604020202020204" pitchFamily="34" charset="0"/>
              </a:rPr>
              <a:t>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47900"/>
            <a:ext cx="8640381" cy="767641"/>
          </a:xfrm>
        </p:spPr>
        <p:txBody>
          <a:bodyPr/>
          <a:lstStyle/>
          <a:p>
            <a:r>
              <a:rPr lang="pl-PL" sz="3600" dirty="0"/>
              <a:t>Personel</a:t>
            </a:r>
            <a:r>
              <a:rPr lang="pl-PL" dirty="0"/>
              <a:t>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15541"/>
            <a:ext cx="900100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200" dirty="0"/>
              <a:t>Koszty związane z zaangażowaniem personelu projektu mogą być kwalifikowalne, </a:t>
            </a:r>
            <a:br>
              <a:rPr lang="pl-PL" sz="4200" dirty="0"/>
            </a:br>
            <a:r>
              <a:rPr lang="pl-PL" sz="4200" dirty="0"/>
              <a:t>o ile </a:t>
            </a:r>
            <a:r>
              <a:rPr lang="pl-PL" sz="4200" b="1" dirty="0"/>
              <a:t>konieczność zaangażowania personelu projektu wynika z charakteru projektu</a:t>
            </a:r>
            <a:r>
              <a:rPr lang="pl-PL" sz="4200" dirty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dirty="0"/>
              <a:t>Kwalifikowalnymi składnikami wynagrodzenia personelu projektu jest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b="1" dirty="0"/>
              <a:t>We wniosku o dofinansowanie projektu EFS+ należy wskazać</a:t>
            </a:r>
            <a:r>
              <a:rPr lang="pl-PL" sz="4200" dirty="0"/>
              <a:t>: </a:t>
            </a:r>
          </a:p>
          <a:p>
            <a:pPr marL="265113" indent="-176213">
              <a:spcBef>
                <a:spcPts val="1800"/>
              </a:spcBef>
              <a:buNone/>
            </a:pPr>
            <a:r>
              <a:rPr lang="pl-PL" sz="4200" dirty="0"/>
              <a:t>   a) </a:t>
            </a:r>
            <a:r>
              <a:rPr lang="pl-PL" sz="4200" b="1" dirty="0"/>
              <a:t>formę zaangażowania i szacunkowy wymiar czasu pracy </a:t>
            </a:r>
            <a:r>
              <a:rPr lang="pl-PL" sz="4200" dirty="0"/>
              <a:t>personelu projektu niezbędnego do realizacji zadań merytorycznych (etat/liczba godzin),</a:t>
            </a:r>
          </a:p>
          <a:p>
            <a:pPr marL="265113" indent="0">
              <a:spcBef>
                <a:spcPts val="1800"/>
              </a:spcBef>
              <a:buNone/>
            </a:pPr>
            <a:r>
              <a:rPr lang="pl-PL" sz="4200" dirty="0"/>
              <a:t>b) </a:t>
            </a:r>
            <a:r>
              <a:rPr lang="pl-PL" sz="4200" b="1" dirty="0"/>
              <a:t>uzasadnienie</a:t>
            </a:r>
            <a:r>
              <a:rPr lang="pl-PL" sz="4200" dirty="0"/>
              <a:t>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792088"/>
          </a:xfrm>
        </p:spPr>
        <p:txBody>
          <a:bodyPr>
            <a:normAutofit/>
          </a:bodyPr>
          <a:lstStyle/>
          <a:p>
            <a:r>
              <a:rPr lang="pl-PL" sz="3600" dirty="0"/>
              <a:t>Koszty 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1"/>
            <a:ext cx="8784879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</a:t>
            </a:r>
            <a:br>
              <a:rPr lang="pl-PL" dirty="0"/>
            </a:br>
            <a:r>
              <a:rPr lang="pl-PL" dirty="0"/>
              <a:t>i organizacyjnym, niezwiązanych bezpośrednio z realizacją zadań merytorycznych, określonych w zamkniętym katalogu kosztów pośrednich.</a:t>
            </a:r>
          </a:p>
          <a:p>
            <a:pPr>
              <a:spcBef>
                <a:spcPts val="1800"/>
              </a:spcBef>
            </a:pPr>
            <a:r>
              <a:rPr lang="pl-PL" dirty="0"/>
              <a:t>Koszty pośrednie projektu EFS+ są rozliczane wyłącznie z wykorzystaniem stawek ryczałtowych, których wysokość jest zależna od wartości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Niedopuszczalna jest sytuacja, w której koszty pośrednie zostaną rozliczone w ramach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pPr>
              <a:spcBef>
                <a:spcPts val="1800"/>
              </a:spcBef>
            </a:pPr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2097163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719761"/>
          </a:xfrm>
        </p:spPr>
        <p:txBody>
          <a:bodyPr>
            <a:normAutofit/>
          </a:bodyPr>
          <a:lstStyle/>
          <a:p>
            <a:r>
              <a:rPr lang="pl-PL" sz="3600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61" y="2123653"/>
            <a:ext cx="8640382" cy="468000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l-PL" sz="2400" b="1" dirty="0"/>
              <a:t>Poziom dofinansowania wydatków kwalifikowalnych ze środków EFS + wynosi 85%</a:t>
            </a:r>
            <a:endParaRPr lang="pl-PL" b="1" dirty="0"/>
          </a:p>
          <a:p>
            <a:pPr>
              <a:spcBef>
                <a:spcPts val="2400"/>
              </a:spcBef>
            </a:pPr>
            <a:r>
              <a:rPr lang="pl-PL" sz="2400" b="1" dirty="0"/>
              <a:t>Wkład własny beneficjenta wynosi 15% wartości projektu</a:t>
            </a:r>
            <a:endParaRPr lang="pl-PL" sz="2400" dirty="0"/>
          </a:p>
          <a:p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97" y="467469"/>
            <a:ext cx="9028499" cy="560977"/>
          </a:xfrm>
        </p:spPr>
        <p:txBody>
          <a:bodyPr>
            <a:normAutofit/>
          </a:bodyPr>
          <a:lstStyle/>
          <a:p>
            <a:r>
              <a:rPr lang="pl-PL" sz="3600" dirty="0"/>
              <a:t>Wkład własny</a:t>
            </a:r>
            <a:endParaRPr lang="pl-PL" sz="27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94" y="1709481"/>
            <a:ext cx="4140000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7597" y="2322617"/>
            <a:ext cx="4708308" cy="4877220"/>
          </a:xfrm>
        </p:spPr>
        <p:txBody>
          <a:bodyPr/>
          <a:lstStyle/>
          <a:p>
            <a:r>
              <a:rPr lang="pl-PL" dirty="0"/>
              <a:t>udostępnianie/użyczanie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658" y="1732213"/>
            <a:ext cx="4139294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482788" y="2299885"/>
            <a:ext cx="4444799" cy="4401924"/>
          </a:xfrm>
        </p:spPr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881409" y="827509"/>
            <a:ext cx="8928993" cy="612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440"/>
              </a:spcBef>
              <a:spcAft>
                <a:spcPts val="0"/>
              </a:spcAft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Przykładowe formy działań, jakie mogą być realizowane w projekcie, to m.in.: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zakresie zarządzania różnorodnością, w tym wiekiem, dla kadry zarządzającej;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wprowadzenie zasad zarządzania różnorodnością;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wprowadzenie zasad zarządzania wiekiem, mających na celu zatrzymanie starszych pracowników na rynku pracy;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i aktualizacja procesów kadrowych, z uwzględnieniem zarządzania różnorodnością;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opracowaniu procedur, czy mechanizmów, które ułatwią kadrze zarządzającej/działom HR wprowadzanie elastycznych form organizacji pracy;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z zakresu wydłużania aktywności zawodowej i przeciwdziałania wypaleniu zawodowemu dla kadry zarządzającej i pracowników;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z zakresu pracy w zespołach wielopokoleniowych i przeciwdziałania dyskryminacji w szczególności ze względu na płeć, rasę, pochodzenie etniczne, religię, światopogląd, niepełnosprawność, wiek, orientację seksualną dla kadry zarządzającej i pracowników;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adaptacja miejsc pracy do potrzeb różnych grup pracowników, w szczególności kobiet, osób starszych, osób z problemami zdrowotnymi, osób z niepełnosprawnościami;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utworzenie zdalnych stanowisk pracy;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wdrożenie elastycznych form i czasu pracy;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organizacja przestrzeni poprawiającej warunki pracy.</a:t>
            </a:r>
          </a:p>
        </p:txBody>
      </p:sp>
    </p:spTree>
    <p:extLst>
      <p:ext uri="{BB962C8B-B14F-4D97-AF65-F5344CB8AC3E}">
        <p14:creationId xmlns:p14="http://schemas.microsoft.com/office/powerpoint/2010/main" val="365528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5745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440"/>
              </a:spcBef>
              <a:spcAft>
                <a:spcPts val="0"/>
              </a:spcAft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naboru </a:t>
            </a:r>
            <a:r>
              <a:rPr lang="pl-PL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jest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możliwe sfinansowanie:</a:t>
            </a:r>
          </a:p>
          <a:p>
            <a:pPr lvl="0">
              <a:lnSpc>
                <a:spcPct val="115000"/>
              </a:lnSpc>
              <a:spcBef>
                <a:spcPts val="1440"/>
              </a:spcBef>
              <a:spcAft>
                <a:spcPts val="0"/>
              </a:spcAft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szkoleń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których obowiązek przeprowadzenia wynika z przepisów prawa krajowego (np. szkolenia dotyczące bhp);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szkoleń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prowadzących do rozwoju umiejętności/kompetencji lub nabycia kwalifikacji;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kosztów wynagrodzeń pracowników (ograniczenie dotyczy wynagrodzeń pracowników zatrudnionych w celu wykonywania zadań w ramach standardowej działalności wspieranego pracodawcy)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wydatków przeznaczonych na aktywność fizyczną pracowników i pracodawców np. refundacji grupowych zajęć sportowych, kart sportowo-rekreacyjnych, wejść/karnetów do obiektów sportowych i pływalni itp.;</a:t>
            </a:r>
          </a:p>
          <a:p>
            <a:pPr marL="271463" lvl="1" indent="-2714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wydatków związanych z diagnostyką i leczeniem.</a:t>
            </a:r>
          </a:p>
          <a:p>
            <a:pPr marL="0" lvl="1">
              <a:lnSpc>
                <a:spcPct val="115000"/>
              </a:lnSpc>
              <a:spcAft>
                <a:spcPts val="0"/>
              </a:spcAft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Szkolenia</a:t>
            </a:r>
            <a:r>
              <a:rPr lang="pl-P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realizowane w projekcie muszą być bezpośrednio powiązane i dotyczyć adaptacji środowiska pracy do potrzeb pracodawców i ich pracowników oraz wdrażania elastycznych form zatrudnienia.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1950">
              <a:buClr>
                <a:schemeClr val="accent1"/>
              </a:buClr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14770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Nazwy wydatków </a:t>
            </a:r>
            <a:r>
              <a:rPr lang="pl-PL" sz="2200" dirty="0"/>
              <a:t>w obrębie jednego zadania i podmiotu realizującego projekt (Wnioskodawca/Realizator, jeśli dotyczy) nie mogą się powtarzać, </a:t>
            </a:r>
            <a:r>
              <a:rPr lang="pl-PL" sz="2200" b="1" dirty="0"/>
              <a:t>muszą być unikalne.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Nazwa kosztu powinna być precyzyjna </a:t>
            </a:r>
            <a:r>
              <a:rPr lang="pl-PL" sz="2200" dirty="0"/>
              <a:t>(zawierać czytelną kalkulację danego wydatku) oraz (jeśli dotyczy) formę zatrudnienia, wymiar etatu, tak aby łatwo można było ją powiązać z konkretnymi działaniami realizowanymi w danym zadaniu oraz ocenić racjonalność kosztu </a:t>
            </a:r>
            <a:r>
              <a:rPr lang="pl-PL" sz="2200" b="1" dirty="0"/>
              <a:t>(dotyczy kosztów rozliczanych na podstawie rzeczywiście poniesionych wydatków).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Limity</a:t>
            </a:r>
            <a:r>
              <a:rPr lang="pl-PL" sz="2200" dirty="0"/>
              <a:t> - dany koszt może być jednocześnie objęty kilkoma limitami, </a:t>
            </a:r>
            <a:br>
              <a:rPr lang="pl-PL" sz="2200" dirty="0"/>
            </a:br>
            <a:r>
              <a:rPr lang="pl-PL" sz="2200" dirty="0"/>
              <a:t>np. stanowić pomoc de </a:t>
            </a:r>
            <a:r>
              <a:rPr lang="pl-PL" sz="2200" dirty="0" err="1"/>
              <a:t>minimis</a:t>
            </a:r>
            <a:r>
              <a:rPr lang="pl-PL" sz="2200" dirty="0"/>
              <a:t> w projekcie oraz zaliczać się do podwykonawstwa. Przykład: zakup laptopów w ramach utworzenia zdalnego stanowiska pracy. </a:t>
            </a:r>
          </a:p>
          <a:p>
            <a:pPr marL="361950">
              <a:buClr>
                <a:schemeClr val="accent1"/>
              </a:buClr>
            </a:pPr>
            <a:r>
              <a:rPr lang="pl-PL" sz="2200" dirty="0"/>
              <a:t>Zaznaczając dany limit, </a:t>
            </a:r>
            <a:r>
              <a:rPr lang="pl-PL" sz="2200" b="1" dirty="0"/>
              <a:t>cała wartość kosztu będzie do niego wliczona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3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10" y="251445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1/6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835621"/>
            <a:ext cx="9145016" cy="4680002"/>
          </a:xfrm>
        </p:spPr>
        <p:txBody>
          <a:bodyPr>
            <a:normAutofit fontScale="40000" lnSpcReduction="20000"/>
          </a:bodyPr>
          <a:lstStyle/>
          <a:p>
            <a:r>
              <a:rPr lang="pl-PL" sz="4600" dirty="0"/>
              <a:t>W przypadku projektów, których łączny koszt wyrażony w PLN </a:t>
            </a:r>
            <a:r>
              <a:rPr lang="pl-PL" sz="4600" b="1" dirty="0"/>
              <a:t>nie przekracza równowartości 200 tys. EUR, należy zastosować metodę rozliczania wydatków na podstawie kwot ryczałtowych </a:t>
            </a:r>
            <a:r>
              <a:rPr lang="pl-PL" sz="4600" dirty="0"/>
              <a:t>określanych przez beneficjenta w oparciu o szczegółowy budżet projektu. </a:t>
            </a:r>
            <a:br>
              <a:rPr lang="pl-PL" sz="4600" dirty="0"/>
            </a:br>
            <a:r>
              <a:rPr lang="pl-PL" sz="4600" dirty="0"/>
              <a:t>ION nie dopuszcza realizacji projektów powyżej 200 tys. EUR rozliczanych na podstawie kwot ryczałtowych.</a:t>
            </a:r>
          </a:p>
          <a:p>
            <a:pPr marL="271462" indent="0">
              <a:spcBef>
                <a:spcPts val="1800"/>
              </a:spcBef>
              <a:buNone/>
            </a:pPr>
            <a:r>
              <a:rPr lang="pl-PL" sz="4600" b="1" dirty="0"/>
              <a:t>861 860 zł </a:t>
            </a:r>
            <a:r>
              <a:rPr lang="pl-PL" sz="4600" dirty="0"/>
              <a:t>wg kursu 1 EUR = 4,3090 PLN obowiązującego w miesiącu ogłoszenia naboru.</a:t>
            </a:r>
            <a:endParaRPr lang="pl-PL" sz="4600" dirty="0">
              <a:solidFill>
                <a:srgbClr val="FF0000"/>
              </a:solidFill>
            </a:endParaRPr>
          </a:p>
          <a:p>
            <a:pPr>
              <a:spcBef>
                <a:spcPts val="1800"/>
              </a:spcBef>
            </a:pPr>
            <a:r>
              <a:rPr lang="pl-PL" sz="4600" dirty="0"/>
              <a:t>Wnioskodawca bierze pod uwagę planowane do zrealizowania zadania w ramach projektu, dla których określa kwoty ryczałtowe. Następnie definiuje </a:t>
            </a:r>
            <a:r>
              <a:rPr lang="pl-PL" sz="4600" b="1" dirty="0"/>
              <a:t>wskaźniki</a:t>
            </a:r>
            <a:r>
              <a:rPr lang="pl-PL" sz="4600" dirty="0"/>
              <a:t> służące do rozliczenia kwoty ryczałtowej oraz </a:t>
            </a:r>
            <a:r>
              <a:rPr lang="pl-PL" sz="4600" b="1" dirty="0"/>
              <a:t>dokumenty</a:t>
            </a:r>
            <a:r>
              <a:rPr lang="pl-PL" sz="4600" dirty="0"/>
              <a:t> niezbędne do potwierdzenia stopnia osiągnięcia wskaźnika. </a:t>
            </a:r>
          </a:p>
          <a:p>
            <a:pPr>
              <a:spcBef>
                <a:spcPts val="1800"/>
              </a:spcBef>
            </a:pPr>
            <a:r>
              <a:rPr lang="pl-PL" sz="4600" dirty="0"/>
              <a:t>Po pozytywnej ocenie wniosku o dofinansowanie założenia te zostają odzwierciedlone </a:t>
            </a:r>
            <a:br>
              <a:rPr lang="pl-PL" sz="4600" dirty="0"/>
            </a:br>
            <a:r>
              <a:rPr lang="pl-PL" sz="4600" b="1" dirty="0"/>
              <a:t>w umowie o dofinansowanie</a:t>
            </a:r>
            <a:r>
              <a:rPr lang="pl-PL" sz="4600" dirty="0"/>
              <a:t>. </a:t>
            </a:r>
          </a:p>
          <a:p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7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52" y="323453"/>
            <a:ext cx="8783791" cy="681810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2/6</a:t>
            </a:r>
            <a:br>
              <a:rPr lang="pl-PL" sz="3600" dirty="0"/>
            </a:br>
            <a:br>
              <a:rPr lang="pl-PL" sz="3200" dirty="0"/>
            </a:b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59" y="1583593"/>
            <a:ext cx="8856984" cy="47885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KORZYŚCI:</a:t>
            </a:r>
            <a:endParaRPr lang="pl-PL" dirty="0"/>
          </a:p>
          <a:p>
            <a:pPr lvl="0">
              <a:spcBef>
                <a:spcPts val="1800"/>
              </a:spcBef>
            </a:pPr>
            <a:r>
              <a:rPr lang="pl-PL" dirty="0"/>
              <a:t>Ułatwienie realizacji projektu – skupienie się na produktach i rezultatach, </a:t>
            </a:r>
            <a:br>
              <a:rPr lang="pl-PL" dirty="0"/>
            </a:br>
            <a:r>
              <a:rPr lang="pl-PL" dirty="0"/>
              <a:t>a nie procedurach, wydatkach.</a:t>
            </a:r>
          </a:p>
          <a:p>
            <a:pPr lvl="0"/>
            <a:r>
              <a:rPr lang="pl-PL" dirty="0"/>
              <a:t>Zmniejszenie obciążeń administracyjnych zarówno po stronie beneficjentów, jak i instytucji (brak wymogu weryfikacji dokumentów księgowych).</a:t>
            </a:r>
          </a:p>
          <a:p>
            <a:pPr lvl="0"/>
            <a:r>
              <a:rPr lang="pl-PL" dirty="0"/>
              <a:t>Łatwiejszy dostęp do funduszy UE, również dla mniejszych podmiotów.</a:t>
            </a:r>
          </a:p>
          <a:p>
            <a:pPr lvl="0"/>
            <a:r>
              <a:rPr lang="pl-PL" dirty="0"/>
              <a:t>Uniknięcie ryzyka wystąpienia najczęściej spotykanych nieprawidłowości </a:t>
            </a:r>
            <a:br>
              <a:rPr lang="pl-PL" dirty="0"/>
            </a:br>
            <a:r>
              <a:rPr lang="pl-PL" dirty="0"/>
              <a:t>w projektach (błędy w PZP i zasadzie konkurencyjności).</a:t>
            </a:r>
          </a:p>
          <a:p>
            <a:pPr lvl="0"/>
            <a:r>
              <a:rPr lang="pl-PL" dirty="0"/>
              <a:t>Proste rozliczenie końcowe – projekt rozliczony w 100% (brak zwrotów) </a:t>
            </a:r>
            <a:br>
              <a:rPr lang="pl-PL" dirty="0"/>
            </a:br>
            <a:r>
              <a:rPr lang="pl-PL" dirty="0"/>
              <a:t>w przypadku właściwego udokumentowania osiągnięcia wskaźników.</a:t>
            </a:r>
          </a:p>
          <a:p>
            <a:pPr lvl="0"/>
            <a:r>
              <a:rPr lang="pl-PL" dirty="0"/>
              <a:t>Uproszczona ścieżka kontroli projektu.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252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7322</TotalTime>
  <Words>3029</Words>
  <Application>Microsoft Office PowerPoint</Application>
  <PresentationFormat>Niestandardowy</PresentationFormat>
  <Paragraphs>189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Open Sans</vt:lpstr>
      <vt:lpstr>Times New Roman</vt:lpstr>
      <vt:lpstr>Wingdings</vt:lpstr>
      <vt:lpstr>Motyw pakietu Office</vt:lpstr>
      <vt:lpstr> Zasady realizacji projektów   Działanie 5.6.  Adaptacyjność pracowników i pracodawców </vt:lpstr>
      <vt:lpstr>Prawidłowość sporządzenia budżetu</vt:lpstr>
      <vt:lpstr>Poziom dofinansowania i wkład własny</vt:lpstr>
      <vt:lpstr>Wkład własny</vt:lpstr>
      <vt:lpstr>Budżet projektu</vt:lpstr>
      <vt:lpstr>Budżet projektu</vt:lpstr>
      <vt:lpstr>Budżet projektu</vt:lpstr>
      <vt:lpstr>Uproszczone metody rozliczania wydatków 1/6</vt:lpstr>
      <vt:lpstr>Uproszczone metody rozliczania  wydatków 2/6   </vt:lpstr>
      <vt:lpstr>Uproszczone metody rozliczania wydatków 3/6</vt:lpstr>
      <vt:lpstr>Uproszczone metody rozliczania wydatków 4/6</vt:lpstr>
      <vt:lpstr>Uproszczone metody rozliczania  wydatków 5/6  </vt:lpstr>
      <vt:lpstr>Uproszczone metody rozliczania wydatków 6/6</vt:lpstr>
      <vt:lpstr>Uproszczone metody rozliczania wydatków - Przykład </vt:lpstr>
      <vt:lpstr>Uproszczone metody rozliczania wydatków - Przykład</vt:lpstr>
      <vt:lpstr>Uproszczone metody rozliczania wydatków – Przykład 1 </vt:lpstr>
      <vt:lpstr>Uproszczone metody rozliczania wydatków – Przykład 2 </vt:lpstr>
      <vt:lpstr>Uproszczone metody rozliczania wydatków – Przykład 3 </vt:lpstr>
      <vt:lpstr>Cross-financing – limit 1/3  </vt:lpstr>
      <vt:lpstr>Cross-financing 2/3 </vt:lpstr>
      <vt:lpstr>Cross-financing 3/3 </vt:lpstr>
      <vt:lpstr>Pomoc de minimis</vt:lpstr>
      <vt:lpstr> Taryfikator towarów i usług</vt:lpstr>
      <vt:lpstr>Personel projektu - definicja </vt:lpstr>
      <vt:lpstr>Personel projektu</vt:lpstr>
      <vt:lpstr>Koszty pośrednie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Górska Alina</cp:lastModifiedBy>
  <cp:revision>494</cp:revision>
  <cp:lastPrinted>2024-03-20T07:25:24Z</cp:lastPrinted>
  <dcterms:created xsi:type="dcterms:W3CDTF">2022-06-22T09:40:44Z</dcterms:created>
  <dcterms:modified xsi:type="dcterms:W3CDTF">2024-05-09T04:58:24Z</dcterms:modified>
</cp:coreProperties>
</file>