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7" r:id="rId3"/>
    <p:sldId id="335" r:id="rId4"/>
    <p:sldId id="348" r:id="rId5"/>
    <p:sldId id="345" r:id="rId6"/>
    <p:sldId id="339" r:id="rId7"/>
    <p:sldId id="329" r:id="rId8"/>
    <p:sldId id="342" r:id="rId9"/>
    <p:sldId id="333" r:id="rId10"/>
    <p:sldId id="330" r:id="rId11"/>
    <p:sldId id="331" r:id="rId12"/>
    <p:sldId id="337" r:id="rId13"/>
    <p:sldId id="332" r:id="rId14"/>
    <p:sldId id="334" r:id="rId15"/>
    <p:sldId id="327" r:id="rId16"/>
    <p:sldId id="310" r:id="rId17"/>
    <p:sldId id="344" r:id="rId18"/>
    <p:sldId id="340" r:id="rId19"/>
    <p:sldId id="260" r:id="rId20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347"/>
            <p14:sldId id="335"/>
            <p14:sldId id="348"/>
            <p14:sldId id="345"/>
            <p14:sldId id="339"/>
            <p14:sldId id="329"/>
            <p14:sldId id="342"/>
            <p14:sldId id="333"/>
            <p14:sldId id="330"/>
            <p14:sldId id="331"/>
            <p14:sldId id="337"/>
            <p14:sldId id="332"/>
            <p14:sldId id="334"/>
            <p14:sldId id="327"/>
            <p14:sldId id="310"/>
            <p14:sldId id="344"/>
            <p14:sldId id="340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0877" autoAdjust="0"/>
  </p:normalViewPr>
  <p:slideViewPr>
    <p:cSldViewPr showGuides="1">
      <p:cViewPr varScale="1">
        <p:scale>
          <a:sx n="94" d="100"/>
          <a:sy n="94" d="100"/>
        </p:scale>
        <p:origin x="1392" y="10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4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2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1A9A485-EBF5-42AD-98E3-755A110E6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665704-A950-48AE-90A2-31D78F6CBA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433E338-55F1-4BE8-8E45-F49356974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50A9-4093-4B0E-9C97-0AAFA07775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37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2024-05-07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58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590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54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333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469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805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027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808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067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25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03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416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28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449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132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929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85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76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2024-05-07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2024-05-07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uszeuepomorskie.pl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Fundusze Europejskie </a:t>
            </a:r>
            <a:br>
              <a:rPr lang="pl-PL" dirty="0"/>
            </a:br>
            <a:r>
              <a:rPr lang="pl-PL" dirty="0"/>
              <a:t>dla Pomorza 2021-2027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spcBef>
                <a:spcPts val="1800"/>
              </a:spcBef>
            </a:pPr>
            <a:endParaRPr lang="pl-PL" sz="3200" dirty="0"/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pl-PL" sz="3200" dirty="0"/>
              <a:t>Informacja i promocja </a:t>
            </a:r>
          </a:p>
          <a:p>
            <a:pPr>
              <a:lnSpc>
                <a:spcPct val="160000"/>
              </a:lnSpc>
            </a:pPr>
            <a:r>
              <a:rPr lang="pl-PL" sz="2000" b="0" dirty="0"/>
              <a:t>Gdańsk, 8 maja 2024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dotyczące oznaczania miejsca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496855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1. Umieszczenie </a:t>
            </a:r>
            <a:r>
              <a:rPr lang="pl-PL" b="1" dirty="0">
                <a:latin typeface="+mn-lt"/>
              </a:rPr>
              <a:t>w widocznym miejscu </a:t>
            </a:r>
            <a:r>
              <a:rPr lang="pl-PL" dirty="0">
                <a:latin typeface="+mn-lt"/>
              </a:rPr>
              <a:t>realizacji projektu </a:t>
            </a:r>
            <a:r>
              <a:rPr lang="pl-PL" b="1" dirty="0">
                <a:latin typeface="+mn-lt"/>
              </a:rPr>
              <a:t>trwałej tablicy informacyjnej </a:t>
            </a:r>
            <a:r>
              <a:rPr lang="pl-PL" dirty="0">
                <a:latin typeface="+mn-lt"/>
              </a:rPr>
              <a:t>podkreślającej fakt otrzymania dofinansowania z UE, niezwłocznie po rozpoczęciu fizycznej realizacji projektu (jeśli dotyczy)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u="sng" dirty="0">
                <a:latin typeface="+mn-lt"/>
              </a:rPr>
              <a:t>Obowiązek postawienia tablicy – gdy spełnione są łącznie dwa warunki:</a:t>
            </a:r>
          </a:p>
          <a:p>
            <a:pPr marL="0" indent="0" algn="ctr">
              <a:spcAft>
                <a:spcPts val="1800"/>
              </a:spcAft>
              <a:buNone/>
            </a:pPr>
            <a:endParaRPr lang="pl-PL" b="1" dirty="0">
              <a:latin typeface="+mn-lt"/>
            </a:endParaRP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>
                <a:latin typeface="+mn-lt"/>
              </a:rPr>
              <a:t>Projekt obejmuje prace budowlane, działania w zakresie infrastruktury, inwestycje rzeczowe lub zakup sprzętu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6500" b="1" dirty="0">
                <a:latin typeface="+mn-lt"/>
              </a:rPr>
              <a:t>+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>
                <a:latin typeface="+mn-lt"/>
              </a:rPr>
              <a:t>Całkowity koszt projektu przekracza: 100 tys. euro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22653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26" y="481556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dotyczące oznaczania miejsca projektu –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1331" y="1021557"/>
            <a:ext cx="9091648" cy="345638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3100" dirty="0">
                <a:latin typeface="+mn-lt"/>
              </a:rPr>
              <a:t>2. Umieszczenie w miejscu realizacji projektu przynajmniej jednego </a:t>
            </a:r>
            <a:r>
              <a:rPr lang="pl-PL" sz="3100" b="1" dirty="0">
                <a:latin typeface="+mn-lt"/>
              </a:rPr>
              <a:t>trwałego plakatu o minimalnym formacie A3</a:t>
            </a:r>
            <a:r>
              <a:rPr lang="pl-PL" sz="3100" dirty="0">
                <a:latin typeface="+mn-lt"/>
              </a:rPr>
              <a:t> 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lub podobnej wielkości elektronicznego wyświetlacza, podkreślającego fakt otrzymania dofinansowania z UE 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(jeśli projekt nie wymaga umieszczenia tablicy informacyjnej)</a:t>
            </a:r>
            <a:endParaRPr lang="pl-PL" dirty="0">
              <a:latin typeface="+mn-lt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pic>
        <p:nvPicPr>
          <p:cNvPr id="8" name="Symbol zastępczy zawartości 7" descr="Wzór plakatu A3&#10;">
            <a:extLst>
              <a:ext uri="{FF2B5EF4-FFF2-40B4-BE49-F238E27FC236}">
                <a16:creationId xmlns:a16="http://schemas.microsoft.com/office/drawing/2014/main" id="{AA0CF01F-FE4E-444C-8679-3B25DAE39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33" y="4045713"/>
            <a:ext cx="4680521" cy="3310772"/>
          </a:xfrm>
        </p:spPr>
      </p:pic>
    </p:spTree>
    <p:extLst>
      <p:ext uri="{BB962C8B-B14F-4D97-AF65-F5344CB8AC3E}">
        <p14:creationId xmlns:p14="http://schemas.microsoft.com/office/powerpoint/2010/main" val="79880964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8123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dotyczące umieszczenia informacji na oficjalnej stronie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26" y="1763613"/>
            <a:ext cx="9091648" cy="403244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dirty="0">
                <a:latin typeface="+mn-lt"/>
              </a:rPr>
              <a:t>3. Umieszczenie krótkiego opisu projektu na oficjalnej stronie internetowej,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jeśli ją posiadasz i </a:t>
            </a:r>
            <a:r>
              <a:rPr lang="pl-PL" sz="3200" b="1" dirty="0">
                <a:latin typeface="+mn-lt"/>
              </a:rPr>
              <a:t>na profilach mediów społecznościowych</a:t>
            </a:r>
            <a:r>
              <a:rPr lang="pl-PL" sz="3200" dirty="0">
                <a:latin typeface="+mn-lt"/>
              </a:rPr>
              <a:t>,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(w uwzględnieniu odpowiedniego zestawienia znaków i hasztagów #</a:t>
            </a:r>
            <a:r>
              <a:rPr lang="pl-PL" sz="3200" dirty="0" err="1">
                <a:latin typeface="+mn-lt"/>
              </a:rPr>
              <a:t>FunduszeUE</a:t>
            </a:r>
            <a:r>
              <a:rPr lang="pl-PL" sz="3200" dirty="0">
                <a:latin typeface="+mn-lt"/>
              </a:rPr>
              <a:t> lub #</a:t>
            </a:r>
            <a:r>
              <a:rPr lang="pl-PL" sz="3200" dirty="0" err="1">
                <a:latin typeface="+mn-lt"/>
              </a:rPr>
              <a:t>FunduszeEuropejskie</a:t>
            </a:r>
            <a:r>
              <a:rPr lang="pl-PL" sz="3200" dirty="0">
                <a:latin typeface="+mn-lt"/>
              </a:rPr>
              <a:t>)</a:t>
            </a:r>
          </a:p>
          <a:p>
            <a:pPr marL="0" indent="0" algn="ctr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b="1" dirty="0">
                <a:solidFill>
                  <a:srgbClr val="FF0000"/>
                </a:solidFill>
                <a:latin typeface="+mn-lt"/>
              </a:rPr>
              <a:t>Jeżeli nie posiadasz profilu w mediach społecznościowych, </a:t>
            </a:r>
            <a:br>
              <a:rPr lang="pl-PL" sz="3200" b="1" dirty="0">
                <a:solidFill>
                  <a:srgbClr val="FF0000"/>
                </a:solidFill>
                <a:latin typeface="+mn-lt"/>
              </a:rPr>
            </a:br>
            <a:r>
              <a:rPr lang="pl-PL" sz="3200" b="1" dirty="0">
                <a:solidFill>
                  <a:srgbClr val="FF0000"/>
                </a:solidFill>
                <a:latin typeface="+mn-lt"/>
              </a:rPr>
              <a:t>musisz go założyć! </a:t>
            </a:r>
          </a:p>
          <a:p>
            <a:pPr marL="0" indent="0">
              <a:spcAft>
                <a:spcPts val="1800"/>
              </a:spcAft>
              <a:buNone/>
            </a:pPr>
            <a:endParaRPr lang="pl-PL" sz="44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389915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Jakie informacje w ramach opisu projektu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na stronie internetowej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5688632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tytuł Projektu (maks. 150 znaków) 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podkreślenie faktu otrzymania wsparcia finansowego z Unii Europejskiej przez zamieszczenie znaku Funduszy Europejskich, barw Rzeczypospolitej Polskiej i znaku Unii Europejskiej,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zadania, działania, które będą realizowane w ramach Projektu (opis, co zostanie zrobione, zakupione itp.),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grupy docelowe (do kogo skierowany jest Projekt, kto z niego skorzysta),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cel lub cele Projektu,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efekty, rezultaty Projektu (jeśli opis zadań, działań nie zawiera opisu efektów, rezultatów),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wartość Projektu (całkowity koszt Projektu), 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wysokość wkładu Funduszy Europejskich,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hasztagi #</a:t>
            </a:r>
            <a:r>
              <a:rPr lang="pl-PL" sz="3300" dirty="0" err="1">
                <a:latin typeface="+mn-lt"/>
              </a:rPr>
              <a:t>FunduszeUE</a:t>
            </a:r>
            <a:r>
              <a:rPr lang="pl-PL" sz="3300" dirty="0">
                <a:latin typeface="+mn-lt"/>
              </a:rPr>
              <a:t> lub #</a:t>
            </a:r>
            <a:r>
              <a:rPr lang="pl-PL" sz="3300" dirty="0" err="1">
                <a:latin typeface="+mn-lt"/>
              </a:rPr>
              <a:t>FunduszeEuropejskie</a:t>
            </a:r>
            <a:r>
              <a:rPr lang="pl-PL" sz="3300" dirty="0">
                <a:latin typeface="+mn-lt"/>
              </a:rPr>
              <a:t>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531146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Obowiązki dotyczące informowania o ważnych etapach projektu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547589"/>
            <a:ext cx="9217024" cy="5256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latin typeface="+mn-lt"/>
              </a:rPr>
              <a:t>1. Projekt o znaczeniu strategicznym lub którego </a:t>
            </a:r>
            <a:r>
              <a:rPr lang="pl-PL" b="1" dirty="0">
                <a:latin typeface="+mn-lt"/>
              </a:rPr>
              <a:t>całkowity koszt przekracza 10 mln euro</a:t>
            </a:r>
            <a:r>
              <a:rPr lang="pl-PL" dirty="0">
                <a:latin typeface="+mn-lt"/>
              </a:rPr>
              <a:t>,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obowiązek</a:t>
            </a:r>
            <a:r>
              <a:rPr lang="pl-PL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zorganizowania wydarzenia lub działania informacyjno-promocyjnego</a:t>
            </a:r>
            <a:r>
              <a:rPr lang="pl-PL" dirty="0">
                <a:latin typeface="+mn-lt"/>
              </a:rPr>
              <a:t> w ważnym momencie realizacji projektu, oraz włączenia w te działania przedstawicieli Komisji Europejskiej (KE) i Instytucji Zarządzającej (IZ) w odpowiednim terminie, na co najmniej 4 tygodnie przed planowaną datą wydarzenia,</a:t>
            </a:r>
          </a:p>
          <a:p>
            <a:pPr marL="0" indent="0">
              <a:buNone/>
            </a:pPr>
            <a:endParaRPr lang="pl-PL" dirty="0">
              <a:latin typeface="+mn-lt"/>
            </a:endParaRPr>
          </a:p>
          <a:p>
            <a:pPr marL="0" indent="0">
              <a:buNone/>
            </a:pPr>
            <a:r>
              <a:rPr lang="pl-PL" dirty="0">
                <a:latin typeface="+mn-lt"/>
              </a:rPr>
              <a:t>2. Projekt, którego </a:t>
            </a:r>
            <a:r>
              <a:rPr lang="pl-PL" b="1" dirty="0">
                <a:latin typeface="+mn-lt"/>
              </a:rPr>
              <a:t>całkowity koszt przekracza 5 mln euro 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Informacja dla IZ (zgłoszenie na minimum 14 dni przed) o: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	- planowanych wydarzeniach informacyjno-promocyjnych,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	- innych planowanych wydarzeniach i istotnych okolicznościach związanych z realizacją Projektu, które mogą mieć znaczenie dla opinii publicznej i mogą służyć budowaniu marki FE.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39232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Inne obowiązki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827509"/>
            <a:ext cx="9865096" cy="64441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l-PL" dirty="0">
              <a:latin typeface="+mn-lt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 Dokumentowanie działań informacyjnych i promocyjnych prowadzonych      w projekcie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 Terminowe wprowadzanie aktualnych danych do wyszukiwarki wsparcia        dla potencjalnych beneficjentów i uczestników projektów, dostępnej na Portalu Funduszy Europejskich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 Udostępnianie utworów związanych z komunikacją i widocznością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(np. zdjęcia, filmy) powstałych w ramach Projektu wraz z nieodpłatną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i niewyłączną licencją do ich korzystania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 Zorganizowanie, na każdą prośbę Instytucji Zarządzającej, wspólnego wydarzenia informacyjno-promocyjnego dla mediów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 Udzielenia pomocy w przygotowaniu wydarzenia medialnego na żądanie ministra właściwego ds. rozwoju regionalnego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587147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Gdzie znajdują się informacje </a:t>
            </a:r>
            <a:r>
              <a:rPr lang="pl-PL" u="sng" dirty="0">
                <a:latin typeface="+mn-lt"/>
                <a:hlinkClick r:id="rId3"/>
              </a:rPr>
              <a:t>www.funduszeuepomorskie.pl</a:t>
            </a:r>
            <a:endParaRPr lang="pl-PL" dirty="0">
              <a:latin typeface="+mn-lt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3282D15-5A95-478B-8705-8C4472806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482" y="1443080"/>
            <a:ext cx="7230806" cy="55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7624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62EE06-8363-477C-A222-99217EFA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Fundusze Europejskie dla Pomorza 2021-2027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4DE6C4-5EE3-4C89-811D-02BCC8E5D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22DAE8F-29A8-4884-BE79-1E1D3419F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70" y="1305939"/>
            <a:ext cx="9450363" cy="494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4879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76F66-DDA6-4BCA-9008-02EE9D4B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Podsumowanie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CF0E9-BED1-4EFA-B96B-9E029493A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tytuł Projektu (maks. 150 znaków) - im krótszy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i zgrabniejszy, tym łatwej będzie o nim mówić,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w formie naklejek oznaczamy produkty, sprzęty, itp. powstałe lub zakupione w ramach projektu,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obowiązkowy profil w mediach społecznościowych,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logotypy = znak towarowy.</a:t>
            </a:r>
          </a:p>
          <a:p>
            <a:pPr marL="0" indent="0">
              <a:lnSpc>
                <a:spcPct val="200000"/>
              </a:lnSpc>
              <a:buNone/>
            </a:pPr>
            <a:endParaRPr lang="pl-PL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l-PL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1A6564-FD9B-4356-B3C1-567C4400C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34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498" y="3347789"/>
            <a:ext cx="7559675" cy="1728192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</a:pPr>
            <a:r>
              <a:rPr lang="pl-PL" dirty="0"/>
              <a:t>Informowanie o Funduszach Europejskich odbywa się z poszanowaniem wartości </a:t>
            </a:r>
            <a:br>
              <a:rPr lang="pl-PL" dirty="0"/>
            </a:br>
            <a:r>
              <a:rPr lang="pl-PL" dirty="0"/>
              <a:t>Unii Europejskiej i zasad horyzontalnych.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5258"/>
            <a:ext cx="9145623" cy="1080001"/>
          </a:xfrm>
        </p:spPr>
        <p:txBody>
          <a:bodyPr>
            <a:noAutofit/>
          </a:bodyPr>
          <a:lstStyle/>
          <a:p>
            <a:r>
              <a:rPr lang="pl-PL" dirty="0">
                <a:latin typeface="+mn-lt"/>
              </a:rPr>
              <a:t>„Identyfikacja wizualna to wszystkie elementy budujące               i komunikujące tożsamość wizualną marki”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C72B4F12-C449-4D2F-AD00-96B2754613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1722" y="1688934"/>
            <a:ext cx="2992199" cy="301420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FAF63BC8-3E00-4045-9491-2FA5DE8B4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78" y="2437953"/>
            <a:ext cx="2828925" cy="14859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256B41A1-65D5-463F-9FA0-416ADAFE4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171" y="2156170"/>
            <a:ext cx="2682057" cy="1623667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2A172FDB-B6E4-4066-93E6-9880BD57F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7240" y="4803129"/>
            <a:ext cx="1018100" cy="2018339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E99238EF-CB95-42E6-BC0C-4FB5B5A756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31991" y="4966810"/>
            <a:ext cx="2546415" cy="169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4421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Z jakich dokumentów wynikają wymagania związane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z informacją i promocją?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720357"/>
            <a:ext cx="9680592" cy="565988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Rozporządzenie ogólne (w tym Załącznik IX do rozporządzenia ogólnego),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Strategia komunikacji,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Wytyczne dotyczące informacji i promocji Funduszy Europejskich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na lata 2021-2027,</a:t>
            </a:r>
          </a:p>
          <a:p>
            <a:pPr>
              <a:spcAft>
                <a:spcPts val="1800"/>
              </a:spcAft>
            </a:pPr>
            <a:r>
              <a:rPr lang="pl-PL" b="1" dirty="0">
                <a:latin typeface="+mn-lt"/>
              </a:rPr>
              <a:t>Księga Tożsamości Wizualnej marki Fundusze Europejskie 2021-2027</a:t>
            </a:r>
            <a:r>
              <a:rPr lang="pl-PL" dirty="0">
                <a:latin typeface="+mn-lt"/>
              </a:rPr>
              <a:t>,</a:t>
            </a:r>
          </a:p>
          <a:p>
            <a:pPr>
              <a:spcAft>
                <a:spcPts val="1800"/>
              </a:spcAft>
            </a:pPr>
            <a:r>
              <a:rPr lang="pl-PL" b="1" dirty="0">
                <a:latin typeface="+mn-lt"/>
              </a:rPr>
              <a:t>Podręcznik wnioskodawcy i beneficjenta Funduszy Europejskich 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na lata 2021-2027 w zakresie informacji i promocji,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Obowiązki informacyjne beneficjenta (załącznik do Umowy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o dofinansowanie projektu).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47197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4099"/>
          </a:xfrm>
        </p:spPr>
        <p:txBody>
          <a:bodyPr>
            <a:noAutofit/>
          </a:bodyPr>
          <a:lstStyle/>
          <a:p>
            <a:r>
              <a:rPr lang="pl-PL" dirty="0">
                <a:latin typeface="+mn-lt"/>
              </a:rPr>
              <a:t>Korekta finansowa za naruszenie wymagań dotyczących obowiązków i promocji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583" y="1835261"/>
            <a:ext cx="8855798" cy="518457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sz="2800" b="1" dirty="0">
                <a:solidFill>
                  <a:srgbClr val="FF0000"/>
                </a:solidFill>
                <a:latin typeface="+mn-lt"/>
              </a:rPr>
              <a:t>Korekta finansowa do 3% kwoty dofinasowania </a:t>
            </a:r>
            <a:br>
              <a:rPr lang="pl-PL" sz="2800" b="1" dirty="0">
                <a:solidFill>
                  <a:srgbClr val="FF0000"/>
                </a:solidFill>
                <a:latin typeface="+mn-lt"/>
              </a:rPr>
            </a:br>
            <a:r>
              <a:rPr lang="pl-PL" sz="2800" dirty="0">
                <a:latin typeface="+mn-lt"/>
              </a:rPr>
              <a:t>za niezgodność z wymogami – załącznik do umowy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pt.: „Wykaz pomniejszenia wartości dofinansowania Projektu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w zakresie obowiązków promocyjnych”.</a:t>
            </a:r>
          </a:p>
          <a:p>
            <a:pPr marL="0" indent="0">
              <a:spcAft>
                <a:spcPts val="1800"/>
              </a:spcAft>
              <a:buNone/>
            </a:pPr>
            <a:endParaRPr lang="pl-PL" sz="2800" b="1" dirty="0">
              <a:latin typeface="+mn-lt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pl-PL" sz="2800" dirty="0">
                <a:latin typeface="+mn-lt"/>
              </a:rPr>
              <a:t>Wielkości pomniejszeń kwoty dofinasowania w przypadku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nie wypełnienia i/lub nieprawidłowego wywiązywania się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z realizacji obowiązku informacji i promocji projektu w zakresie wsparcia Funduszy Europejskich.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150643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dla wnioskujących o dofinansowanie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382863"/>
            <a:ext cx="9397044" cy="59046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2800" b="1" dirty="0">
                <a:latin typeface="+mn-lt"/>
              </a:rPr>
              <a:t>Dobrze przygotowany tytuł projektu i opis projektu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pl-PL" sz="2800" dirty="0">
                <a:latin typeface="+mn-lt"/>
              </a:rPr>
              <a:t>Tytuł i opis projektu będą dostępne w przestrzeni publicznej na plakatach, tablicach, stronach internetowych i w mediach społecznościowych.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pl-PL" sz="2800" dirty="0">
                <a:latin typeface="+mn-lt"/>
              </a:rPr>
              <a:t>Tytuł projektu powinien oddawać sens przedsięwzięcia, być prosty, zrozumiały dla wszystkich, niezbyt długi (maksymalnie 150 znaków) i nietechniczny.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95765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4B1B6-3969-419C-AE6E-9DDD9558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Obowiązki dla beneficjentów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37325E-5F84-4704-804F-3C6CBF880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29" y="1403552"/>
            <a:ext cx="9793088" cy="525626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3200" dirty="0">
                <a:latin typeface="+mn-lt"/>
              </a:rPr>
              <a:t>Dotyczą: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 oznaczania działań i dokumentów, wyposażenia i miejsca projektu,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informowania na oficjalnej stronie  internetowej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i w mediach społecznościowych,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organizacji wydarzenia. </a:t>
            </a: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2A91EA-902E-4878-A702-1DB5E614B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39048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82" y="516054"/>
            <a:ext cx="8909847" cy="1065421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dotyczące oznaczania działań i dokumentów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7382" y="1331565"/>
            <a:ext cx="8443576" cy="5054819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W okresie realizacji Projektu, beneficjent jest zobowiązany do:  </a:t>
            </a:r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1. umieszczania w widoczny sposób znaku Funduszy Europejskich, znaku barw Rzeczypospolitej Polskiej (jeśli dotyczy; wersja </a:t>
            </a:r>
            <a:r>
              <a:rPr lang="pl-PL" dirty="0" err="1">
                <a:latin typeface="+mn-lt"/>
              </a:rPr>
              <a:t>pełnokolorowa</a:t>
            </a:r>
            <a:r>
              <a:rPr lang="pl-PL" dirty="0">
                <a:latin typeface="+mn-lt"/>
              </a:rPr>
              <a:t>) i znaku Unii Europejskiej na: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działaniach informacyjnych i promocyjnych,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dokumentach i materiałach podawanych do wiadomości publicznej,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dokumentach i materiałach dla osób i podmiotów uczestniczących w projekcie,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383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229" y="1331565"/>
            <a:ext cx="9483353" cy="5544615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lvl="1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 Nie ma obowiązku zamieszczania dodatkowej informacji słownej o programie oraz o funduszu współfinansującym projekt. 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 Zestaw znaków zawiera wszystkie niezbędne informacje.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5" name="Obraz 4" descr="Kolorowy zestaw logotypów &#10;">
            <a:extLst>
              <a:ext uri="{FF2B5EF4-FFF2-40B4-BE49-F238E27FC236}">
                <a16:creationId xmlns:a16="http://schemas.microsoft.com/office/drawing/2014/main" id="{3345E7EC-D2C8-487C-94F1-670F562AE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81" y="2903981"/>
            <a:ext cx="9827247" cy="9072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82" y="516054"/>
            <a:ext cx="8909847" cy="1065421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Obowiązki dotyczące oznaczania działań i dokumentów Jakie znaki graficzne należy umieścić?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001013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79" y="440693"/>
            <a:ext cx="8640381" cy="1080001"/>
          </a:xfrm>
        </p:spPr>
        <p:txBody>
          <a:bodyPr>
            <a:normAutofit/>
          </a:bodyPr>
          <a:lstStyle/>
          <a:p>
            <a:r>
              <a:rPr lang="pl-PL" sz="2500" dirty="0">
                <a:latin typeface="+mn-lt"/>
              </a:rPr>
              <a:t>Obowiązki dotyczące oznaczania wyposażenia</a:t>
            </a:r>
          </a:p>
        </p:txBody>
      </p:sp>
      <p:sp>
        <p:nvSpPr>
          <p:cNvPr id="3" name="Symbol zastępczy zawartości 2" descr="Dwa wzory naklejek &#10;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779" y="899517"/>
            <a:ext cx="9163656" cy="43204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6800" dirty="0">
                <a:latin typeface="+mn-lt"/>
              </a:rPr>
              <a:t>Naklejki należy umieścić na produktach, sprzętach, pojazdach, aparaturze itp. </a:t>
            </a:r>
            <a:br>
              <a:rPr lang="pl-PL" sz="6800" dirty="0">
                <a:latin typeface="+mn-lt"/>
              </a:rPr>
            </a:br>
            <a:r>
              <a:rPr lang="pl-PL" sz="6800" dirty="0">
                <a:latin typeface="+mn-lt"/>
              </a:rPr>
              <a:t>powstałych lub zakupionych w ramach projektu (np. komputerach, drukarkach, </a:t>
            </a:r>
            <a:r>
              <a:rPr lang="pl-PL" sz="6800" dirty="0" err="1">
                <a:latin typeface="+mn-lt"/>
              </a:rPr>
              <a:t>latopach</a:t>
            </a:r>
            <a:r>
              <a:rPr lang="pl-PL" sz="6800" dirty="0">
                <a:latin typeface="+mn-lt"/>
              </a:rPr>
              <a:t>).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6800" dirty="0">
                <a:latin typeface="+mn-lt"/>
              </a:rPr>
              <a:t>Naklejki muszą znajdować się w dobrze widocznym miejscu,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6800" dirty="0">
                <a:latin typeface="+mn-lt"/>
              </a:rPr>
              <a:t>Naklejek nie umieszczamy na przedmiotach użytku codziennego </a:t>
            </a:r>
            <a:br>
              <a:rPr lang="pl-PL" sz="6800" dirty="0">
                <a:latin typeface="+mn-lt"/>
              </a:rPr>
            </a:br>
            <a:r>
              <a:rPr lang="pl-PL" sz="6800" dirty="0">
                <a:latin typeface="+mn-lt"/>
              </a:rPr>
              <a:t>i takich, których znaczenie ma charakter pomocniczy / dodatkowy,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6800" dirty="0">
                <a:latin typeface="+mn-lt"/>
              </a:rPr>
              <a:t>Wielkość naklejki odpowiednia do rodzaju i skali przedmiotu (najmniejszy rozmiar naklejki to 14x8 cm),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6800" dirty="0">
                <a:latin typeface="+mn-lt"/>
                <a:ea typeface="Open Sans" panose="020B0606030504020204" pitchFamily="34" charset="0"/>
              </a:rPr>
              <a:t>Obowiązują wzory naklejek.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pl-PL" sz="72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8" name="Symbol zastępczy zawartości 7" descr="Wzór naklejki&#10;">
            <a:extLst>
              <a:ext uri="{FF2B5EF4-FFF2-40B4-BE49-F238E27FC236}">
                <a16:creationId xmlns:a16="http://schemas.microsoft.com/office/drawing/2014/main" id="{DE4ED563-27A2-4AC5-8F54-13BC034E09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2" y="4869140"/>
            <a:ext cx="4140200" cy="2249842"/>
          </a:xfrm>
        </p:spPr>
      </p:pic>
      <p:pic>
        <p:nvPicPr>
          <p:cNvPr id="11" name="Obraz 10" descr="Wzór naklejki">
            <a:extLst>
              <a:ext uri="{FF2B5EF4-FFF2-40B4-BE49-F238E27FC236}">
                <a16:creationId xmlns:a16="http://schemas.microsoft.com/office/drawing/2014/main" id="{D48D002D-B967-4A91-9DF6-8494DE033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00" y="4873431"/>
            <a:ext cx="4186135" cy="22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3636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8923</TotalTime>
  <Words>1077</Words>
  <Application>Microsoft Office PowerPoint</Application>
  <PresentationFormat>Niestandardowy</PresentationFormat>
  <Paragraphs>129</Paragraphs>
  <Slides>19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Open Sans</vt:lpstr>
      <vt:lpstr>Wingdings</vt:lpstr>
      <vt:lpstr>Motyw pakietu Office</vt:lpstr>
      <vt:lpstr>Fundusze Europejskie  dla Pomorza 2021-2027 </vt:lpstr>
      <vt:lpstr>„Identyfikacja wizualna to wszystkie elementy budujące               i komunikujące tożsamość wizualną marki”</vt:lpstr>
      <vt:lpstr>Z jakich dokumentów wynikają wymagania związane z informacją i promocją?  </vt:lpstr>
      <vt:lpstr>Korekta finansowa za naruszenie wymagań dotyczących obowiązków i promocji   </vt:lpstr>
      <vt:lpstr>Obowiązki dla wnioskujących o dofinansowanie </vt:lpstr>
      <vt:lpstr>Obowiązki dla beneficjentów </vt:lpstr>
      <vt:lpstr>Obowiązki dotyczące oznaczania działań i dokumentów </vt:lpstr>
      <vt:lpstr>Obowiązki dotyczące oznaczania działań i dokumentów Jakie znaki graficzne należy umieścić? </vt:lpstr>
      <vt:lpstr>Obowiązki dotyczące oznaczania wyposażenia</vt:lpstr>
      <vt:lpstr>Obowiązki dotyczące oznaczania miejsca projektu</vt:lpstr>
      <vt:lpstr>Obowiązki dotyczące oznaczania miejsca projektu – cd.</vt:lpstr>
      <vt:lpstr>Obowiązki dotyczące umieszczenia informacji na oficjalnej stronie i w mediach społecznościowych</vt:lpstr>
      <vt:lpstr>Jakie informacje w ramach opisu projektu  na stronie internetowej i w mediach społecznościowych</vt:lpstr>
      <vt:lpstr>Obowiązki dotyczące informowania o ważnych etapach projektu </vt:lpstr>
      <vt:lpstr>Inne obowiązki </vt:lpstr>
      <vt:lpstr>Gdzie znajdują się informacje www.funduszeuepomorskie.pl</vt:lpstr>
      <vt:lpstr>Fundusze Europejskie dla Pomorza 2021-2027 </vt:lpstr>
      <vt:lpstr>Podsumowanie </vt:lpstr>
      <vt:lpstr>Informowanie o Funduszach Europejskich odbywa się z poszanowaniem wartości  Unii Europejskiej i zasad horyzontalnych.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Bizub-jechna</dc:creator>
  <cp:keywords>Polityki horyzontalne</cp:keywords>
  <cp:lastModifiedBy>Cygert Piotr</cp:lastModifiedBy>
  <cp:revision>302</cp:revision>
  <cp:lastPrinted>2024-02-27T11:40:01Z</cp:lastPrinted>
  <dcterms:created xsi:type="dcterms:W3CDTF">2022-06-22T09:40:44Z</dcterms:created>
  <dcterms:modified xsi:type="dcterms:W3CDTF">2024-05-07T10:31:53Z</dcterms:modified>
</cp:coreProperties>
</file>