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66"/>
  </p:notesMasterIdLst>
  <p:sldIdLst>
    <p:sldId id="256" r:id="rId2"/>
    <p:sldId id="275" r:id="rId3"/>
    <p:sldId id="334" r:id="rId4"/>
    <p:sldId id="335" r:id="rId5"/>
    <p:sldId id="336" r:id="rId6"/>
    <p:sldId id="337" r:id="rId7"/>
    <p:sldId id="479" r:id="rId8"/>
    <p:sldId id="483" r:id="rId9"/>
    <p:sldId id="484" r:id="rId10"/>
    <p:sldId id="485" r:id="rId11"/>
    <p:sldId id="486" r:id="rId12"/>
    <p:sldId id="487" r:id="rId13"/>
    <p:sldId id="488" r:id="rId14"/>
    <p:sldId id="339" r:id="rId15"/>
    <p:sldId id="543" r:id="rId16"/>
    <p:sldId id="544" r:id="rId17"/>
    <p:sldId id="545" r:id="rId18"/>
    <p:sldId id="507" r:id="rId19"/>
    <p:sldId id="435" r:id="rId20"/>
    <p:sldId id="320" r:id="rId21"/>
    <p:sldId id="546" r:id="rId22"/>
    <p:sldId id="438" r:id="rId23"/>
    <p:sldId id="503" r:id="rId24"/>
    <p:sldId id="505" r:id="rId25"/>
    <p:sldId id="439" r:id="rId26"/>
    <p:sldId id="341" r:id="rId27"/>
    <p:sldId id="345" r:id="rId28"/>
    <p:sldId id="343" r:id="rId29"/>
    <p:sldId id="294" r:id="rId30"/>
    <p:sldId id="532" r:id="rId31"/>
    <p:sldId id="547" r:id="rId32"/>
    <p:sldId id="542" r:id="rId33"/>
    <p:sldId id="548" r:id="rId34"/>
    <p:sldId id="541" r:id="rId35"/>
    <p:sldId id="549" r:id="rId36"/>
    <p:sldId id="550" r:id="rId37"/>
    <p:sldId id="420" r:id="rId38"/>
    <p:sldId id="441" r:id="rId39"/>
    <p:sldId id="537" r:id="rId40"/>
    <p:sldId id="539" r:id="rId41"/>
    <p:sldId id="533" r:id="rId42"/>
    <p:sldId id="534" r:id="rId43"/>
    <p:sldId id="535" r:id="rId44"/>
    <p:sldId id="536" r:id="rId45"/>
    <p:sldId id="470" r:id="rId46"/>
    <p:sldId id="473" r:id="rId47"/>
    <p:sldId id="450" r:id="rId48"/>
    <p:sldId id="496" r:id="rId49"/>
    <p:sldId id="497" r:id="rId50"/>
    <p:sldId id="443" r:id="rId51"/>
    <p:sldId id="474" r:id="rId52"/>
    <p:sldId id="287" r:id="rId53"/>
    <p:sldId id="295" r:id="rId54"/>
    <p:sldId id="472" r:id="rId55"/>
    <p:sldId id="340" r:id="rId56"/>
    <p:sldId id="428" r:id="rId57"/>
    <p:sldId id="429" r:id="rId58"/>
    <p:sldId id="437" r:id="rId59"/>
    <p:sldId id="490" r:id="rId60"/>
    <p:sldId id="475" r:id="rId61"/>
    <p:sldId id="530" r:id="rId62"/>
    <p:sldId id="433" r:id="rId63"/>
    <p:sldId id="436" r:id="rId64"/>
    <p:sldId id="260" r:id="rId6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334"/>
            <p14:sldId id="335"/>
            <p14:sldId id="336"/>
            <p14:sldId id="337"/>
            <p14:sldId id="479"/>
            <p14:sldId id="483"/>
            <p14:sldId id="484"/>
            <p14:sldId id="485"/>
            <p14:sldId id="486"/>
            <p14:sldId id="487"/>
            <p14:sldId id="488"/>
            <p14:sldId id="339"/>
            <p14:sldId id="543"/>
            <p14:sldId id="544"/>
            <p14:sldId id="545"/>
            <p14:sldId id="507"/>
            <p14:sldId id="435"/>
            <p14:sldId id="320"/>
            <p14:sldId id="546"/>
            <p14:sldId id="438"/>
            <p14:sldId id="503"/>
            <p14:sldId id="505"/>
            <p14:sldId id="439"/>
            <p14:sldId id="341"/>
            <p14:sldId id="345"/>
            <p14:sldId id="343"/>
            <p14:sldId id="294"/>
            <p14:sldId id="532"/>
            <p14:sldId id="547"/>
            <p14:sldId id="542"/>
            <p14:sldId id="548"/>
            <p14:sldId id="541"/>
            <p14:sldId id="549"/>
            <p14:sldId id="550"/>
            <p14:sldId id="420"/>
            <p14:sldId id="441"/>
            <p14:sldId id="537"/>
            <p14:sldId id="539"/>
            <p14:sldId id="533"/>
            <p14:sldId id="534"/>
            <p14:sldId id="535"/>
            <p14:sldId id="536"/>
            <p14:sldId id="470"/>
            <p14:sldId id="473"/>
            <p14:sldId id="450"/>
            <p14:sldId id="496"/>
            <p14:sldId id="497"/>
            <p14:sldId id="443"/>
            <p14:sldId id="474"/>
            <p14:sldId id="287"/>
            <p14:sldId id="295"/>
            <p14:sldId id="472"/>
            <p14:sldId id="340"/>
            <p14:sldId id="428"/>
            <p14:sldId id="429"/>
            <p14:sldId id="437"/>
            <p14:sldId id="490"/>
            <p14:sldId id="475"/>
            <p14:sldId id="530"/>
            <p14:sldId id="433"/>
            <p14:sldId id="436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6373" autoAdjust="0"/>
  </p:normalViewPr>
  <p:slideViewPr>
    <p:cSldViewPr showGuides="1">
      <p:cViewPr varScale="1">
        <p:scale>
          <a:sx n="61" d="100"/>
          <a:sy n="61" d="100"/>
        </p:scale>
        <p:origin x="1709" y="53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00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08.05.2024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2339677"/>
            <a:ext cx="4140000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1475581"/>
            <a:ext cx="3671887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1458889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4905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BB851806-A668-4910-A90B-C20A2BBC93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700" y="611188"/>
            <a:ext cx="9721850" cy="273685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  <p:sldLayoutId id="2147483742" r:id="rId12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topics/pl/article/20151201STO05603/gospodarka-o-obiegu-zamknietym-definicja-znaczenie-i-korzysci-wideo" TargetMode="External"/><Relationship Id="rId2" Type="http://schemas.openxmlformats.org/officeDocument/2006/relationships/hyperlink" Target="http://www.europarl.europa.eu/RegData/etudes/BRIE/2016/573899/EPRS_BRI%282016%29573899_EN.pdf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archiwum.ncbr.gov.pl/programy/fundusze-europejskie/power/aktualnosci/aktualnosci/aktualnosci-szczegoly/news/modele-wsparcia-uczelni-w-celu-zwiekszenia-ich-dostepnosci-dla-osob-z-niepelnosprawnosciami-54679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5" Type="http://schemas.openxmlformats.org/officeDocument/2006/relationships/hyperlink" Target="https://www.funduszeeuropejskie.gov.pl/media/100066/informacja-dla-wszystkich.pdf" TargetMode="External"/><Relationship Id="rId4" Type="http://schemas.openxmlformats.org/officeDocument/2006/relationships/hyperlink" Target="https://budowlaneabc.gov.pl/standardy-projektowania-budynkow-dla-osob-niepelnosprawnych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26" y="2909170"/>
            <a:ext cx="8640959" cy="2952328"/>
          </a:xfrm>
        </p:spPr>
        <p:txBody>
          <a:bodyPr>
            <a:noAutofit/>
          </a:bodyPr>
          <a:lstStyle/>
          <a:p>
            <a:pPr algn="ctr">
              <a:spcBef>
                <a:spcPts val="4200"/>
              </a:spcBef>
            </a:pPr>
            <a:r>
              <a:rPr lang="pl-PL" dirty="0">
                <a:latin typeface="+mn-lt"/>
              </a:rPr>
              <a:t>Polityki horyzontalne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projektach dofinansowanych z programu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Fundusze Europejskie dla Pomorza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</a:t>
            </a:r>
            <a:br>
              <a:rPr lang="pl-PL" dirty="0">
                <a:latin typeface="+mn-lt"/>
              </a:rPr>
            </a:br>
            <a:r>
              <a:rPr lang="pl-PL" sz="2400" dirty="0">
                <a:solidFill>
                  <a:srgbClr val="002073"/>
                </a:solidFill>
                <a:latin typeface="Calibri" panose="020F0502020204030204"/>
              </a:rPr>
              <a:t>Działanie 5.6 Adaptacyjność pracowników i pracodawców </a:t>
            </a: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15" y="5868069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8 maja 2024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1C7B4-EB0C-499A-AA14-8185B05C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45258"/>
            <a:ext cx="9520893" cy="1080001"/>
          </a:xfrm>
        </p:spPr>
        <p:txBody>
          <a:bodyPr>
            <a:normAutofit/>
          </a:bodyPr>
          <a:lstStyle/>
          <a:p>
            <a:r>
              <a:rPr lang="pl-PL" dirty="0"/>
              <a:t>Zrównoważone wykorzystanie i ochrona</a:t>
            </a:r>
            <a:br>
              <a:rPr lang="pl-PL" dirty="0"/>
            </a:br>
            <a:r>
              <a:rPr lang="pl-PL" dirty="0"/>
              <a:t>zasobów wodnych i morskich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DF77A-3C0D-4E6E-AC7C-F2AA588B1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539" y="1532347"/>
            <a:ext cx="5763513" cy="288032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szkodzi dobremu stanowi / potencjałowi jednolitych części wód (JCW), </a:t>
            </a:r>
            <a:br>
              <a:rPr lang="pl-PL" dirty="0"/>
            </a:br>
            <a:r>
              <a:rPr lang="pl-PL" dirty="0"/>
              <a:t>w tym podziemnych i powierzchniowych.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szkodzi dobremu stanowi środowiska wód morskich.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6C48D-EFB6-46BF-A924-7DB3B71B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7010" y="4001401"/>
            <a:ext cx="6677791" cy="3213016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Rozwiązania: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utrzymanie oraz poprawa jakości i ilości wód,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dobre warunki dla organizmów wodnych,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zapobieganie, ograniczanie, usuwanie,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zanieczyszczeń z wód i terenów zależnych od wód,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zrównoważone pobory wód,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rozwiązania </a:t>
            </a:r>
            <a:r>
              <a:rPr lang="pl-PL" sz="2400" dirty="0" err="1"/>
              <a:t>wodooszczędne</a:t>
            </a:r>
            <a:r>
              <a:rPr lang="pl-PL" sz="2400" dirty="0"/>
              <a:t>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3EAC46-CA47-4B43-BE81-276010B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9" name="Symbol zastępczy zawartości 8" descr="kran do wody z napisem przerwa w dostawie wody ">
            <a:extLst>
              <a:ext uri="{FF2B5EF4-FFF2-40B4-BE49-F238E27FC236}">
                <a16:creationId xmlns:a16="http://schemas.microsoft.com/office/drawing/2014/main" id="{E1E09F2F-26B5-4BC8-B18B-3E2FB52943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67" y="1029466"/>
            <a:ext cx="3400028" cy="3134941"/>
          </a:xfrm>
        </p:spPr>
      </p:pic>
    </p:spTree>
    <p:extLst>
      <p:ext uri="{BB962C8B-B14F-4D97-AF65-F5344CB8AC3E}">
        <p14:creationId xmlns:p14="http://schemas.microsoft.com/office/powerpoint/2010/main" val="25932368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1C7B4-EB0C-499A-AA14-8185B05C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45258"/>
            <a:ext cx="9520893" cy="108000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Przejście na gospodarkę obiegu zamkniętego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DF77A-3C0D-4E6E-AC7C-F2AA588B1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294" y="1041158"/>
            <a:ext cx="9884001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prowadzi do znaczącego braku efektywności w wykorzystywaniu materiałów lub w bezpośrednim lub pośrednim wykorzystywaniu zasobów naturalnych (nieodnawialnych źródeł energii, surowców, wody, gruntów) </a:t>
            </a:r>
            <a:br>
              <a:rPr lang="pl-PL" dirty="0"/>
            </a:br>
            <a:r>
              <a:rPr lang="pl-PL" b="1" dirty="0"/>
              <a:t>na co najmniej jednym z etapów cyklu życia produktów</a:t>
            </a:r>
            <a:r>
              <a:rPr lang="pl-PL" dirty="0"/>
              <a:t>, w tym pod względem </a:t>
            </a:r>
            <a:r>
              <a:rPr lang="pl-PL" sz="2800" b="1" dirty="0"/>
              <a:t>trwałości produktów</a:t>
            </a:r>
            <a:r>
              <a:rPr lang="pl-PL" dirty="0"/>
              <a:t>, ich naprawy, ulepszenia, </a:t>
            </a:r>
            <a:r>
              <a:rPr lang="pl-PL" sz="2800" b="1" dirty="0"/>
              <a:t>ponownego użycia, recyklingu</a:t>
            </a:r>
            <a:r>
              <a:rPr lang="pl-PL" dirty="0"/>
              <a:t>.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prowadzi do znacznego zwiększenia wytwarzania, spalania lub unieszkodliwiania odpadów </a:t>
            </a:r>
            <a:br>
              <a:rPr lang="pl-PL" dirty="0"/>
            </a:br>
            <a:r>
              <a:rPr lang="pl-PL" dirty="0"/>
              <a:t>(wyjątek – spalanie odpadów niebezpiecznych nienadających się do recyklingu).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Długotrwałe składowanie odpadów może wyrządzać poważne i długoterminowe szkody dla środowiska.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6C48D-EFB6-46BF-A924-7DB3B71B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3818" y="5908878"/>
            <a:ext cx="6677791" cy="1325047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/>
              <a:t>Rozwiązania: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hierarchia postępowania z odpadami,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rozwiązania </a:t>
            </a:r>
            <a:r>
              <a:rPr lang="pl-PL" sz="2400" dirty="0" err="1"/>
              <a:t>zasobo</a:t>
            </a:r>
            <a:r>
              <a:rPr lang="pl-PL" sz="2400" dirty="0"/>
              <a:t>- i materiałooszczędne.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3EAC46-CA47-4B43-BE81-276010B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791030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1C7B4-EB0C-499A-AA14-8185B05C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45258"/>
            <a:ext cx="9520893" cy="1080001"/>
          </a:xfrm>
        </p:spPr>
        <p:txBody>
          <a:bodyPr>
            <a:normAutofit/>
          </a:bodyPr>
          <a:lstStyle/>
          <a:p>
            <a:r>
              <a:rPr lang="pl-PL" dirty="0"/>
              <a:t>Zapobieganie zanieczyszczeniu i jego kontrola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DF77A-3C0D-4E6E-AC7C-F2AA588B1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814" y="1140374"/>
            <a:ext cx="6191852" cy="382121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prowadzi do znaczącego wzrostu emisji zanieczyszczeń do powietrza, wody lub ziemi w porównaniu z sytuacją sprzed rozpoczęcia tej działalności.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Inne niż GHG substancje (stałe, ciekłe, gazowe), wibracje, ciepło, hałas, światło, promieniowanie </a:t>
            </a:r>
            <a:br>
              <a:rPr lang="pl-PL" dirty="0"/>
            </a:br>
            <a:r>
              <a:rPr lang="pl-PL" dirty="0"/>
              <a:t>i inne czynniki zanieczyszczające…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6C48D-EFB6-46BF-A924-7DB3B71B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7409" y="4767894"/>
            <a:ext cx="6677791" cy="2143986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Rozwiązania: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zapobieganie emisjom,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ograniczanie emisji,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kontrola i monitorowanie emisji,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procedury na wypadek awarii.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3EAC46-CA47-4B43-BE81-276010B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10" name="Symbol zastępczy zawartości 9" descr="samolot ">
            <a:extLst>
              <a:ext uri="{FF2B5EF4-FFF2-40B4-BE49-F238E27FC236}">
                <a16:creationId xmlns:a16="http://schemas.microsoft.com/office/drawing/2014/main" id="{7B55FF1E-B7C8-4435-A389-73967EBC65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2184722"/>
            <a:ext cx="4041776" cy="3008471"/>
          </a:xfrm>
        </p:spPr>
      </p:pic>
    </p:spTree>
    <p:extLst>
      <p:ext uri="{BB962C8B-B14F-4D97-AF65-F5344CB8AC3E}">
        <p14:creationId xmlns:p14="http://schemas.microsoft.com/office/powerpoint/2010/main" val="27467258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1C7B4-EB0C-499A-AA14-8185B05C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55" y="359838"/>
            <a:ext cx="9361040" cy="1065421"/>
          </a:xfrm>
        </p:spPr>
        <p:txBody>
          <a:bodyPr>
            <a:noAutofit/>
          </a:bodyPr>
          <a:lstStyle/>
          <a:p>
            <a:r>
              <a:rPr lang="pl-PL" dirty="0"/>
              <a:t>Ochrona i odbudowa </a:t>
            </a:r>
            <a:br>
              <a:rPr lang="pl-PL" dirty="0"/>
            </a:br>
            <a:r>
              <a:rPr lang="pl-PL" dirty="0"/>
              <a:t>różnorodności biologicznej i ekosystemów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DF77A-3C0D-4E6E-AC7C-F2AA588B1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65" y="1393898"/>
            <a:ext cx="10063130" cy="272856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w znacznym stopniu szkodzi dobremu stanowi i odporności ekosystemów.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jest szkodliwa dla stanu zachowania siedlisk i gatunków, w tym siedlisk i gatunków objętych zakresem zainteresowania UE </a:t>
            </a:r>
            <a:br>
              <a:rPr lang="pl-PL" dirty="0"/>
            </a:br>
            <a:r>
              <a:rPr lang="pl-PL" dirty="0"/>
              <a:t>(np. obszary Natura 2000, obszary UNESCO).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6C48D-EFB6-46BF-A924-7DB3B71B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6613" y="3923853"/>
            <a:ext cx="9575878" cy="3464122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Rozwiązania: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racjonalne korzystanie z przestrzeni,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utrzymanie, poprawa, </a:t>
            </a:r>
            <a:r>
              <a:rPr lang="pl-PL" sz="2400" b="1" dirty="0"/>
              <a:t>odtwarzanie</a:t>
            </a:r>
            <a:r>
              <a:rPr lang="pl-PL" sz="2400" dirty="0"/>
              <a:t> terenów naturalnych i półnaturalnych,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tworzenie nowych terenów zieleni,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1" dirty="0"/>
              <a:t>gatunki rodzime</a:t>
            </a:r>
            <a:r>
              <a:rPr lang="pl-PL" sz="24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ochrona cennych obszarów i gatunków,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ograniczanie wycinki drzew i krzewów,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dbałość o krajobraz.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3EAC46-CA47-4B43-BE81-276010B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69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</a:t>
            </a:r>
            <a:br>
              <a:rPr lang="pl-PL" dirty="0"/>
            </a:br>
            <a:r>
              <a:rPr lang="pl-PL" dirty="0"/>
              <a:t>we wniosku o dofinansowanie projektu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7" y="1644477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</a:t>
            </a:r>
            <a:r>
              <a:rPr lang="pl-PL" b="1" dirty="0"/>
              <a:t>elektronicznego obiegu dokumentów</a:t>
            </a:r>
            <a:r>
              <a:rPr lang="pl-PL" dirty="0"/>
              <a:t>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5" y="359838"/>
            <a:ext cx="9505056" cy="1043735"/>
          </a:xfrm>
        </p:spPr>
        <p:txBody>
          <a:bodyPr>
            <a:normAutofit/>
          </a:bodyPr>
          <a:lstStyle/>
          <a:p>
            <a:r>
              <a:rPr lang="pl-PL" dirty="0"/>
              <a:t>Zasada horyzontalna </a:t>
            </a:r>
            <a:br>
              <a:rPr lang="pl-PL" dirty="0"/>
            </a:br>
            <a:r>
              <a:rPr lang="pl-PL" dirty="0"/>
              <a:t>- typ projektu i uwarunkowania realizacji wsparcia (1z2)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855417"/>
            <a:ext cx="9505056" cy="4223592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Wspieranie procesów dostosowania organizacji pracy do potrzeb pracodawców i ich pracowników, a także do nowych wyzwań rozwojowych</a:t>
            </a:r>
            <a:br>
              <a:rPr lang="pl-PL" dirty="0"/>
            </a:br>
            <a:r>
              <a:rPr lang="pl-PL" dirty="0"/>
              <a:t>i cywilizacyjnych, w tym związanych z </a:t>
            </a:r>
            <a:r>
              <a:rPr lang="pl-PL" b="1" dirty="0"/>
              <a:t>obszarem zielonej gospodarki </a:t>
            </a:r>
            <a:r>
              <a:rPr lang="pl-PL" dirty="0"/>
              <a:t>oraz </a:t>
            </a:r>
            <a:r>
              <a:rPr lang="pl-PL" b="1" dirty="0"/>
              <a:t>gospodarki o obiegu zamkniętym</a:t>
            </a:r>
            <a:r>
              <a:rPr lang="pl-PL" dirty="0"/>
              <a:t>. </a:t>
            </a:r>
          </a:p>
          <a:p>
            <a:pPr marL="801688" lvl="0" indent="0">
              <a:buNone/>
            </a:pPr>
            <a:r>
              <a:rPr lang="pl-PL" b="1" dirty="0"/>
              <a:t>Zielona gospodarka</a:t>
            </a:r>
            <a:r>
              <a:rPr lang="pl-PL" dirty="0"/>
              <a:t> to gospodarka, w której polityka środowiskowa, gospodarcza i innowacje zapewniają społeczeństwom efektywne wykorzystanie zasobów w procesach produkcji i konsumpcji, </a:t>
            </a:r>
            <a:br>
              <a:rPr lang="pl-PL" dirty="0"/>
            </a:br>
            <a:r>
              <a:rPr lang="pl-PL" dirty="0"/>
              <a:t>co przyczynia się do wzrostu dobrobytu </a:t>
            </a:r>
            <a:br>
              <a:rPr lang="pl-PL" dirty="0"/>
            </a:br>
            <a:r>
              <a:rPr lang="pl-PL" dirty="0"/>
              <a:t>i zapewnia ochronę systemów naturalnych.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178139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59838"/>
            <a:ext cx="9649073" cy="1043735"/>
          </a:xfrm>
        </p:spPr>
        <p:txBody>
          <a:bodyPr>
            <a:normAutofit/>
          </a:bodyPr>
          <a:lstStyle/>
          <a:p>
            <a:r>
              <a:rPr lang="pl-PL" dirty="0"/>
              <a:t>Zasada horyzontalna </a:t>
            </a:r>
            <a:br>
              <a:rPr lang="pl-PL" dirty="0"/>
            </a:br>
            <a:r>
              <a:rPr lang="pl-PL" dirty="0"/>
              <a:t>- typ projektu i uwarunkowania realizacji wsparcia (2z2)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7" y="1644477"/>
            <a:ext cx="9505056" cy="5472248"/>
          </a:xfrm>
        </p:spPr>
        <p:txBody>
          <a:bodyPr>
            <a:normAutofit/>
          </a:bodyPr>
          <a:lstStyle/>
          <a:p>
            <a:pPr marL="0" lvl="0" indent="0">
              <a:spcAft>
                <a:spcPts val="3000"/>
              </a:spcAft>
              <a:buNone/>
            </a:pPr>
            <a:r>
              <a:rPr lang="pl-PL" b="1" dirty="0"/>
              <a:t>Gospodarka o obiegu zamkniętym</a:t>
            </a:r>
            <a:r>
              <a:rPr lang="pl-PL" dirty="0"/>
              <a:t> to </a:t>
            </a:r>
            <a:r>
              <a:rPr lang="pl-PL" dirty="0">
                <a:hlinkClick r:id="rId2"/>
              </a:rPr>
              <a:t>model produkcji i konsumpcji</a:t>
            </a:r>
            <a:r>
              <a:rPr lang="pl-PL" dirty="0"/>
              <a:t>, który polega na dzieleniu się, pożyczaniu, ponownym użyciu, naprawie, odnawianiu i recyklingu istniejących materiałów i produktów tak długo,</a:t>
            </a:r>
            <a:br>
              <a:rPr lang="pl-PL" dirty="0"/>
            </a:br>
            <a:r>
              <a:rPr lang="pl-PL" dirty="0"/>
              <a:t>jak to możliwe. W ten sposób wydłuża się cykl życia produktów.</a:t>
            </a:r>
          </a:p>
          <a:p>
            <a:pPr marL="0" lvl="0" indent="0">
              <a:spcAft>
                <a:spcPts val="3000"/>
              </a:spcAft>
              <a:buNone/>
            </a:pPr>
            <a:r>
              <a:rPr lang="pl-PL" dirty="0"/>
              <a:t>W praktyce oznacza to </a:t>
            </a:r>
            <a:r>
              <a:rPr lang="pl-PL" b="1" dirty="0"/>
              <a:t>ograniczenie odpadów do minimum</a:t>
            </a:r>
            <a:r>
              <a:rPr lang="pl-PL" dirty="0"/>
              <a:t>. Kiedy cykl życia produktu dobiega końca, surowce i odpady, które z niego pochodzą, powinny zostać w gospodarce, </a:t>
            </a:r>
            <a:r>
              <a:rPr lang="pl-PL" b="1" dirty="0"/>
              <a:t>dzięki recyklingowi. </a:t>
            </a:r>
            <a:r>
              <a:rPr lang="pl-PL" dirty="0"/>
              <a:t>Można je z powodzeniem wykorzystać ponownie, tworząc w ten sposób dodatkową wartość.</a:t>
            </a:r>
          </a:p>
          <a:p>
            <a:pPr marL="0" indent="0">
              <a:buNone/>
            </a:pPr>
            <a:r>
              <a:rPr lang="pl-PL" u="sng" dirty="0">
                <a:hlinkClick r:id="rId3"/>
              </a:rPr>
              <a:t>https://www.europarl.europa.eu/topics/pl/article/20151201STO05603/gospodarka-o-obiegu-zamknietym-definicja-znaczenie-i-korzysci-wideo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74468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B7106-8A79-416E-A822-AE39BEB5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187751"/>
          </a:xfrm>
        </p:spPr>
        <p:txBody>
          <a:bodyPr>
            <a:normAutofit/>
          </a:bodyPr>
          <a:lstStyle/>
          <a:p>
            <a:r>
              <a:rPr lang="pl-PL" dirty="0"/>
              <a:t>Model gospodarki o obiegu zamkniętym </a:t>
            </a:r>
            <a:br>
              <a:rPr lang="pl-PL" dirty="0"/>
            </a:br>
            <a:r>
              <a:rPr lang="pl-PL" dirty="0"/>
              <a:t>– mniej surowców, mniej odpadów, mniej emisji.</a:t>
            </a:r>
          </a:p>
        </p:txBody>
      </p:sp>
      <p:pic>
        <p:nvPicPr>
          <p:cNvPr id="10" name="Symbol zastępczy zawartości 9" descr="schemat kołowy cyklu gospodarki o obiegu zamkniętym - surowce, zrównoważony projekt, produkcja, dystrybucja, konsumpcja ponowne użycie i naprawa, zbiórka, recykling i odpady resztkowe.">
            <a:extLst>
              <a:ext uri="{FF2B5EF4-FFF2-40B4-BE49-F238E27FC236}">
                <a16:creationId xmlns:a16="http://schemas.microsoft.com/office/drawing/2014/main" id="{E6602326-A6BB-4E4B-82DB-57AD23F74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5" y="1290250"/>
            <a:ext cx="7920591" cy="6110405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E66169-FBB0-4A27-849F-7835B53E0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872617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247C-235B-4097-8EE3-45CA1982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a zasada DNSH</a:t>
            </a:r>
            <a:br>
              <a:rPr lang="pl-PL" dirty="0"/>
            </a:br>
            <a:r>
              <a:rPr lang="pl-PL" dirty="0"/>
              <a:t>Zalecenia Komisji Europejskiej </a:t>
            </a:r>
          </a:p>
        </p:txBody>
      </p:sp>
      <p:sp>
        <p:nvSpPr>
          <p:cNvPr id="3" name="Symbol zastępczy zawartości 2" descr="&#10;">
            <a:extLst>
              <a:ext uri="{FF2B5EF4-FFF2-40B4-BE49-F238E27FC236}">
                <a16:creationId xmlns:a16="http://schemas.microsoft.com/office/drawing/2014/main" id="{BB017266-6A70-4AD6-8AE1-FE40D13A7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09" y="1695574"/>
            <a:ext cx="5486448" cy="4096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Stosowanie zasady DNSH w działaniach informacyjno-komunikacyjnych na przykład poprzez </a:t>
            </a:r>
            <a:r>
              <a:rPr lang="pl-PL" b="1" dirty="0">
                <a:cs typeface="Arial" panose="020B0604020202020204" pitchFamily="34" charset="0"/>
              </a:rPr>
              <a:t>stosowanie komunikacji cyfrowej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ekologicznej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„NIE” </a:t>
            </a:r>
            <a:r>
              <a:rPr lang="pl-PL" dirty="0">
                <a:cs typeface="Arial" panose="020B0604020202020204" pitchFamily="34" charset="0"/>
              </a:rPr>
              <a:t>dla gadżetów,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ograniczenie wydruku publikacji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zastąpienie ich formami cyfrowymi,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tworzenie kodów QR do informacji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on-line. 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49A7A-8B89-49F8-A7F0-FC29DF92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1" y="1695573"/>
            <a:ext cx="4225665" cy="1070351"/>
          </a:xfrm>
        </p:spPr>
        <p:txBody>
          <a:bodyPr/>
          <a:lstStyle/>
          <a:p>
            <a:pPr marL="92075" indent="0">
              <a:buNone/>
            </a:pPr>
            <a:r>
              <a:rPr lang="pl-PL" dirty="0"/>
              <a:t>Przykład – kod QR do strony:</a:t>
            </a:r>
          </a:p>
          <a:p>
            <a:pPr marL="263525" indent="0">
              <a:buNone/>
            </a:pPr>
            <a:r>
              <a:rPr lang="pl-PL" dirty="0"/>
              <a:t>Poznaj zasady promowania projektów FEP 2021-2027</a:t>
            </a:r>
          </a:p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052BE-5B97-4D99-8377-DC1C5938C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14" name="Symbol zastępczy zawartości 13" descr="kod QR prowadzi do strony programu Fundusze Europejskie dla Pomorza na lata 2021-2027 - Poznaj zasady promowania projektów FEP 2021-2027">
            <a:extLst>
              <a:ext uri="{FF2B5EF4-FFF2-40B4-BE49-F238E27FC236}">
                <a16:creationId xmlns:a16="http://schemas.microsoft.com/office/drawing/2014/main" id="{080EC5D8-CD1C-479A-87D6-E8C19379FA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76" y="2946511"/>
            <a:ext cx="4073326" cy="4073326"/>
          </a:xfrm>
        </p:spPr>
      </p:pic>
    </p:spTree>
    <p:extLst>
      <p:ext uri="{BB962C8B-B14F-4D97-AF65-F5344CB8AC3E}">
        <p14:creationId xmlns:p14="http://schemas.microsoft.com/office/powerpoint/2010/main" val="110447897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ówność płci - na równoważni na równym poziomie postać mężczyzny i kobiety">
            <a:extLst>
              <a:ext uri="{FF2B5EF4-FFF2-40B4-BE49-F238E27FC236}">
                <a16:creationId xmlns:a16="http://schemas.microsoft.com/office/drawing/2014/main" id="{77FCC4F5-FF5F-4114-B064-26CB42C6711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0436"/>
          <a:stretch>
            <a:fillRect/>
          </a:stretch>
        </p:blipFill>
        <p:spPr>
          <a:xfrm>
            <a:off x="665386" y="179437"/>
            <a:ext cx="6835775" cy="46861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1897202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0" y="1979637"/>
            <a:ext cx="9195225" cy="41764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szans i niedyskryminacji, </a:t>
            </a:r>
            <a:br>
              <a:rPr lang="pl-PL" dirty="0"/>
            </a:br>
            <a:r>
              <a:rPr lang="pl-PL" dirty="0"/>
              <a:t>w tym dostępności dla osób z niepełnosprawnościami. 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0" y="1475581"/>
            <a:ext cx="9252732" cy="3355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360696"/>
            <a:ext cx="8568952" cy="122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a diagnoza potrzeb pracodawcy oraz pracownic i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870349"/>
            <a:ext cx="9649072" cy="5184576"/>
          </a:xfrm>
        </p:spPr>
        <p:txBody>
          <a:bodyPr>
            <a:no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We wniosku o dofinansowanie powinny zostać zawarte </a:t>
            </a:r>
            <a:r>
              <a:rPr lang="pl-PL" b="1" dirty="0"/>
              <a:t>wnioski z diagnozy </a:t>
            </a:r>
            <a:r>
              <a:rPr lang="pl-PL" dirty="0"/>
              <a:t>oraz </a:t>
            </a:r>
            <a:r>
              <a:rPr lang="pl-PL" b="1" dirty="0"/>
              <a:t>deklaracja realizacji działań w projekcie w oparciu o wyniki </a:t>
            </a:r>
            <a:r>
              <a:rPr lang="pl-PL" dirty="0"/>
              <a:t>przedmiotowej diagnozy, z przywołaniem danych wynikających z diagnozy oraz </a:t>
            </a:r>
            <a:r>
              <a:rPr lang="pl-PL" b="1" dirty="0"/>
              <a:t>źródeł ich pozyskania</a:t>
            </a:r>
            <a:r>
              <a:rPr lang="pl-PL" dirty="0"/>
              <a:t>.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dirty="0"/>
              <a:t>W szczególności Opis projektu, opis Grup docelowych i Zadań powinny wskazywać na realizację projektu w oparciu o wyniki przeprowadzonej diagnozy.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dirty="0"/>
              <a:t>Wnioskodawca na wezwanie IZ FEP 2021-2027 jest zobowiązany do udostępnienia diagnozy (diagnoz) w formie pisemnej.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827808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03573"/>
            <a:ext cx="10225136" cy="561626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</a:t>
            </a:r>
            <a:r>
              <a:rPr lang="pl-PL" sz="2800" b="1" dirty="0">
                <a:solidFill>
                  <a:srgbClr val="C00000"/>
                </a:solidFill>
              </a:rPr>
              <a:t>EFS+ </a:t>
            </a:r>
            <a:r>
              <a:rPr lang="pl-PL" dirty="0"/>
              <a:t>z zasadą równości kobiet i mężczyzn odbywa się </a:t>
            </a:r>
            <a:r>
              <a:rPr lang="pl-PL" b="1" dirty="0"/>
              <a:t>na podstawie standardu minimum</a:t>
            </a:r>
            <a:r>
              <a:rPr lang="pl-PL" dirty="0"/>
              <a:t>, który składa się </a:t>
            </a:r>
            <a:br>
              <a:rPr lang="pl-PL" dirty="0"/>
            </a:br>
            <a:r>
              <a:rPr lang="pl-PL" dirty="0"/>
              <a:t>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Maksymalnie 5 punktów – minimalnie 3 punkty.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  <a:p>
            <a:pPr marL="0" indent="0">
              <a:buNone/>
            </a:pPr>
            <a:r>
              <a:rPr lang="pl-PL" dirty="0"/>
              <a:t>Standardu minimum nie stosuje się do oceny projektu, jeżeli w treści wniosku przywołany i uzasadniony został jeden z poniższych </a:t>
            </a:r>
            <a:r>
              <a:rPr lang="pl-PL" b="1" dirty="0"/>
              <a:t>wyjątków</a:t>
            </a:r>
            <a:r>
              <a:rPr lang="pl-PL" dirty="0"/>
              <a:t>: </a:t>
            </a:r>
          </a:p>
          <a:p>
            <a:pPr marL="622300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profil działalności (np. statut),</a:t>
            </a:r>
          </a:p>
          <a:p>
            <a:pPr marL="622300" indent="-268288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</a:rPr>
              <a:t>zamknięta rekrutacja.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1AF45-1395-45D6-A07C-CDC4868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zgodności z zasadami horyzontalnymi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15B6D-09E8-4722-9472-867E8CBE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Wniosek o dofinansowanie projektu EFS+ musi być zgodny z ze standardem minimum, czyli: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przewiduje działania, które wpłyną na wyrównanie szans tej płci, która według diagnozy problemu i grupy docelowej (logika projektu) jest w gorszym położeniu i o ile takie nierówności zostały w projekcie zdiagnozowane,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zapewnia </a:t>
            </a:r>
            <a:r>
              <a:rPr lang="pl-PL" b="1" dirty="0">
                <a:solidFill>
                  <a:srgbClr val="C00000"/>
                </a:solidFill>
              </a:rPr>
              <a:t>mechanizmy zapobiegające dyskryminacji i wykluczenia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dirty="0"/>
              <a:t>ze względu na płeć,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standardowy wniosek musi uzyskać łącznie co najmniej 3 punkty za kryteria standardu minimum.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0A9B0B-60AE-4DE3-854A-837B9AF9A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547530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289032" cy="5328592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Wniosek o dofinansowanie projektu </a:t>
            </a:r>
            <a:r>
              <a:rPr lang="pl-PL" b="1" dirty="0"/>
              <a:t>zawiera działania odpowiadające </a:t>
            </a:r>
            <a:br>
              <a:rPr lang="pl-PL" b="1" dirty="0"/>
            </a:br>
            <a:r>
              <a:rPr lang="pl-PL" b="1" dirty="0"/>
              <a:t>na zidentyfikowane bariery równościowe </a:t>
            </a:r>
            <a:r>
              <a:rPr lang="pl-PL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 przypadku stwierdzenia braku barier równościowych, wniosek </a:t>
            </a:r>
            <a:br>
              <a:rPr lang="pl-PL" dirty="0"/>
            </a:br>
            <a:r>
              <a:rPr lang="pl-PL" dirty="0"/>
              <a:t>o dofinansowanie projektu </a:t>
            </a:r>
            <a:r>
              <a:rPr lang="pl-PL" b="1" dirty="0"/>
              <a:t>zawiera działania zapewniające przestrzeganie zasady</a:t>
            </a:r>
            <a:r>
              <a:rPr lang="pl-PL" dirty="0"/>
              <a:t> równości kobiet i mężczyzn, tak </a:t>
            </a:r>
            <a:r>
              <a:rPr lang="pl-PL" b="1" dirty="0"/>
              <a:t>aby na żadnym etapie</a:t>
            </a:r>
            <a:r>
              <a:rPr lang="pl-PL" dirty="0"/>
              <a:t> realizacji projektu </a:t>
            </a:r>
            <a:r>
              <a:rPr lang="pl-PL" b="1" dirty="0"/>
              <a:t>nie wystąpiły bariery równościowe</a:t>
            </a:r>
            <a:r>
              <a:rPr lang="pl-PL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rgbClr val="C00000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>
                <a:solidFill>
                  <a:srgbClr val="C00000"/>
                </a:solidFill>
              </a:rPr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97" y="1259837"/>
            <a:ext cx="9163018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b="1" dirty="0"/>
              <a:t>Plan równości płci</a:t>
            </a:r>
            <a:r>
              <a:rPr lang="pl-PL" dirty="0"/>
              <a:t> (tzw. GEP – </a:t>
            </a:r>
            <a:r>
              <a:rPr lang="pl-PL" dirty="0" err="1"/>
              <a:t>Gender</a:t>
            </a:r>
            <a:r>
              <a:rPr lang="pl-PL" dirty="0"/>
              <a:t> </a:t>
            </a:r>
            <a:r>
              <a:rPr lang="pl-PL" dirty="0" err="1"/>
              <a:t>Equality</a:t>
            </a:r>
            <a:r>
              <a:rPr lang="pl-PL" dirty="0"/>
              <a:t> Plan (ang.)) wymóg, aby ubiegać się o środki finansowe w ramach programu Horyzont Europa na lata 2021-2027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B1FF14-4F92-4F54-BF64-5CB2DCD2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Równość płci w perspektywie czasu…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62FD41-AA3C-4C19-B9F5-C938DE41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9" y="1763613"/>
            <a:ext cx="9649072" cy="4824536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Równość płci, to także </a:t>
            </a:r>
            <a:r>
              <a:rPr lang="pl-PL" b="1" dirty="0"/>
              <a:t>kultura organizacyjna </a:t>
            </a:r>
            <a:r>
              <a:rPr lang="pl-PL" dirty="0"/>
              <a:t>w bieżącym miejscu pracy… </a:t>
            </a:r>
            <a:br>
              <a:rPr lang="pl-PL" dirty="0"/>
            </a:br>
            <a:r>
              <a:rPr lang="pl-PL" dirty="0"/>
              <a:t>(grupa jest tak silna, jak najsłabsze w niej ogniwo)</a:t>
            </a:r>
          </a:p>
          <a:p>
            <a:pPr>
              <a:spcAft>
                <a:spcPts val="1800"/>
              </a:spcAft>
            </a:pPr>
            <a:r>
              <a:rPr lang="pl-PL" dirty="0"/>
              <a:t>Równość płci, </a:t>
            </a:r>
            <a:r>
              <a:rPr lang="pl-PL" b="1" dirty="0"/>
              <a:t>szczególnie w procesie edukacji</a:t>
            </a:r>
            <a:r>
              <a:rPr lang="pl-PL" dirty="0"/>
              <a:t>, ma wpływ na przyszłe pokolenia na rynku pracy. </a:t>
            </a:r>
          </a:p>
          <a:p>
            <a:pPr>
              <a:spcAft>
                <a:spcPts val="1800"/>
              </a:spcAft>
            </a:pPr>
            <a:r>
              <a:rPr lang="pl-PL" dirty="0"/>
              <a:t>Dzisiejsi młodzi ludzie będą za jakiś czas wchodzić w kulturę organizacyjną pracodawców: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 Z czym się tam zderzą?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Czy będą się tam czuć komfortowo?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… wzorce, mentoring, kto od kogo czego może się nauczyć 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B947AA-D7EE-43E3-B13A-8921BF37F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82329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4CE09-B4AD-4F3E-826E-3075ED796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634" y="5003973"/>
            <a:ext cx="7128792" cy="1752600"/>
          </a:xfrm>
        </p:spPr>
        <p:txBody>
          <a:bodyPr>
            <a:normAutofit/>
          </a:bodyPr>
          <a:lstStyle/>
          <a:p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2B6DD11-BBD9-48E0-B55A-041690171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1651"/>
          <a:stretch>
            <a:fillRect/>
          </a:stretch>
        </p:blipFill>
        <p:spPr>
          <a:xfrm>
            <a:off x="233338" y="2555701"/>
            <a:ext cx="10009188" cy="1752600"/>
          </a:xfrm>
        </p:spPr>
      </p:pic>
    </p:spTree>
    <p:extLst>
      <p:ext uri="{BB962C8B-B14F-4D97-AF65-F5344CB8AC3E}">
        <p14:creationId xmlns:p14="http://schemas.microsoft.com/office/powerpoint/2010/main" val="72513264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3" y="1979626"/>
            <a:ext cx="8856695" cy="360042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Niedyskryminacja to także język </a:t>
            </a:r>
            <a:r>
              <a:rPr lang="pl-PL" dirty="0" err="1"/>
              <a:t>inkluzywny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75581"/>
            <a:ext cx="9649072" cy="48245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Regulamin naboru: Warunkiem realizacji działań w zakresie adaptacyjności jest przeprowadzenie diagnozy (…) obejmującej m.in. potrzeby dotyczące: </a:t>
            </a:r>
          </a:p>
          <a:p>
            <a:pPr lvl="0">
              <a:spcAft>
                <a:spcPts val="3000"/>
              </a:spcAft>
            </a:pPr>
            <a:r>
              <a:rPr lang="pl-PL" dirty="0"/>
              <a:t>organizacji pracy do potrzeb pracodawców i pracowników, a także do </a:t>
            </a:r>
            <a:r>
              <a:rPr lang="pl-PL" b="1" dirty="0"/>
              <a:t>nowych wyzwań rozwojowych i cywilizacyjnych…</a:t>
            </a:r>
            <a:endParaRPr lang="pl-PL" dirty="0"/>
          </a:p>
          <a:p>
            <a:pPr marL="0" indent="0">
              <a:spcAft>
                <a:spcPts val="3000"/>
              </a:spcAft>
              <a:buNone/>
            </a:pPr>
            <a:r>
              <a:rPr lang="pl-PL" dirty="0"/>
              <a:t>Inkluzywność oznacza sposób zachowania, który uwzględnia, szanuje </a:t>
            </a:r>
            <a:br>
              <a:rPr lang="pl-PL" dirty="0"/>
            </a:br>
            <a:r>
              <a:rPr lang="pl-PL" dirty="0"/>
              <a:t>i akceptuje różnorodność. Czyli to, kim jesteśmy. To gotowość do uczenia się. 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pl-PL" dirty="0"/>
              <a:t>Język determinuje to, co widzimy w świecie oraz jak myślimy. Język określa nasze postrzeganie rzeczywistości. Organizując nasze doświadczenia, w dużym stopniu wpływa na nasze życie.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24657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51458-8573-4B5B-BA76-2CE4A639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docelowe – różne potrzeby, różne bariery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378883-69B7-4D43-9718-17092DB108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083" y="998983"/>
            <a:ext cx="4417248" cy="575469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Nie ważne ile mam lat…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3" name="Symbol zastępczy zawartości 12" descr="Kadr z filmu Stażysta - biuro, dwie kobiety i starszy mężczyzna przy biurku z dużą ilością dokumentów">
            <a:extLst>
              <a:ext uri="{FF2B5EF4-FFF2-40B4-BE49-F238E27FC236}">
                <a16:creationId xmlns:a16="http://schemas.microsoft.com/office/drawing/2014/main" id="{7B19844A-FDDD-4CA5-9310-BDD0499239D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2" y="1547589"/>
            <a:ext cx="4218491" cy="3303587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7AA6A6-04CF-426D-9F8D-194E412ABC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1490" y="5262918"/>
            <a:ext cx="4644754" cy="183224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Chcę być częścią ich świata… </a:t>
            </a:r>
          </a:p>
          <a:p>
            <a:pPr marL="0" indent="0">
              <a:buNone/>
            </a:pPr>
            <a:r>
              <a:rPr lang="pl-PL" dirty="0"/>
              <a:t>Godzenie życia zawodowego </a:t>
            </a:r>
            <a:br>
              <a:rPr lang="pl-PL" dirty="0"/>
            </a:br>
            <a:r>
              <a:rPr lang="pl-PL" dirty="0"/>
              <a:t>i rodzinnego …</a:t>
            </a:r>
          </a:p>
          <a:p>
            <a:pPr marL="0" indent="0">
              <a:buNone/>
            </a:pPr>
            <a:r>
              <a:rPr lang="pl-PL" dirty="0"/>
              <a:t>Dostępność 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" name="Symbol zastępczy zawartości 14" descr="plac zabaw, na pochylni drewnianego domku kobieta na wózku inwalidzkim za nią dwaj chłopcy">
            <a:extLst>
              <a:ext uri="{FF2B5EF4-FFF2-40B4-BE49-F238E27FC236}">
                <a16:creationId xmlns:a16="http://schemas.microsoft.com/office/drawing/2014/main" id="{FAF71762-7259-4DE8-95DC-73AA9E3D2B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70" y="4132476"/>
            <a:ext cx="3897576" cy="3257360"/>
          </a:xfr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6DDC990-962C-4C29-BD05-18A004D3BD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42067" y="998983"/>
            <a:ext cx="3258071" cy="1556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Razem </a:t>
            </a:r>
            <a:br>
              <a:rPr lang="pl-PL" dirty="0"/>
            </a:br>
            <a:r>
              <a:rPr lang="pl-PL" dirty="0"/>
              <a:t>możemy wszystko! Elastyczne </a:t>
            </a:r>
            <a:br>
              <a:rPr lang="pl-PL" dirty="0"/>
            </a:br>
            <a:r>
              <a:rPr lang="pl-PL" dirty="0"/>
              <a:t>godziny pracy…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" name="Symbol zastępczy zawartości 12" descr="Rodzina - mężczyzna siedzi na wózku inwalidzki, na kolanach siedzi dziewczynka, obok stoi duga dziewczynka, która opiera się łokciami na nogach mężczyzny, za plecami mężczyzny stoi kobieta, która trzyma rączki wózka inwalidzkiego  ">
            <a:extLst>
              <a:ext uri="{FF2B5EF4-FFF2-40B4-BE49-F238E27FC236}">
                <a16:creationId xmlns:a16="http://schemas.microsoft.com/office/drawing/2014/main" id="{756EC901-9BD7-4668-BD92-A43608B6DE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63" y="828889"/>
            <a:ext cx="2575473" cy="3303587"/>
          </a:xfr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98782F-C164-4C9C-B532-AABA80B0D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2858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3" y="251446"/>
            <a:ext cx="8640381" cy="971727"/>
          </a:xfrm>
        </p:spPr>
        <p:txBody>
          <a:bodyPr>
            <a:normAutofit/>
          </a:bodyPr>
          <a:lstStyle/>
          <a:p>
            <a:r>
              <a:rPr lang="pl-PL" dirty="0"/>
              <a:t>Regulamin naboru: przykładowe formy działań, </a:t>
            </a:r>
            <a:br>
              <a:rPr lang="pl-PL" dirty="0"/>
            </a:br>
            <a:r>
              <a:rPr lang="pl-PL" dirty="0"/>
              <a:t>które mogą być realizowane w projekcie (1z2)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245" y="1976413"/>
            <a:ext cx="9145016" cy="4290183"/>
          </a:xfrm>
        </p:spPr>
        <p:txBody>
          <a:bodyPr>
            <a:noAutofit/>
          </a:bodyPr>
          <a:lstStyle/>
          <a:p>
            <a:pPr marL="538163" lvl="1" indent="-250825">
              <a:spcAft>
                <a:spcPts val="1800"/>
              </a:spcAft>
            </a:pPr>
            <a:r>
              <a:rPr lang="pl-PL" dirty="0"/>
              <a:t>wprowadzenie zasad zarządzania różnorodnością;</a:t>
            </a:r>
          </a:p>
          <a:p>
            <a:pPr marL="538163" lvl="1" indent="-250825">
              <a:spcAft>
                <a:spcPts val="1800"/>
              </a:spcAft>
            </a:pPr>
            <a:r>
              <a:rPr lang="pl-PL" dirty="0"/>
              <a:t>wprowadzenie zasad zarządzania wiekiem, mających na celu </a:t>
            </a:r>
            <a:br>
              <a:rPr lang="pl-PL" dirty="0"/>
            </a:br>
            <a:r>
              <a:rPr lang="pl-PL" b="1" dirty="0"/>
              <a:t>zatrzymanie starszych pracowników na rynku pracy</a:t>
            </a:r>
            <a:r>
              <a:rPr lang="pl-PL" dirty="0"/>
              <a:t>;</a:t>
            </a:r>
          </a:p>
          <a:p>
            <a:pPr marL="538163" lvl="1" indent="-250825">
              <a:spcAft>
                <a:spcPts val="1800"/>
              </a:spcAft>
            </a:pPr>
            <a:r>
              <a:rPr lang="pl-PL" dirty="0"/>
              <a:t>wsparcie i </a:t>
            </a:r>
            <a:r>
              <a:rPr lang="pl-PL" b="1" dirty="0"/>
              <a:t>aktualizacja procesów kadrowych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z uwzględnieniem zarządzania różnorodnością;</a:t>
            </a:r>
          </a:p>
          <a:p>
            <a:pPr marL="538163" lvl="1" indent="-250825"/>
            <a:r>
              <a:rPr lang="pl-PL" dirty="0"/>
              <a:t>wsparcie w </a:t>
            </a:r>
            <a:r>
              <a:rPr lang="pl-PL" b="1" dirty="0"/>
              <a:t>opracowaniu procedur, czy mechanizmów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które ułatwią kadrze zarządzającej/działom HR </a:t>
            </a:r>
            <a:br>
              <a:rPr lang="pl-PL" dirty="0"/>
            </a:br>
            <a:r>
              <a:rPr lang="pl-PL" b="1" dirty="0"/>
              <a:t>wprowadzanie elastycznych form organizacji pracy</a:t>
            </a:r>
            <a:r>
              <a:rPr lang="pl-PL" dirty="0"/>
              <a:t>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814938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3" y="251446"/>
            <a:ext cx="8640381" cy="971727"/>
          </a:xfrm>
        </p:spPr>
        <p:txBody>
          <a:bodyPr>
            <a:normAutofit/>
          </a:bodyPr>
          <a:lstStyle/>
          <a:p>
            <a:r>
              <a:rPr lang="pl-PL" dirty="0"/>
              <a:t>Regulamin naboru: przykładowe formy działań, </a:t>
            </a:r>
            <a:br>
              <a:rPr lang="pl-PL" dirty="0"/>
            </a:br>
            <a:r>
              <a:rPr lang="pl-PL" dirty="0"/>
              <a:t>które mogą być realizowane w projekcie (2z2)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229322"/>
            <a:ext cx="9649072" cy="3060720"/>
          </a:xfrm>
        </p:spPr>
        <p:txBody>
          <a:bodyPr>
            <a:noAutofit/>
          </a:bodyPr>
          <a:lstStyle/>
          <a:p>
            <a:pPr marL="538163" lvl="1" indent="-250825">
              <a:spcAft>
                <a:spcPts val="1800"/>
              </a:spcAft>
            </a:pPr>
            <a:r>
              <a:rPr lang="pl-PL" dirty="0"/>
              <a:t>wsparcie z zakresu wydłużania aktywności zawodowej i </a:t>
            </a:r>
            <a:r>
              <a:rPr lang="pl-PL" b="1" dirty="0"/>
              <a:t>przeciwdziałania wypaleniu zawodowemu</a:t>
            </a:r>
            <a:r>
              <a:rPr lang="pl-PL" dirty="0"/>
              <a:t> dla kadry zarządzającej i pracowników;</a:t>
            </a:r>
          </a:p>
          <a:p>
            <a:pPr marL="538163" lvl="1" indent="-250825"/>
            <a:r>
              <a:rPr lang="pl-PL" dirty="0"/>
              <a:t>wsparcie z zakresu </a:t>
            </a:r>
            <a:r>
              <a:rPr lang="pl-PL" b="1" dirty="0"/>
              <a:t>pracy w zespołach wielopokoleniowych </a:t>
            </a:r>
            <a:br>
              <a:rPr lang="pl-PL" b="1" dirty="0"/>
            </a:br>
            <a:r>
              <a:rPr lang="pl-PL" b="1" dirty="0"/>
              <a:t>i przeciwdziałania dyskryminacji</a:t>
            </a:r>
            <a:r>
              <a:rPr lang="pl-PL" dirty="0"/>
              <a:t> w szczególności ze względu na płeć, rasę, pochodzenie etniczne, religię, światopogląd, niepełnosprawność, wiek, orientację seksualną dla kadry zarządzającej i pracowników…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570184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86509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Kryterium uważa się za spełnione, jeśli projekt spełnił wszystkie powyższe warunki (o ile dotyczą). Dz. U. z 2012 r. poz. 1169, ze. zm.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C13BE-C9C7-490E-8597-E60D186D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5</a:t>
            </a:r>
            <a:r>
              <a:rPr lang="pl-PL" dirty="0"/>
              <a:t> </a:t>
            </a:r>
            <a:r>
              <a:rPr lang="pl-PL" b="0" dirty="0"/>
              <a:t> </a:t>
            </a:r>
            <a:r>
              <a:rPr lang="pl-PL" sz="3600" dirty="0"/>
              <a:t>Niepełnosprawne kobiety</a:t>
            </a:r>
            <a:br>
              <a:rPr lang="pl-PL" b="0" dirty="0"/>
            </a:b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58E18-26FF-4278-9D2C-5AE5E41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79637"/>
            <a:ext cx="9793088" cy="388843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dirty="0"/>
              <a:t>Państwa Strony uznają, że </a:t>
            </a:r>
            <a:r>
              <a:rPr lang="pl-PL" b="1" dirty="0"/>
              <a:t>niepełnosprawne kobiety i dziewczęta </a:t>
            </a:r>
            <a:r>
              <a:rPr lang="pl-PL" dirty="0"/>
              <a:t>są narażone na wieloaspektową dyskryminację i, w związku z tym, podejmą środki w celu zapewnienia pełnego i równego korzystania przez nie ze wszystkich praw człowieka i podstawowych wolności.</a:t>
            </a:r>
          </a:p>
          <a:p>
            <a:pPr>
              <a:spcAft>
                <a:spcPts val="1800"/>
              </a:spcAft>
            </a:pPr>
            <a:r>
              <a:rPr lang="pl-PL" dirty="0"/>
              <a:t>Państwa Strony podejmą wszelkie odpowiednie środki, aby </a:t>
            </a:r>
            <a:r>
              <a:rPr lang="pl-PL" b="1" dirty="0"/>
              <a:t>zapewnić pełen rozwój, awans i wzmocnienie pozycji kobiet</a:t>
            </a:r>
            <a:r>
              <a:rPr lang="pl-PL" dirty="0"/>
              <a:t>, w celu zagwarantowania im możliwości wykonywania i korzystania z praw człowieka i podstawowych wolności ustanowionych w niniejszej konwencji.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8F4C35-55C8-4B6E-9E46-C2701BA1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641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rozumieć zasadę zrównoważonego rozwoju?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2123653"/>
            <a:ext cx="10225136" cy="3744416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Zrównoważony rozwój to </a:t>
            </a:r>
            <a:r>
              <a:rPr lang="pl-PL" sz="2600" b="1" spc="300" dirty="0">
                <a:solidFill>
                  <a:srgbClr val="000000"/>
                </a:solidFill>
              </a:rPr>
              <a:t>solidarność międzypokoleniowa, </a:t>
            </a:r>
            <a:r>
              <a:rPr lang="pl-PL" dirty="0"/>
              <a:t>ponosimy </a:t>
            </a:r>
            <a:r>
              <a:rPr lang="pl-PL" b="1" dirty="0"/>
              <a:t>odpowiedzialność</a:t>
            </a:r>
            <a:r>
              <a:rPr lang="pl-PL" dirty="0"/>
              <a:t> nie tylko za teraźniejszość, ale także za przyszłość – </a:t>
            </a:r>
            <a:r>
              <a:rPr lang="pl-PL" b="1" dirty="0"/>
              <a:t>dla następnych pokoleń</a:t>
            </a:r>
            <a:r>
              <a:rPr lang="pl-PL" dirty="0"/>
              <a:t>.</a:t>
            </a:r>
          </a:p>
          <a:p>
            <a:pPr marL="714375" indent="0">
              <a:buNone/>
            </a:pPr>
            <a:r>
              <a:rPr lang="pl-PL" dirty="0"/>
              <a:t>„Zrównoważony rozwój </a:t>
            </a:r>
            <a:br>
              <a:rPr lang="pl-PL" dirty="0"/>
            </a:br>
            <a:r>
              <a:rPr lang="pl-PL" dirty="0"/>
              <a:t>to taki rozwój, w którym potrzeby obecnego pokolenia </a:t>
            </a:r>
            <a:br>
              <a:rPr lang="pl-PL" dirty="0"/>
            </a:br>
            <a:r>
              <a:rPr lang="pl-PL" dirty="0"/>
              <a:t>mogą być zaspokojone bez umniejszania szans przyszłych pokoleń </a:t>
            </a:r>
            <a:br>
              <a:rPr lang="pl-PL" dirty="0"/>
            </a:br>
            <a:r>
              <a:rPr lang="pl-PL" dirty="0"/>
              <a:t>na ich zaspokojenie”.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59853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6D8C9-BEE4-4DB0-81AA-B7DFDBF8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8 Podnoszenie świadomości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8D812-EA18-48AB-91D3-94E5F115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07629"/>
            <a:ext cx="9793088" cy="2808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Państwa Strony zobowiązują się podjąć natychmiastowe, skuteczne </a:t>
            </a:r>
            <a:br>
              <a:rPr lang="pl-PL" dirty="0"/>
            </a:br>
            <a:r>
              <a:rPr lang="pl-PL" dirty="0"/>
              <a:t>i odpowiednie działania w celu:</a:t>
            </a:r>
          </a:p>
          <a:p>
            <a:pPr marL="0" indent="0">
              <a:buNone/>
            </a:pP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(b) rozwijania, </a:t>
            </a:r>
            <a:r>
              <a:rPr lang="pl-PL" b="1" dirty="0"/>
              <a:t>na wszystkich szczeblach systemu edukacji</a:t>
            </a:r>
            <a:r>
              <a:rPr lang="pl-PL" dirty="0"/>
              <a:t>, z uwzględnieniem wszystkich dzieci od najwcześniejszych lat, postawy poszanowania praw osób niepełnosprawnych…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7E1674-D360-4EAC-AC6F-EFB87C78D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54886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2267669"/>
            <a:ext cx="9829092" cy="40324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</a:t>
            </a:r>
            <a:br>
              <a:rPr lang="pl-PL" dirty="0"/>
            </a:br>
            <a:r>
              <a:rPr lang="pl-PL" dirty="0"/>
              <a:t>i komunikacji, w tym technologii i systemów informacyjno-komunikacyjnych, a także do innych urządzeń i usług, powszechnie dostępnych lub powszechnie zapewnianych, zarówno 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763613"/>
            <a:ext cx="9667074" cy="40324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innych odpowiednich form pomocy i wsparcia osób niepełnosprawnych, aby zapewnić im </a:t>
            </a:r>
            <a:r>
              <a:rPr lang="pl-PL" b="1" dirty="0"/>
              <a:t>dostęp do informacji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</a:t>
            </a:r>
            <a:r>
              <a:rPr lang="pl-PL" b="1" dirty="0"/>
              <a:t>dostępu </a:t>
            </a:r>
            <a:r>
              <a:rPr lang="pl-PL" dirty="0"/>
              <a:t>osób niepełnosprawnych do nowych technologii </a:t>
            </a:r>
            <a:br>
              <a:rPr lang="pl-PL" dirty="0"/>
            </a:br>
            <a:r>
              <a:rPr lang="pl-PL" dirty="0"/>
              <a:t>i systemów informacyjno-komunikacyjnych, w tym </a:t>
            </a:r>
            <a:r>
              <a:rPr lang="pl-PL" b="1" dirty="0"/>
              <a:t>do Internetu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popierania, od wstępnego etapu, projektowania, rozwoju, produkcji </a:t>
            </a:r>
            <a:br>
              <a:rPr lang="pl-PL" dirty="0"/>
            </a:br>
            <a:r>
              <a:rPr lang="pl-PL" dirty="0"/>
              <a:t>i dystrybucji dostępnych technologii i systemów informacyjno-komunikacyjnych, tak aby technologie te i systemy były dostępne </a:t>
            </a:r>
            <a:br>
              <a:rPr lang="pl-PL" dirty="0"/>
            </a:br>
            <a:r>
              <a:rPr lang="pl-PL" dirty="0"/>
              <a:t>po najniższych kosztach.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362" y="1475581"/>
            <a:ext cx="5400600" cy="554425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Oznacza projektowanie produktów, środowiska, programów i usług </a:t>
            </a:r>
            <a:br>
              <a:rPr lang="pl-PL" dirty="0"/>
            </a:br>
            <a:r>
              <a:rPr lang="pl-PL" dirty="0"/>
              <a:t>w taki sposób, by były użyteczne </a:t>
            </a:r>
            <a:br>
              <a:rPr lang="pl-PL" dirty="0"/>
            </a:br>
            <a:r>
              <a:rPr lang="pl-PL" dirty="0"/>
              <a:t>dla wszystkich, </a:t>
            </a:r>
            <a:br>
              <a:rPr lang="pl-PL" dirty="0"/>
            </a:br>
            <a:r>
              <a:rPr lang="pl-PL" dirty="0"/>
              <a:t>w możliwie największym stopniu, </a:t>
            </a:r>
            <a:br>
              <a:rPr lang="pl-PL" dirty="0"/>
            </a:br>
            <a:r>
              <a:rPr lang="pl-PL" dirty="0"/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„</a:t>
            </a:r>
            <a:r>
              <a:rPr lang="pl-PL" b="1" dirty="0"/>
              <a:t>Uniwersalne projektowanie</a:t>
            </a:r>
            <a:r>
              <a:rPr lang="pl-PL" dirty="0"/>
              <a:t>” </a:t>
            </a:r>
            <a:br>
              <a:rPr lang="pl-PL" dirty="0"/>
            </a:br>
            <a:r>
              <a:rPr lang="pl-PL" b="1" dirty="0"/>
              <a:t>nie wyklucza </a:t>
            </a:r>
            <a:r>
              <a:rPr lang="pl-PL" dirty="0"/>
              <a:t>pomocy technicznych </a:t>
            </a:r>
            <a:br>
              <a:rPr lang="pl-PL" dirty="0"/>
            </a:br>
            <a:r>
              <a:rPr lang="pl-PL" dirty="0"/>
              <a:t>dla szczególnych grup </a:t>
            </a:r>
            <a:br>
              <a:rPr lang="pl-PL" dirty="0"/>
            </a:br>
            <a:r>
              <a:rPr lang="pl-PL" dirty="0"/>
              <a:t>osób niepełnosprawnych, </a:t>
            </a:r>
            <a:br>
              <a:rPr lang="pl-PL" dirty="0"/>
            </a:br>
            <a:r>
              <a:rPr lang="pl-PL" dirty="0"/>
              <a:t>jeżeli jest to potrzebne.</a:t>
            </a:r>
            <a:endParaRPr lang="pl-PL" alt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  <p:pic>
        <p:nvPicPr>
          <p:cNvPr id="8" name="Symbol zastępczy zawartości 7" descr="Platforma schodowa chowana w Posadzkę">
            <a:extLst>
              <a:ext uri="{FF2B5EF4-FFF2-40B4-BE49-F238E27FC236}">
                <a16:creationId xmlns:a16="http://schemas.microsoft.com/office/drawing/2014/main" id="{272220C3-1D51-4E26-AB63-449AAA4A44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0" y="2084624"/>
            <a:ext cx="5400599" cy="4089470"/>
          </a:xfrm>
        </p:spPr>
      </p:pic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155" y="465865"/>
            <a:ext cx="9221688" cy="1162457"/>
          </a:xfrm>
        </p:spPr>
        <p:txBody>
          <a:bodyPr/>
          <a:lstStyle/>
          <a:p>
            <a:r>
              <a:rPr lang="pl-PL" b="1" dirty="0"/>
              <a:t>Zasady projektowania uniwersalnego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5466" y="1259557"/>
            <a:ext cx="8552192" cy="5112568"/>
          </a:xfrm>
        </p:spPr>
        <p:txBody>
          <a:bodyPr>
            <a:noAutofit/>
          </a:bodyPr>
          <a:lstStyle/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1. Użyteczność dla osób o różnej sprawności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2. Elastyczność w użytkowaniu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3. Proste i intuicyjne użytkowanie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4. Czytelna informacja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5. Tolerancja na błędy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6. Wygodne użytkowanie bez wysiłku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7. Wielkość i przestrzeń odpowiednie dla dostępu i użytkowania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8. Percepcja równości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1542A8-2D53-4F27-A504-2AB025833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nadanego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293358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8784978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– zastrzeżenie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979637"/>
            <a:ext cx="9145016" cy="328608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Dodatkowy koszt wynikający z zastosowania MRU może </a:t>
            </a:r>
            <a:r>
              <a:rPr lang="pl-PL" b="1" dirty="0"/>
              <a:t>zwiększać wartość całkowitą projektu</a:t>
            </a:r>
            <a:r>
              <a:rPr lang="pl-PL" dirty="0"/>
              <a:t> (a tym samym wysokość wkładu własnego beneficjenta).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Co do zasady środki na finansowanie MRU </a:t>
            </a:r>
            <a:r>
              <a:rPr lang="pl-PL" b="1" dirty="0"/>
              <a:t>nie są planowane </a:t>
            </a:r>
            <a:r>
              <a:rPr lang="pl-PL" dirty="0"/>
              <a:t>w budżecie projektu na etapie wnioskowania o jego dofinansowanie. 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(Definicja: Wytyczne równościowe, 2021-2027)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2691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</a:t>
            </a:r>
            <a:br>
              <a:rPr lang="pl-PL" dirty="0"/>
            </a:br>
            <a:r>
              <a:rPr lang="pl-PL" dirty="0"/>
              <a:t>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267669"/>
            <a:ext cx="9397044" cy="29523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[Ustawa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(Dz.U. z 2022 r. poz. 2240)]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956284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2022 r. poz. 2240)</a:t>
            </a:r>
          </a:p>
          <a:p>
            <a:pPr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82)</a:t>
            </a:r>
          </a:p>
          <a:p>
            <a:pPr>
              <a:spcAft>
                <a:spcPts val="24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Osoba ze szczególnymi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42" y="1619597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4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87549"/>
            <a:ext cx="10009112" cy="5832288"/>
          </a:xfrm>
        </p:spPr>
        <p:txBody>
          <a:bodyPr>
            <a:normAutofit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przekierowanie do stron zewnętrznych - link otwiera się w nowej karcie"/>
              </a:rPr>
              <a:t>Modele wsparcia uczelni w celu zwiększenia ich dostępności dla osób </a:t>
            </a:r>
            <a:br>
              <a:rPr lang="pl-PL" sz="2600" u="sng" dirty="0">
                <a:hlinkClick r:id="rId7" tooltip="przekierowanie do stron zewnętrznych - link otwiera się w nowej karcie"/>
              </a:rPr>
            </a:br>
            <a:r>
              <a:rPr lang="pl-PL" sz="2600" u="sng" dirty="0">
                <a:hlinkClick r:id="rId7" tooltip="przekierowanie do stron zewnętrznych - link otwiera się w nowej karcie"/>
              </a:rPr>
              <a:t>z niepełnosprawnościami</a:t>
            </a:r>
            <a:r>
              <a:rPr lang="pl-PL" sz="2600" dirty="0"/>
              <a:t>,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1881672345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91605"/>
            <a:ext cx="9793088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w zakresie praw człowieka, a mianowicie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Europejskim Filarem Praw Społecznych,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Strategią na rzecz praw osób niepełnosprawnych 2021-2030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  <a:p>
            <a:pPr marL="174625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69183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31952"/>
            <a:ext cx="9937104" cy="1007755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w projektach EFS+ </a:t>
            </a:r>
            <a:br>
              <a:rPr lang="pl-PL" dirty="0"/>
            </a:br>
            <a:r>
              <a:rPr lang="pl-PL" dirty="0"/>
              <a:t>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48" y="2123653"/>
            <a:ext cx="9649072" cy="37700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wyboru zawodu i prawo do podejmowania pracy (15),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(21),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równość kobiet i mężczyzn (23),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integracja osób z niepełnosprawnościami (26).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7165" y="710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28754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6831565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projektu z Kartą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9" y="1006829"/>
            <a:ext cx="9973107" cy="6013008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Kartą praw podstawowych UE?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Karty?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Ochrona danych osobowych</a:t>
            </a:r>
            <a:r>
              <a:rPr lang="pl-PL" dirty="0"/>
              <a:t>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myśli, sumienia i religii,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Równość wobec prawa,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oraz integracja osób z niepełnosprawnościami,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Różnorodność kulturowa, religijna i </a:t>
            </a:r>
            <a:r>
              <a:rPr lang="pl-PL" sz="2800" b="1" spc="200" dirty="0"/>
              <a:t>językowa,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spc="200" dirty="0"/>
              <a:t>Równość płci,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środowiska, realizacja </a:t>
            </a:r>
            <a:r>
              <a:rPr lang="pl-PL" b="1" dirty="0"/>
              <a:t>zasady zrównoważonego rozwoju</a:t>
            </a:r>
            <a:r>
              <a:rPr lang="pl-PL" dirty="0"/>
              <a:t>…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647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834"/>
            <a:ext cx="9253027" cy="720003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– artykuł 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295561"/>
            <a:ext cx="10153128" cy="572427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sz="2600" b="1" dirty="0"/>
              <a:t>Integracja osób niepełnosprawnych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Unia uznaje i szanuje prawo osób niepełnosprawnych do korzystania ze środków mających zapewnić im samodzielność, integrację społeczną i zawodową oraz udział w życiu społeczności.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Przykładowe pytanie kontrolne do art. 26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2600" dirty="0"/>
              <a:t>Czy organ w wyniku swoich działań lub zaniechań uniemożliwił lub utrudnił osobom z niepełnosprawnościami:</a:t>
            </a:r>
          </a:p>
          <a:p>
            <a:pPr>
              <a:spcAft>
                <a:spcPts val="600"/>
              </a:spcAft>
            </a:pPr>
            <a:r>
              <a:rPr lang="pl-PL" sz="2600" dirty="0"/>
              <a:t>dostęp do edukacji, kultury, rekreacji, sportu, zatrudnienia…</a:t>
            </a:r>
          </a:p>
          <a:p>
            <a:pPr>
              <a:spcAft>
                <a:spcPts val="3600"/>
              </a:spcAft>
            </a:pPr>
            <a:r>
              <a:rPr lang="pl-PL" sz="2600" dirty="0"/>
              <a:t>dostęp do technologii i systemów informacyjno-komunikacyjnych (TIK).</a:t>
            </a:r>
          </a:p>
          <a:p>
            <a:pPr>
              <a:spcAft>
                <a:spcPts val="36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1429151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9806108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2" y="359838"/>
            <a:ext cx="10009109" cy="97172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(nie)</a:t>
            </a:r>
            <a:r>
              <a:rPr lang="pl-PL" dirty="0"/>
              <a:t>horyzontalna</a:t>
            </a:r>
            <a:br>
              <a:rPr lang="pl-PL" dirty="0"/>
            </a:br>
            <a:r>
              <a:rPr lang="pl-PL" dirty="0"/>
              <a:t>Karta Praw Podstawowych UE a uchwały dyskryminujące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2" y="1619597"/>
            <a:ext cx="9901098" cy="532859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b="1" dirty="0">
                <a:solidFill>
                  <a:srgbClr val="C00000"/>
                </a:solidFill>
              </a:rPr>
              <a:t>Kwalifikowalność wnioskodawcy i partnerów </a:t>
            </a:r>
            <a:br>
              <a:rPr lang="pl-PL" b="1" dirty="0"/>
            </a:br>
            <a:r>
              <a:rPr lang="pl-PL" b="1" dirty="0"/>
              <a:t>(kryterium zgodności z FEP 2021-2027 i dokumentami programowymi – podstawowe)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spełnienie przez wnioskodawcę i ewentualnych partnerów (jeśli występują) warunków określonych w dokumentach programowych, tj. (…):</a:t>
            </a:r>
          </a:p>
          <a:p>
            <a:pPr marL="719138" indent="0">
              <a:spcAft>
                <a:spcPts val="600"/>
              </a:spcAft>
              <a:buNone/>
            </a:pPr>
            <a:r>
              <a:rPr lang="pl-PL" dirty="0"/>
              <a:t>czy wnioskodawca/partner (partnerzy) finansowo zaangażowany </a:t>
            </a:r>
            <a:br>
              <a:rPr lang="pl-PL" dirty="0"/>
            </a:br>
            <a:r>
              <a:rPr lang="pl-PL" dirty="0"/>
              <a:t>w realizację projektu (jeśli występuje/występują) </a:t>
            </a:r>
            <a:r>
              <a:rPr lang="pl-PL" b="1" spc="200" dirty="0">
                <a:solidFill>
                  <a:srgbClr val="C00000"/>
                </a:solidFill>
              </a:rPr>
              <a:t>nie jest </a:t>
            </a:r>
            <a:r>
              <a:rPr lang="pl-PL" b="1" dirty="0"/>
              <a:t>jednostką samorządu terytorialnego</a:t>
            </a:r>
            <a:r>
              <a:rPr lang="pl-PL" dirty="0"/>
              <a:t> </a:t>
            </a:r>
            <a:r>
              <a:rPr lang="pl-PL" b="1" dirty="0"/>
              <a:t>(lub podmiotem przez nią kontrolowanym lub od niej zależnym</a:t>
            </a:r>
            <a:r>
              <a:rPr lang="pl-PL" dirty="0"/>
              <a:t>), która podjęła jakiekolwiek działania sprzeczne </a:t>
            </a:r>
            <a:br>
              <a:rPr lang="pl-PL" dirty="0"/>
            </a:br>
            <a:r>
              <a:rPr lang="pl-PL" dirty="0"/>
              <a:t>z zasadami niedyskryminacji ze względu na płeć, rasę lub pochodzenie etniczne, religię lub światopogląd, niepełnosprawność, wiek lub orientację seksualną, o których mowa w art. 9 ust. 3 rozporządzenia ogólnego</a:t>
            </a:r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422848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5" y="1187549"/>
            <a:ext cx="9721081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</a:t>
            </a:r>
            <a:br>
              <a:rPr lang="pl-PL" sz="4400" dirty="0">
                <a:hlinkClick r:id="rId2"/>
              </a:rPr>
            </a:br>
            <a:r>
              <a:rPr lang="pl-PL" sz="4400" dirty="0">
                <a:hlinkClick r:id="rId2"/>
              </a:rPr>
              <a:t>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Standardy dostępności dla polityk horyzontalnych na lata 2021-2027;  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080120"/>
          </a:xfrm>
        </p:spPr>
        <p:txBody>
          <a:bodyPr/>
          <a:lstStyle/>
          <a:p>
            <a:r>
              <a:rPr lang="pl-PL" dirty="0"/>
              <a:t>Wszystkiego dostępnego!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1C7B4-EB0C-499A-AA14-8185B05C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Łagodzenie zmian klimatu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DF77A-3C0D-4E6E-AC7C-F2AA588B1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74" y="1187549"/>
            <a:ext cx="9703359" cy="6846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Działalność prowadzi do znaczących emisji gazów cieplarnianych (GHG).</a:t>
            </a:r>
          </a:p>
        </p:txBody>
      </p:sp>
      <p:pic>
        <p:nvPicPr>
          <p:cNvPr id="9" name="Symbol zastępczy zawartości 8" descr="rysunek z 2 fabrykami - jedna wysoko emitująca gazów cieplarnianych, druga niskoemisyjna">
            <a:extLst>
              <a:ext uri="{FF2B5EF4-FFF2-40B4-BE49-F238E27FC236}">
                <a16:creationId xmlns:a16="http://schemas.microsoft.com/office/drawing/2014/main" id="{88FBC115-23A8-4C84-8039-293E253CDF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54" y="2339677"/>
            <a:ext cx="5264263" cy="4233204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6C48D-EFB6-46BF-A924-7DB3B71B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378" y="2252703"/>
            <a:ext cx="4508765" cy="288032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Rozwiązania: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zapobieganie emisjom,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ograniczanie emisji,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rozwiązania energooszczędne.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3EAC46-CA47-4B43-BE81-276010B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64968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1C7B4-EB0C-499A-AA14-8185B05C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Adaptacja do zmian klimatu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DF77A-3C0D-4E6E-AC7C-F2AA588B1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724" y="1115541"/>
            <a:ext cx="4905369" cy="288032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Działalność prowadzi do nasilenia niekorzystnych skutków warunków klimatycznych (obecnych </a:t>
            </a:r>
            <a:br>
              <a:rPr lang="pl-PL" dirty="0"/>
            </a:br>
            <a:r>
              <a:rPr lang="pl-PL" dirty="0"/>
              <a:t>i przewidywanych w przyszłości), wywieranych na tę działalność lub </a:t>
            </a:r>
            <a:br>
              <a:rPr lang="pl-PL" dirty="0"/>
            </a:br>
            <a:r>
              <a:rPr lang="pl-PL" dirty="0"/>
              <a:t>na ludzi, przyrodę lub aktywa.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6C48D-EFB6-46BF-A924-7DB3B71B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1450" y="4519760"/>
            <a:ext cx="8802606" cy="288032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Rozwiązania: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odpowiednie projektowanie i wykonawstwo,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zabezpieczenia na wypadek katastrof naturalnych,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systemy alarmowania,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zieleń,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retencja wody.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3EAC46-CA47-4B43-BE81-276010B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10" name="Symbol zastępczy zawartości 9" descr="niski poziom wody w rzece">
            <a:extLst>
              <a:ext uri="{FF2B5EF4-FFF2-40B4-BE49-F238E27FC236}">
                <a16:creationId xmlns:a16="http://schemas.microsoft.com/office/drawing/2014/main" id="{F6DC90E9-5420-4904-B8A5-4623C539CC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30" y="885258"/>
            <a:ext cx="4977877" cy="4014744"/>
          </a:xfrm>
        </p:spPr>
      </p:pic>
    </p:spTree>
    <p:extLst>
      <p:ext uri="{BB962C8B-B14F-4D97-AF65-F5344CB8AC3E}">
        <p14:creationId xmlns:p14="http://schemas.microsoft.com/office/powerpoint/2010/main" val="292161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11217</TotalTime>
  <Words>4170</Words>
  <Application>Microsoft Office PowerPoint</Application>
  <PresentationFormat>Niestandardowy</PresentationFormat>
  <Paragraphs>378</Paragraphs>
  <Slides>64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64</vt:i4>
      </vt:variant>
    </vt:vector>
  </HeadingPairs>
  <TitlesOfParts>
    <vt:vector size="69" baseType="lpstr">
      <vt:lpstr>Arial</vt:lpstr>
      <vt:lpstr>Calibri</vt:lpstr>
      <vt:lpstr>Open Sans</vt:lpstr>
      <vt:lpstr>Wingdings</vt:lpstr>
      <vt:lpstr>Motyw pakietu Office</vt:lpstr>
      <vt:lpstr>Polityki horyzontalne  w projektach dofinansowanych z programu  Fundusze Europejskie dla Pomorza  na lata 2021-2027 Działanie 5.6 Adaptacyjność pracowników i pracodawców </vt:lpstr>
      <vt:lpstr>Kryteria zgodności z zasadami horyzontalnymi</vt:lpstr>
      <vt:lpstr>Zasada zrównoważonego rozwoju, w tym zasada DNSH</vt:lpstr>
      <vt:lpstr>Jak rozumieć zasadę zrównoważonego rozwoju? </vt:lpstr>
      <vt:lpstr>Czym jest zasada DNSH?</vt:lpstr>
      <vt:lpstr>DNSH – 6 celów środowiskowych</vt:lpstr>
      <vt:lpstr>DNSH – analiza</vt:lpstr>
      <vt:lpstr>Łagodzenie zmian klimatu</vt:lpstr>
      <vt:lpstr>Adaptacja do zmian klimatu</vt:lpstr>
      <vt:lpstr>Zrównoważone wykorzystanie i ochrona zasobów wodnych i morskich</vt:lpstr>
      <vt:lpstr>Przejście na gospodarkę obiegu zamkniętego</vt:lpstr>
      <vt:lpstr>Zapobieganie zanieczyszczeniu i jego kontrola</vt:lpstr>
      <vt:lpstr>Ochrona i odbudowa  różnorodności biologicznej i ekosystemów</vt:lpstr>
      <vt:lpstr>Zasada zrównoważonego rozwoju  we wniosku o dofinansowanie projektu  </vt:lpstr>
      <vt:lpstr>Zasada horyzontalna  - typ projektu i uwarunkowania realizacji wsparcia (1z2)</vt:lpstr>
      <vt:lpstr>Zasada horyzontalna  - typ projektu i uwarunkowania realizacji wsparcia (2z2)</vt:lpstr>
      <vt:lpstr>Model gospodarki o obiegu zamkniętym  – mniej surowców, mniej odpadów, mniej emisji.</vt:lpstr>
      <vt:lpstr>Informacja i promocja a zasada DNSH Zalecenia Komisji Europejskiej </vt:lpstr>
      <vt:lpstr>Równość kobiet i mężczyzn</vt:lpstr>
      <vt:lpstr>Równości kobiet i mężczyzn w Wytycznych równościowych</vt:lpstr>
      <vt:lpstr>Równości kobiet i mężczyzn a diagnoza potrzeb pracodawcy oraz pracownic i pracowników</vt:lpstr>
      <vt:lpstr>Ocena zasady równości kobiet i mężczyzn</vt:lpstr>
      <vt:lpstr>Kryteria zgodności z zasadami horyzontalnymi </vt:lpstr>
      <vt:lpstr>Logiczny związek przyczynowo skutkowy standardu minimum</vt:lpstr>
      <vt:lpstr>Kryterium nr 1 standardu minimum</vt:lpstr>
      <vt:lpstr>Kryteria nr 2 i 3 standardu minimum</vt:lpstr>
      <vt:lpstr>Kryterium nr 4 standardu minimum</vt:lpstr>
      <vt:lpstr>Kryterium nr 5 standardu minimum </vt:lpstr>
      <vt:lpstr>Równość płci</vt:lpstr>
      <vt:lpstr>Równość płci w perspektywie czasu…</vt:lpstr>
      <vt:lpstr>Zasada równości szans i niedyskryminacji,   w tym dostępność  dla osób z niepełnosprawnościami</vt:lpstr>
      <vt:lpstr>Różne obszary niedyskryminacji </vt:lpstr>
      <vt:lpstr>Niedyskryminacja to także język inkluzywny</vt:lpstr>
      <vt:lpstr>Grupy docelowe – różne potrzeby, różne bariery </vt:lpstr>
      <vt:lpstr>Regulamin naboru: przykładowe formy działań,  które mogą być realizowane w projekcie (1z2)</vt:lpstr>
      <vt:lpstr>Regulamin naboru: przykładowe formy działań,  które mogą być realizowane w projekcie (2z2)</vt:lpstr>
      <vt:lpstr>Konwencja ONZ o prawach  osób z niepełnosprawnościami </vt:lpstr>
      <vt:lpstr>Kryterium – Konwencja o Prawach Osób Niepełnosprawnych</vt:lpstr>
      <vt:lpstr>Artykuł 5  Niepełnosprawne kobiety  </vt:lpstr>
      <vt:lpstr>Artykuł 8 Podnoszenie świadomości </vt:lpstr>
      <vt:lpstr>KPON – Artykuł 9 Dostępność (1)</vt:lpstr>
      <vt:lpstr>KPON – Artykuł 9 Dostępność (2)</vt:lpstr>
      <vt:lpstr>KPON – Artykuł 9 Dostępność (3)</vt:lpstr>
      <vt:lpstr>KPON – Artykuł 9 Dostępność (4)</vt:lpstr>
      <vt:lpstr>Uniwersalne projektowanie </vt:lpstr>
      <vt:lpstr>Uniwersalne projektowanie – definicja </vt:lpstr>
      <vt:lpstr>Zasady projektowania uniwersalnego </vt:lpstr>
      <vt:lpstr>Mechanizm racjonalnych usprawnień </vt:lpstr>
      <vt:lpstr>Mechanizm racjonalnych usprawnień – zastrzeżenie  </vt:lpstr>
      <vt:lpstr>Bariery </vt:lpstr>
      <vt:lpstr>Ustawy wspierające wyrównywanie szans</vt:lpstr>
      <vt:lpstr>Osoba ze szczególnymi potrzebami</vt:lpstr>
      <vt:lpstr>Standardy dostępności (1 z 2)</vt:lpstr>
      <vt:lpstr>Standardy dostępności</vt:lpstr>
      <vt:lpstr>Karta praw podstawowych  Unii Europejskiej</vt:lpstr>
      <vt:lpstr>Fundusze Europejskie dla Pomorza na lata 2021-2027 a prawa człowieka</vt:lpstr>
      <vt:lpstr>Karta Praw Podstawowych UE w projektach EFS+  w FEP 2021-2027</vt:lpstr>
      <vt:lpstr>Ocena kryterium – Karta Praw Podstawowych UE</vt:lpstr>
      <vt:lpstr>Zgodność projektu z Kartą Praw Podstawowych UE</vt:lpstr>
      <vt:lpstr>Karta Praw Podstawowych UE – artykuł 26</vt:lpstr>
      <vt:lpstr>Lista kontrolna dotycząca praw podstawowych</vt:lpstr>
      <vt:lpstr>(nie)horyzontalna Karta Praw Podstawowych UE a uchwały dyskryminujące </vt:lpstr>
      <vt:lpstr>Wytyczne dotyczące zasad równościowych – były i są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5.6 adaptacyjność - polityki horyzontalne</dc:title>
  <dc:creator>Anna Bizub-jechna</dc:creator>
  <cp:keywords>Polityki horyzontalne</cp:keywords>
  <cp:lastModifiedBy>Anna Bizub-Jechna</cp:lastModifiedBy>
  <cp:revision>250</cp:revision>
  <dcterms:created xsi:type="dcterms:W3CDTF">2022-06-22T09:40:44Z</dcterms:created>
  <dcterms:modified xsi:type="dcterms:W3CDTF">2024-05-07T23:10:10Z</dcterms:modified>
</cp:coreProperties>
</file>