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60" r:id="rId1"/>
  </p:sldMasterIdLst>
  <p:notesMasterIdLst>
    <p:notesMasterId r:id="rId9"/>
  </p:notesMasterIdLst>
  <p:sldIdLst>
    <p:sldId id="290" r:id="rId2"/>
    <p:sldId id="332" r:id="rId3"/>
    <p:sldId id="334" r:id="rId4"/>
    <p:sldId id="333" r:id="rId5"/>
    <p:sldId id="329" r:id="rId6"/>
    <p:sldId id="330" r:id="rId7"/>
    <p:sldId id="260" r:id="rId8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307" autoAdjust="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41906-F7D7-4590-990D-B9D902344738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A4E63-7224-469D-9C03-58FE018829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913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726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465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561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0536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129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59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2024-06-05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469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169419" y="1799461"/>
            <a:ext cx="9853164" cy="39201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80299" y="3094953"/>
            <a:ext cx="9031400" cy="986800"/>
          </a:xfrm>
        </p:spPr>
        <p:txBody>
          <a:bodyPr anchor="t" anchorCtr="0">
            <a:normAutofit/>
          </a:bodyPr>
          <a:lstStyle>
            <a:lvl1pPr algn="ctr">
              <a:lnSpc>
                <a:spcPts val="3629"/>
              </a:lnSpc>
              <a:defRPr sz="2903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2024-06-05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3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2024-06-05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000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2024-06-05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60" y="952912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852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027" y="685377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8312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60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805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88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0543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49623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7181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4281" y="2718640"/>
            <a:ext cx="7184985" cy="8696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200" dirty="0"/>
              <a:t>Uwarunkowania terytorialne wsparcia efektywności energetycznej dla Działań 2.1., 2.2. i 2.3. </a:t>
            </a:r>
            <a:br>
              <a:rPr lang="pl-PL" sz="2200" dirty="0"/>
            </a:br>
            <a:r>
              <a:rPr lang="pl-PL" sz="2200" dirty="0"/>
              <a:t>programu regionalnego Fundusze Europejskie dla Pomorza 2021-2027 </a:t>
            </a:r>
            <a:br>
              <a:rPr lang="pl-PL" sz="2400" dirty="0"/>
            </a:br>
            <a:br>
              <a:rPr lang="pl-PL" sz="2400" dirty="0"/>
            </a:br>
            <a:endParaRPr lang="pl-PL" sz="2400" dirty="0"/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C96AA398-3522-410B-85E9-4B36BB6C7778}"/>
              </a:ext>
            </a:extLst>
          </p:cNvPr>
          <p:cNvSpPr txBox="1">
            <a:spLocks/>
          </p:cNvSpPr>
          <p:nvPr/>
        </p:nvSpPr>
        <p:spPr>
          <a:xfrm>
            <a:off x="2986466" y="4478243"/>
            <a:ext cx="7184985" cy="10048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6" rtl="0" eaLnBrk="1" latinLnBrk="0" hangingPunct="1">
              <a:lnSpc>
                <a:spcPts val="3629"/>
              </a:lnSpc>
              <a:spcBef>
                <a:spcPct val="0"/>
              </a:spcBef>
              <a:buNone/>
              <a:defRPr sz="2903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sz="1814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8BB35F2-EAD9-4908-B665-5BAEB9105554}"/>
              </a:ext>
            </a:extLst>
          </p:cNvPr>
          <p:cNvSpPr txBox="1"/>
          <p:nvPr/>
        </p:nvSpPr>
        <p:spPr>
          <a:xfrm>
            <a:off x="4828214" y="4826786"/>
            <a:ext cx="5121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400" b="1" dirty="0">
                <a:solidFill>
                  <a:schemeClr val="tx2"/>
                </a:solidFill>
              </a:rPr>
              <a:t>Gdańsk, 13 marca 2024r.</a:t>
            </a:r>
          </a:p>
        </p:txBody>
      </p:sp>
    </p:spTree>
    <p:extLst>
      <p:ext uri="{BB962C8B-B14F-4D97-AF65-F5344CB8AC3E}">
        <p14:creationId xmlns:p14="http://schemas.microsoft.com/office/powerpoint/2010/main" val="61856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326438"/>
            <a:ext cx="9852728" cy="457333"/>
          </a:xfrm>
        </p:spPr>
        <p:txBody>
          <a:bodyPr/>
          <a:lstStyle/>
          <a:p>
            <a:r>
              <a:rPr lang="pl-PL" dirty="0"/>
              <a:t>Priorytet 2. Fundusze europejskie dla zielonego Pomorza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2</a:t>
            </a:fld>
            <a:endParaRPr lang="pl-PL" sz="1200" dirty="0">
              <a:solidFill>
                <a:srgbClr val="002073"/>
              </a:solidFill>
            </a:endParaRP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4C0392EE-7E4C-4CEF-980D-B1789EF16259}"/>
              </a:ext>
            </a:extLst>
          </p:cNvPr>
          <p:cNvSpPr txBox="1">
            <a:spLocks/>
          </p:cNvSpPr>
          <p:nvPr/>
        </p:nvSpPr>
        <p:spPr>
          <a:xfrm>
            <a:off x="1168613" y="895272"/>
            <a:ext cx="10226218" cy="5766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3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200" b="1" dirty="0"/>
              <a:t>Działanie 2.1. Efektywność energetyczna</a:t>
            </a:r>
          </a:p>
          <a:p>
            <a:pPr marL="622300" lvl="1" indent="-2286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00" dirty="0"/>
              <a:t>obszar województwa z wyłączeniem obszarów uprawnionych do wsparcia w ramach Działań 2.2. i 2.3</a:t>
            </a:r>
          </a:p>
          <a:p>
            <a:pPr marL="342900" lvl="3" indent="-342900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200" b="1" dirty="0"/>
              <a:t>Działanie 2.2. Efektywność energetyczna – ZIT na terenie obszaru metropolitalnego</a:t>
            </a:r>
          </a:p>
          <a:p>
            <a:pPr marL="622300" lvl="1" indent="-2286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00" dirty="0"/>
              <a:t>obszar wskazany w Strategii ZIT dla Obszaru Metropolitalnego Gdańsk-Gdynia-Sopot </a:t>
            </a:r>
          </a:p>
          <a:p>
            <a:pPr marL="342900" lvl="3" indent="-342900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200" b="1" dirty="0"/>
              <a:t>Działanie 2.3. Efektywność energetyczna – ZIT poza terenem obszaru metropolitalnego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00" dirty="0"/>
              <a:t>obszary wskazane w Strategiach ZIT dla Miejskich Obszarów Funkcjonalnych: </a:t>
            </a:r>
          </a:p>
          <a:p>
            <a:pPr marL="914406" lvl="2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pl-PL" sz="1900" dirty="0"/>
              <a:t>Bytowa	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● </a:t>
            </a:r>
            <a:r>
              <a:rPr lang="pl-PL" sz="1900" dirty="0"/>
              <a:t>Chojnic-Człuchowa</a:t>
            </a:r>
          </a:p>
          <a:p>
            <a:pPr marL="914406" lvl="2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Kościerzyny		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Kwidzyna</a:t>
            </a:r>
          </a:p>
          <a:p>
            <a:pPr marL="914406" lvl="2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Lęborka		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Malborka-Sztumu</a:t>
            </a:r>
          </a:p>
          <a:p>
            <a:pPr marL="914406" lvl="2" indent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Słupska-Ustki		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pl-PL" sz="1900" dirty="0"/>
              <a:t>Starogardu Gdańskiego</a:t>
            </a:r>
            <a:endParaRPr lang="pl-PL" sz="23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900" b="1" dirty="0"/>
              <a:t>Działanie 2.4. Efektywność energetyczna – programy rewitalizacji</a:t>
            </a:r>
          </a:p>
          <a:p>
            <a:pPr marL="457202" lvl="1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800" b="1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pl-PL" sz="18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723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2C64A11-FB1D-41A3-B177-077D4FC5B8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2407CF0-DB42-4D4A-86F3-FCA8877FE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261" y="1612848"/>
            <a:ext cx="7084166" cy="4267570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A6C32914-A7BB-419E-9EB3-263E7371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474" y="484517"/>
            <a:ext cx="10207642" cy="979757"/>
          </a:xfrm>
        </p:spPr>
        <p:txBody>
          <a:bodyPr>
            <a:normAutofit/>
          </a:bodyPr>
          <a:lstStyle/>
          <a:p>
            <a:r>
              <a:rPr lang="pl-PL" dirty="0"/>
              <a:t>Demarkacja w zakresie wdrażania instrumentów terytorialnych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9EDF908E-CBB9-4561-9825-9A734945F391}"/>
              </a:ext>
            </a:extLst>
          </p:cNvPr>
          <p:cNvSpPr txBox="1"/>
          <p:nvPr/>
        </p:nvSpPr>
        <p:spPr>
          <a:xfrm>
            <a:off x="6612556" y="1856071"/>
            <a:ext cx="4620126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/>
              <a:t>Uprawnieni Wnioskodawcy:</a:t>
            </a:r>
          </a:p>
          <a:p>
            <a:r>
              <a:rPr lang="pl-PL" dirty="0"/>
              <a:t>Wszyscy wpisani do katalogu beneficjentów SZOP / regulaminu wyboru projektów, którzy będą </a:t>
            </a:r>
            <a:r>
              <a:rPr lang="pl-PL" b="1" dirty="0"/>
              <a:t>realizować projekt na danym obszarze</a:t>
            </a:r>
          </a:p>
          <a:p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11D71605-95EB-4ABE-A831-32A75A06D433}"/>
              </a:ext>
            </a:extLst>
          </p:cNvPr>
          <p:cNvSpPr txBox="1"/>
          <p:nvPr/>
        </p:nvSpPr>
        <p:spPr>
          <a:xfrm>
            <a:off x="7483719" y="3205862"/>
            <a:ext cx="2679017" cy="44627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2300" b="1" dirty="0">
                <a:solidFill>
                  <a:schemeClr val="tx2"/>
                </a:solidFill>
              </a:rPr>
              <a:t>lokalizacja budynku</a:t>
            </a:r>
          </a:p>
        </p:txBody>
      </p:sp>
    </p:spTree>
    <p:extLst>
      <p:ext uri="{BB962C8B-B14F-4D97-AF65-F5344CB8AC3E}">
        <p14:creationId xmlns:p14="http://schemas.microsoft.com/office/powerpoint/2010/main" val="949792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217156"/>
            <a:ext cx="9852728" cy="457333"/>
          </a:xfrm>
        </p:spPr>
        <p:txBody>
          <a:bodyPr>
            <a:normAutofit/>
          </a:bodyPr>
          <a:lstStyle/>
          <a:p>
            <a:r>
              <a:rPr lang="pl-PL" sz="2200" dirty="0"/>
              <a:t>Obserwatorzy ZIT - zapisy Szczegółowego Opisu Priorytetów FEP 21-27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4</a:t>
            </a:fld>
            <a:endParaRPr lang="pl-PL" sz="1200" dirty="0">
              <a:solidFill>
                <a:srgbClr val="002073"/>
              </a:solidFill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27E32F67-C9F3-43E3-B00E-D8F7B1D06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23268"/>
              </p:ext>
            </p:extLst>
          </p:nvPr>
        </p:nvGraphicFramePr>
        <p:xfrm>
          <a:off x="301231" y="1057571"/>
          <a:ext cx="10999560" cy="4508728"/>
        </p:xfrm>
        <a:graphic>
          <a:graphicData uri="http://schemas.openxmlformats.org/drawingml/2006/table">
            <a:tbl>
              <a:tblPr firstRow="1" firstCol="1" bandRow="1"/>
              <a:tblGrid>
                <a:gridCol w="306677">
                  <a:extLst>
                    <a:ext uri="{9D8B030D-6E8A-4147-A177-3AD203B41FA5}">
                      <a16:colId xmlns:a16="http://schemas.microsoft.com/office/drawing/2014/main" val="915364071"/>
                    </a:ext>
                  </a:extLst>
                </a:gridCol>
                <a:gridCol w="10692883">
                  <a:extLst>
                    <a:ext uri="{9D8B030D-6E8A-4147-A177-3AD203B41FA5}">
                      <a16:colId xmlns:a16="http://schemas.microsoft.com/office/drawing/2014/main" val="2419730363"/>
                    </a:ext>
                  </a:extLst>
                </a:gridCol>
              </a:tblGrid>
              <a:tr h="33296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4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</a:rPr>
                        <a:t>1.</a:t>
                      </a:r>
                    </a:p>
                  </a:txBody>
                  <a:tcPr marL="22561" marR="22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9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Działanie FEPM.02.01 Efektywność energetyczna (nabór konkurencyjny)</a:t>
                      </a:r>
                      <a:endParaRPr lang="pl-PL" sz="19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2561" marR="22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56215"/>
                  </a:ext>
                </a:extLst>
              </a:tr>
              <a:tr h="72701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Ze wsparcia </a:t>
                      </a:r>
                      <a:r>
                        <a:rPr lang="pl-PL" sz="1600" b="1" kern="12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wykluczone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będą projekty dla których Wnioskodawcą/Partnerem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są</a:t>
                      </a:r>
                      <a:r>
                        <a:rPr lang="pl-PL" sz="2200" b="1" kern="12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pl-PL" sz="1600" b="1" kern="12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jednostki samorządu terytorialnego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, które mają status Obserwatora w ZIT lub </a:t>
                      </a:r>
                      <a:r>
                        <a:rPr lang="pl-PL" sz="1600" b="1" kern="12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jednostki organizacyjne i spółki od nich zależne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, jeżeli podmioty te wskazane zostały w „Porozumieniu w sprawie realizacji instrumentu Zintegrowane Inwestycje Terytorialne” jako uprawnione do wsparcia w Dz. 2.2. lub 2.3.</a:t>
                      </a:r>
                      <a:endParaRPr lang="pl-PL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2561" marR="22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628116"/>
                  </a:ext>
                </a:extLst>
              </a:tr>
              <a:tr h="346510">
                <a:tc rowSpan="2">
                  <a:txBody>
                    <a:bodyPr/>
                    <a:lstStyle/>
                    <a:p>
                      <a:pPr marL="0" algn="l" defTabSz="914406" rtl="0" eaLnBrk="1" latinLnBrk="0" hangingPunct="1">
                        <a:spcAft>
                          <a:spcPts val="0"/>
                        </a:spcAft>
                      </a:pPr>
                      <a:r>
                        <a:rPr lang="pl-PL" sz="24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2.</a:t>
                      </a:r>
                    </a:p>
                  </a:txBody>
                  <a:tcPr marL="22561" marR="22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9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Działanie FEPM.02.02 Efektywność energetyczna – ZIT na terenie obszaru metropolitalnego (nabór niekonkurencyjny)</a:t>
                      </a:r>
                      <a:endParaRPr lang="pl-PL" sz="19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2561" marR="22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115289"/>
                  </a:ext>
                </a:extLst>
              </a:tr>
              <a:tr h="5327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Ze wsparcia </a:t>
                      </a:r>
                      <a:r>
                        <a:rPr lang="pl-PL" sz="1600" b="1" kern="12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wykluczone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będą projekty dla których Wnioskodawcą/Partnerem są </a:t>
                      </a:r>
                      <a:r>
                        <a:rPr lang="pl-PL" sz="1600" b="1" kern="12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jednostki samorządu terytorialnego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, które mają status Obserwatora w ZIT lub </a:t>
                      </a:r>
                      <a:r>
                        <a:rPr lang="pl-PL" sz="1600" b="1" kern="12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jednostki organizacyjne i spółki od nich zależne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, jeżeli podmioty te uczestniczyły w naborze konkurencyjnym w ramach Dz. 2.1. lub zostały wskazane w „Porozumieniu w sprawie realizacji instrumentu Zintegrowane Inwestycje Terytorialne” jako uprawnione do wsparcia w Dz. 2.3.</a:t>
                      </a:r>
                      <a:endParaRPr lang="pl-PL" sz="19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2561" marR="22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194296"/>
                  </a:ext>
                </a:extLst>
              </a:tr>
              <a:tr h="10843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4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</a:rPr>
                        <a:t>3.</a:t>
                      </a:r>
                    </a:p>
                  </a:txBody>
                  <a:tcPr marL="22561" marR="22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9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Działanie 2.3. Efektywność energetyczna – ZIT poza terenem obszaru metropolitalnego (nabór niekonkurencyjny)</a:t>
                      </a:r>
                    </a:p>
                  </a:txBody>
                  <a:tcPr marL="22561" marR="22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649143"/>
                  </a:ext>
                </a:extLst>
              </a:tr>
              <a:tr h="5327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Ze wsparcia </a:t>
                      </a:r>
                      <a:r>
                        <a:rPr lang="pl-PL" sz="1600" b="1" kern="12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wykluczone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będą projekty dla których Wnioskodawcą/Partnerem są </a:t>
                      </a:r>
                      <a:r>
                        <a:rPr lang="pl-PL" sz="1600" b="1" kern="12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jednostki samorządu terytorialnego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, które mają status Obserwatora w ZIT lub </a:t>
                      </a:r>
                      <a:r>
                        <a:rPr lang="pl-PL" sz="1600" b="1" kern="12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jednostki organizacyjne i spółki od nich zależne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, jeżeli podmioty te uczestniczyły w naborze konkurencyjnym w ramach Działania 2.1. lub zostały wskazane w „Porozumieniu w sprawie realizacji instrumentu Zintegrowane Inwestycje Terytorialne” jako uprawnione do wsparcia w Dz. 2.2.</a:t>
                      </a:r>
                    </a:p>
                  </a:txBody>
                  <a:tcPr marL="22561" marR="22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238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04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57" y="232982"/>
            <a:ext cx="9850683" cy="598995"/>
          </a:xfrm>
        </p:spPr>
        <p:txBody>
          <a:bodyPr>
            <a:normAutofit fontScale="90000"/>
          </a:bodyPr>
          <a:lstStyle/>
          <a:p>
            <a:r>
              <a:rPr lang="pl-PL" sz="2400" dirty="0"/>
              <a:t>Status Obserwatora w ZIT OMGGS mają:					(1/2)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907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147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907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4C0392EE-7E4C-4CEF-980D-B1789EF16259}"/>
              </a:ext>
            </a:extLst>
          </p:cNvPr>
          <p:cNvSpPr txBox="1">
            <a:spLocks/>
          </p:cNvSpPr>
          <p:nvPr/>
        </p:nvSpPr>
        <p:spPr>
          <a:xfrm>
            <a:off x="1170658" y="1125416"/>
            <a:ext cx="10394995" cy="461219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2438" lvl="1" indent="-366713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l" defTabSz="914406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63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40C49DA7-F664-47C9-BDAB-13EA246FB9DB}"/>
              </a:ext>
            </a:extLst>
          </p:cNvPr>
          <p:cNvSpPr/>
          <p:nvPr/>
        </p:nvSpPr>
        <p:spPr>
          <a:xfrm>
            <a:off x="626347" y="778430"/>
            <a:ext cx="10848394" cy="550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894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Gmina Subkowy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– w Działaniu nr 2.2. Efektywność energetyczna – ZIT na terenie obszaru metropolitalnego;</a:t>
            </a:r>
            <a:endParaRPr lang="pl-PL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Gmina Chmielno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– w Działaniu nr 2.2. Efektywność energetyczna – ZIT na terenie obszaru metropolitalnego;</a:t>
            </a:r>
            <a:endParaRPr lang="pl-PL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Gmina Stężyca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– w Działaniu nr 2.2. Efektywność energetyczna – ZIT na terenie obszaru metropolitalnego;</a:t>
            </a:r>
          </a:p>
          <a:p>
            <a:pPr marL="40894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Gmina Sulęczyno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– w Działaniu nr 2.2. Efektywność energetyczna – ZIT na terenie obszaru metropolitalnego;</a:t>
            </a:r>
            <a:endParaRPr lang="pl-PL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Gmina Liniewo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– w Działaniu nr 2.2. Efektywność energetyczna – ZIT na terenie obszaru metropolitalnego;</a:t>
            </a:r>
            <a:endParaRPr lang="pl-PL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Miasto i Gmina Gniew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– w Działaniu nr 2.2. Efektywność energetyczna – ZIT na terenie obszaru metropolitalnego;</a:t>
            </a:r>
            <a:endParaRPr lang="pl-PL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Gmina Sierakowice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– w Działaniu nr 2.2. Efektywność energetyczna – ZIT na terenie obszaru metropolitalnego;</a:t>
            </a:r>
          </a:p>
          <a:p>
            <a:pPr marL="40894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Miasto i Gmina Nowy Dwór Gdański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– w Działaniu nr 2.2. Efektywność energetyczna – ZIT na terenie obszaru metropolitalnego;</a:t>
            </a:r>
          </a:p>
          <a:p>
            <a:pPr marL="40894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powiat tczewski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– w Działaniu nr 2.2. Efektywność energetyczna – ZIT na terenie obszaru metropolitalnego;</a:t>
            </a:r>
          </a:p>
          <a:p>
            <a:pPr marL="18034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10)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powiat wejherowski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–  w Działaniu nr 2.2. Efektywność energetyczna – ZIT na terenie obszaru metropolitalnego;</a:t>
            </a:r>
            <a:endParaRPr lang="pl-PL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39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57" y="232982"/>
            <a:ext cx="9862457" cy="598995"/>
          </a:xfrm>
        </p:spPr>
        <p:txBody>
          <a:bodyPr>
            <a:normAutofit/>
          </a:bodyPr>
          <a:lstStyle/>
          <a:p>
            <a:r>
              <a:rPr lang="pl-PL" sz="2400" dirty="0"/>
              <a:t>Status Obserwatora w ZIT mają:					(2/2)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907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147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907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FC0D35A0-FBF7-4440-AB66-1A6AEBA8F222}"/>
              </a:ext>
            </a:extLst>
          </p:cNvPr>
          <p:cNvSpPr/>
          <p:nvPr/>
        </p:nvSpPr>
        <p:spPr>
          <a:xfrm>
            <a:off x="626347" y="884922"/>
            <a:ext cx="10848394" cy="379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324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 startAt="11"/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Gmina Wicko -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 Działaniu nr 2.3. Efektywność energetyczna – ZIT poza terenem obszaru metropolitalnego;</a:t>
            </a:r>
          </a:p>
          <a:p>
            <a:pPr marL="52324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 startAt="11"/>
            </a:pPr>
            <a:r>
              <a:rPr lang="pl-PL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Gmina miejska Łeba –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 Działaniu nr 2.3. Efektywność energetyczna – ZIT poza terenem obszaru metropolitalnego</a:t>
            </a:r>
            <a:r>
              <a:rPr lang="pl-PL" sz="1400" dirty="0"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pl-PL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marL="18034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9600" dirty="0"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(Trwa nabór w ramach MOF Lębork)</a:t>
            </a:r>
            <a:endParaRPr lang="pl-PL" sz="9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894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 startAt="11"/>
            </a:pPr>
            <a:endParaRPr lang="pl-PL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763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5">
            <a:extLst>
              <a:ext uri="{FF2B5EF4-FFF2-40B4-BE49-F238E27FC236}">
                <a16:creationId xmlns:a16="http://schemas.microsoft.com/office/drawing/2014/main" id="{80683CB0-5D83-43DD-B3FD-D0C64C3A6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291" y="2383810"/>
            <a:ext cx="9602680" cy="28089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29" dirty="0"/>
              <a:t>Dziękuję za uwagę</a:t>
            </a: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6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8695</TotalTime>
  <Words>673</Words>
  <Application>Microsoft Office PowerPoint</Application>
  <PresentationFormat>Panoramiczny</PresentationFormat>
  <Paragraphs>56</Paragraphs>
  <Slides>7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Open Sans</vt:lpstr>
      <vt:lpstr>Times New Roman</vt:lpstr>
      <vt:lpstr>Wingdings</vt:lpstr>
      <vt:lpstr>1_Motyw pakietu Office</vt:lpstr>
      <vt:lpstr>Uwarunkowania terytorialne wsparcia efektywności energetycznej dla Działań 2.1., 2.2. i 2.3.  programu regionalnego Fundusze Europejskie dla Pomorza 2021-2027   </vt:lpstr>
      <vt:lpstr>Priorytet 2. Fundusze europejskie dla zielonego Pomorza</vt:lpstr>
      <vt:lpstr>Demarkacja w zakresie wdrażania instrumentów terytorialnych</vt:lpstr>
      <vt:lpstr>Obserwatorzy ZIT - zapisy Szczegółowego Opisu Priorytetów FEP 21-27</vt:lpstr>
      <vt:lpstr>Status Obserwatora w ZIT OMGGS mają:     (1/2)</vt:lpstr>
      <vt:lpstr>Status Obserwatora w ZIT mają:     (2/2)</vt:lpstr>
      <vt:lpstr> 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Kryteria wyboru projektów  dla Działania 6.10. Infrastruktura kultury w ramach programu regionalnego  Fundusze Europejskie dla Pomorza 2021-2027</dc:title>
  <dc:creator>Agnieszka Surudo</dc:creator>
  <cp:lastModifiedBy>Grochulska Monika</cp:lastModifiedBy>
  <cp:revision>212</cp:revision>
  <cp:lastPrinted>2024-03-11T13:12:58Z</cp:lastPrinted>
  <dcterms:created xsi:type="dcterms:W3CDTF">2023-06-16T08:37:31Z</dcterms:created>
  <dcterms:modified xsi:type="dcterms:W3CDTF">2024-06-05T07:55:22Z</dcterms:modified>
</cp:coreProperties>
</file>