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sldIdLst>
    <p:sldId id="256" r:id="rId2"/>
    <p:sldId id="274" r:id="rId3"/>
    <p:sldId id="276" r:id="rId4"/>
    <p:sldId id="277" r:id="rId5"/>
    <p:sldId id="278" r:id="rId6"/>
    <p:sldId id="306" r:id="rId7"/>
    <p:sldId id="279" r:id="rId8"/>
    <p:sldId id="280" r:id="rId9"/>
    <p:sldId id="307" r:id="rId10"/>
    <p:sldId id="281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282" r:id="rId24"/>
    <p:sldId id="297" r:id="rId25"/>
    <p:sldId id="298" r:id="rId26"/>
    <p:sldId id="300" r:id="rId27"/>
    <p:sldId id="299" r:id="rId28"/>
    <p:sldId id="301" r:id="rId29"/>
    <p:sldId id="302" r:id="rId30"/>
    <p:sldId id="303" r:id="rId31"/>
    <p:sldId id="304" r:id="rId32"/>
    <p:sldId id="305" r:id="rId33"/>
    <p:sldId id="275" r:id="rId3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7" autoAdjust="0"/>
  </p:normalViewPr>
  <p:slideViewPr>
    <p:cSldViewPr showGuides="1">
      <p:cViewPr varScale="1">
        <p:scale>
          <a:sx n="98" d="100"/>
          <a:sy n="98" d="100"/>
        </p:scale>
        <p:origin x="1536" y="7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18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38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670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761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685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6596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328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731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28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256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50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646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221778"/>
          </a:xfrm>
        </p:spPr>
        <p:txBody>
          <a:bodyPr>
            <a:normAutofit fontScale="90000"/>
          </a:bodyPr>
          <a:lstStyle/>
          <a:p>
            <a:r>
              <a:rPr lang="pl-PL" dirty="0"/>
              <a:t>Kwalifikowalność wydatków.</a:t>
            </a:r>
            <a:br>
              <a:rPr lang="pl-PL" dirty="0"/>
            </a:br>
            <a:r>
              <a:rPr lang="pl-PL" dirty="0"/>
              <a:t>2.1 Efektywność energetyczna w zakresie:</a:t>
            </a:r>
            <a:br>
              <a:rPr lang="pl-PL" dirty="0"/>
            </a:br>
            <a:r>
              <a:rPr lang="pl-PL" dirty="0"/>
              <a:t>- poprawy efektywności energetycznej</a:t>
            </a:r>
            <a:br>
              <a:rPr lang="pl-PL" dirty="0"/>
            </a:br>
            <a:r>
              <a:rPr lang="pl-PL" dirty="0"/>
              <a:t>- systemów ciepłowniczych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pl-PL" sz="1400" b="0" dirty="0"/>
          </a:p>
          <a:p>
            <a:pPr algn="r"/>
            <a:r>
              <a:rPr lang="pl-PL" sz="1400" b="0" dirty="0"/>
              <a:t>Gdańsk, 13 marca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Działania 2.1 Efektywność energetyczna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podatek od towarów i usług (VAT)</a:t>
            </a:r>
            <a:r>
              <a:rPr lang="pl-PL" dirty="0"/>
              <a:t>;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koszty pośrednie </a:t>
            </a:r>
            <a:r>
              <a:rPr lang="pl-PL" dirty="0"/>
              <a:t>o których mowa w Podrozdziale 3.12 Wytycznych </a:t>
            </a:r>
            <a:r>
              <a:rPr lang="pl-PL" dirty="0" err="1"/>
              <a:t>MFiPR</a:t>
            </a:r>
            <a:r>
              <a:rPr lang="pl-PL" dirty="0"/>
              <a:t> dotyczących kwalifikowalności wydatków na lata 2021-2027;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koszty wynagrodzeń personelu bezpośredniego </a:t>
            </a:r>
            <a:r>
              <a:rPr lang="pl-PL" dirty="0"/>
              <a:t>beneficjenta/partnerów;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wymiany indywidualnych źródeł ciepła tj. źródła wytwarzającego ciepło na potrzeby domu jednorodzinnego lub pojedynczego pomieszczenia/lokalu </a:t>
            </a:r>
            <a:br>
              <a:rPr lang="pl-PL" dirty="0"/>
            </a:br>
            <a:r>
              <a:rPr lang="pl-PL" dirty="0"/>
              <a:t>w budynku;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instalacji odbiorczej;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przebudowy źródła ciepła zasilanego biomasą na źródło gazowe;</a:t>
            </a:r>
          </a:p>
          <a:p>
            <a:pPr marL="342900" lvl="0" indent="-34290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6869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Działania 2.1 Efektywność energetyczna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koszty zakupu gadżetów (np. długopisów, notesów, kubków, urządzeń pamięci przenośnej typu pendrive, plecaków itp.);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koszty publikacji papierowych (np. folderów, ulotek) za wyjątkiem szczególnie uzasadnionych sytuacji np. publikacje papierowe skierowane do osób starszych oraz z niepełnosprawnościami;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koszty zakupu środków trwałych i wartości niematerialnych i prawnych niepodlegających amortyzacji oraz nieujętych w ewidencji środków trwałych oraz wartości niematerialnych i prawnych;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wydatki wyszczególnione w Podrozdziale 2.3 Wytycznych </a:t>
            </a:r>
            <a:r>
              <a:rPr lang="pl-PL" dirty="0" err="1"/>
              <a:t>MFiPR</a:t>
            </a:r>
            <a:r>
              <a:rPr lang="pl-PL" dirty="0"/>
              <a:t> dotyczących kwalifikowalności wydatków na lata 2021-2027.</a:t>
            </a:r>
          </a:p>
          <a:p>
            <a:pPr marL="342900" lvl="0" indent="-34290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941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13A203-84B8-47CD-A8DA-F612808D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51F435-8BA0-4BA4-A305-8F9E143FA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3600" b="1" dirty="0"/>
              <a:t>Poprawa efektywności energetycznej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4F72455-F0F9-4920-83A9-2F07822C5C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840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Wydatek jest kwalifikowalny jeżeli spełnia </a:t>
            </a:r>
            <a:r>
              <a:rPr lang="pl-PL" dirty="0"/>
              <a:t>ogólne </a:t>
            </a:r>
            <a:r>
              <a:rPr lang="pl-PL" b="1" dirty="0"/>
              <a:t>warunki kwalifikowalności określone w Podrozdziale 2.2 Wytycznych</a:t>
            </a:r>
            <a:r>
              <a:rPr lang="pl-PL" dirty="0"/>
              <a:t> Ministra Funduszy i Polityki Regionalnej (dalej: </a:t>
            </a:r>
            <a:r>
              <a:rPr lang="pl-PL" dirty="0" err="1"/>
              <a:t>MFiPR</a:t>
            </a:r>
            <a:r>
              <a:rPr lang="pl-PL" dirty="0"/>
              <a:t>) </a:t>
            </a:r>
            <a:r>
              <a:rPr lang="pl-PL" b="1" dirty="0"/>
              <a:t>dotyczących kwalifikowalności wydatków na lata 2021-2027 </a:t>
            </a:r>
            <a:br>
              <a:rPr lang="pl-PL" b="1" dirty="0"/>
            </a:br>
            <a:r>
              <a:rPr lang="pl-PL" dirty="0"/>
              <a:t>z uwzględnieniem poniższych zasad.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 opracowania lub aktualizacji dokumentów i prac niezbędnych do przygotowania projektu m.in. studium wykonalności, dokumentacja techniczna, audyt energetyczny;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8119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2"/>
            </a:pPr>
            <a:r>
              <a:rPr lang="pl-PL" dirty="0"/>
              <a:t>koszty termomodernizacji budynku wynikające z audytu energetycznego, w tym koszty np.: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wymiany, przebudowy i modernizacji przegród zewnętrznych m.in. ścian zewnętrznych, stropów, poddasza, okien, drzwi,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modernizacji źródeł ciepła, polegającej na: </a:t>
            </a:r>
          </a:p>
          <a:p>
            <a:pPr lvl="2"/>
            <a:r>
              <a:rPr lang="pl-PL" dirty="0"/>
              <a:t>jego wymianie na źródła niskoemisyjne przede wszystkim OZE (np. na pompy ciepła w połączeniu z </a:t>
            </a:r>
            <a:r>
              <a:rPr lang="pl-PL" dirty="0" err="1"/>
              <a:t>fotowoltaiką</a:t>
            </a:r>
            <a:r>
              <a:rPr lang="pl-PL" dirty="0"/>
              <a:t>),</a:t>
            </a:r>
          </a:p>
          <a:p>
            <a:pPr lvl="2"/>
            <a:r>
              <a:rPr lang="pl-PL" dirty="0"/>
              <a:t>jego likwidacji i podłączeniu do sieci ciepłowniczej,</a:t>
            </a:r>
          </a:p>
          <a:p>
            <a:pPr lvl="2"/>
            <a:r>
              <a:rPr lang="pl-PL" dirty="0"/>
              <a:t>jego wymianie na źródło zasilane paliwem gazowym - po spełnieniu warunków określonych w SZOP,</a:t>
            </a:r>
          </a:p>
          <a:p>
            <a:pPr lvl="2"/>
            <a:r>
              <a:rPr lang="pl-PL" dirty="0"/>
              <a:t>jego wymianie na kotły spalające paliwa zawierające biomasę </a:t>
            </a:r>
            <a:br>
              <a:rPr lang="pl-PL" dirty="0"/>
            </a:br>
            <a:r>
              <a:rPr lang="pl-PL" dirty="0"/>
              <a:t>o wilgotności do 20% wyposażone w automatyczny podajnik paliwa - po spełnieniu warunków określonych w SZOP,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7819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W przypadku kotłowni wyposażonych w więcej, niż jeden kocioł wykorzystujący paliwa stałe, wymiana musi dotyczyć wszystkich z nich.</a:t>
            </a:r>
          </a:p>
          <a:p>
            <a:pPr marL="846871" lvl="1" indent="-342900">
              <a:lnSpc>
                <a:spcPct val="150000"/>
              </a:lnSpc>
              <a:buFont typeface="+mj-lt"/>
              <a:buAutoNum type="alphaLcParenR" startAt="3"/>
            </a:pPr>
            <a:r>
              <a:rPr lang="pl-PL" dirty="0"/>
              <a:t>modernizacji systemów grzewczo-wentylacyjnych z uwzględnieniem zastosowania wysokosprawnej rekuperacji energii,</a:t>
            </a:r>
          </a:p>
          <a:p>
            <a:pPr marL="846871" lvl="1" indent="-342900">
              <a:lnSpc>
                <a:spcPct val="150000"/>
              </a:lnSpc>
              <a:buFont typeface="+mj-lt"/>
              <a:buAutoNum type="alphaLcParenR" startAt="3"/>
            </a:pPr>
            <a:r>
              <a:rPr lang="pl-PL" dirty="0"/>
              <a:t>modernizacji instalacji wewnętrznej centralnego ogrzewania i ciepłej wody użytkowej;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0083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3"/>
            </a:pPr>
            <a:r>
              <a:rPr lang="pl-PL" dirty="0"/>
              <a:t>koszty funkcjonalnie powiązane z </a:t>
            </a:r>
            <a:r>
              <a:rPr lang="pl-PL" dirty="0" err="1"/>
              <a:t>termomodernizowanym</a:t>
            </a:r>
            <a:r>
              <a:rPr lang="pl-PL" dirty="0"/>
              <a:t> budynkiem </a:t>
            </a:r>
            <a:r>
              <a:rPr lang="pl-PL" b="1" dirty="0"/>
              <a:t>do 15% kosztów kwalifikowalnych projektu</a:t>
            </a:r>
            <a:r>
              <a:rPr lang="pl-PL" dirty="0"/>
              <a:t>, w tym koszty poniesione na: 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systemy zarządzania energią i wodą,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modernizację oświetlenia wewnętrznego ograniczającego zużycie energii elektrycznej,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błękitno-zieloną infrastrukturę, np. zielone dachy i ściany itp.,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likwidację barier architektonicznych, w szczególności w oparciu o projektowanie uniwersalne lub zastosowanie racjonalnego usprawnienia uwzględniającego potrzeby osób z niepełnosprawnościami (np. winda),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działania edukacyjne podnoszące świadomość użytkowników dot. efektywności energetycznej, w tym m.in. publikacje elektroniczne, koszty związane z organizacją spotkań,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inne prace budowlane np. związane z odtworzeniem stanu pierwotnego (remontem) lokali i pomieszczeń;</a:t>
            </a:r>
            <a:endParaRPr lang="pl-PL" dirty="0">
              <a:effectLst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1615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pl-PL" dirty="0"/>
              <a:t>koszt nadzoru inwestorskiego: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do 2% kosztów robót budowlanych i montażowych (kwalifikowalnych i niekwalifikowalnych) bez kontroli rozliczenia budowy,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do 3% kosztów robót budowlanych i montażowych (kwalifikowalnych i niekwalifikowalnych) z kontrolą rozliczenia budowy;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pl-PL" dirty="0"/>
              <a:t>koszt inżyniera kontraktu (wg wymagań FIDIC), inwestora zastępczego do 7% kosztów robót budowlanych i montażowych (kwalifikowalnych </a:t>
            </a:r>
            <a:br>
              <a:rPr lang="pl-PL" dirty="0"/>
            </a:br>
            <a:r>
              <a:rPr lang="pl-PL" dirty="0"/>
              <a:t>i niekwalifikowalnych);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pl-PL" dirty="0"/>
              <a:t>koszt nadzoru autorskiego do 15% kosztów dokumentacji projektowej związanej </a:t>
            </a:r>
            <a:br>
              <a:rPr lang="pl-PL" dirty="0"/>
            </a:br>
            <a:r>
              <a:rPr lang="pl-PL" dirty="0"/>
              <a:t>z realizowanym projektem;</a:t>
            </a:r>
          </a:p>
          <a:p>
            <a:pPr marL="0" lvl="0" indent="0">
              <a:buNone/>
            </a:pPr>
            <a:endParaRPr lang="pl-PL" dirty="0">
              <a:effectLst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121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7"/>
            </a:pPr>
            <a:r>
              <a:rPr lang="pl-PL" dirty="0"/>
              <a:t>koszty informacji i promocji w szczególności: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przygotowanie lub aktualizacja informacji lub zakładki na stronie internetowej poświęconej projektowi,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tablice informacyjne i pamiątkowe,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plakaty informacyjne w miejscu realizacji projektu,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koszt usługi zleconej w zakresie prowadzenia konta w mediach społecznościowych;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organizacja wydarzeń informacyjnych lub działań komunikacyjnych np. </a:t>
            </a:r>
            <a:br>
              <a:rPr lang="pl-PL" dirty="0"/>
            </a:br>
            <a:r>
              <a:rPr lang="pl-PL" dirty="0"/>
              <a:t>z udziałem Komisji Europejskiej (w tym m.in. najem sali, zapewnienie nagłośnienia , zakup cateringu, zakup reklamy w mediach dot. wydarzenia itp.).</a:t>
            </a:r>
          </a:p>
          <a:p>
            <a:pPr marL="0" lvl="0" indent="0">
              <a:buNone/>
            </a:pPr>
            <a:endParaRPr lang="pl-PL" dirty="0">
              <a:effectLst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7225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/>
              <a:t>Dopuszczalne jest, by część powierzchni użytkowej kwalifikowalnego budynku przeznaczona była na działalność o charakterze wspierającym główną funkcję budynku (np. sklepik z pamiątkami w muzeum, bufet w teatrze, stołówka lub punkt ksero w szkole, punkt kasowy w urzędzie, apteka w ośrodku zdrowia). Infrastrukturę taką uznaje się za infrastrukturę zwyczajową, a wydatki na nią poniesione  za kwalifikowalne pod warunkiem spełnienia zasad wskazanych powyżej.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Inne </a:t>
            </a:r>
            <a:r>
              <a:rPr lang="pl-PL" b="1" dirty="0"/>
              <a:t>przeznaczenie/funkcje</a:t>
            </a:r>
            <a:r>
              <a:rPr lang="pl-PL" dirty="0"/>
              <a:t> budynków/pomieszczeń niż </a:t>
            </a:r>
            <a:r>
              <a:rPr lang="pl-PL" b="1" dirty="0"/>
              <a:t>określone w SZOP </a:t>
            </a:r>
            <a:br>
              <a:rPr lang="pl-PL" b="1" dirty="0"/>
            </a:br>
            <a:r>
              <a:rPr lang="pl-PL" b="1" dirty="0"/>
              <a:t>i wskazane powyżej</a:t>
            </a:r>
            <a:r>
              <a:rPr lang="pl-PL" dirty="0"/>
              <a:t> w budynkach objętych wsparciem będzie skutkowało niekwalifikowaniem przyporządkowanych im wydatków </a:t>
            </a:r>
            <a:r>
              <a:rPr lang="pl-PL" b="1" dirty="0"/>
              <a:t>dotyczących</a:t>
            </a:r>
            <a:r>
              <a:rPr lang="pl-PL" dirty="0"/>
              <a:t> robót budowlano-montażowych, dokumentacji technicznej oraz audytów energetycznych. Wydatki wówczas są kwalifikowane w proporcji ustalanej jako powierzchnia kwalifikowana (powierzchnia użytkowa minus powierzchnia, o której mowa powyżej) do powierzchni użytkowej.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532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434" y="906463"/>
            <a:ext cx="8640381" cy="1080001"/>
          </a:xfrm>
        </p:spPr>
        <p:txBody>
          <a:bodyPr/>
          <a:lstStyle/>
          <a:p>
            <a:r>
              <a:rPr lang="pl-PL" dirty="0"/>
              <a:t>Zmiany w zakresie kwalifikowalności wydatków (1)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Zmiana podejścia w zakresie stosowania zasady zakazującego podwójnego dofinansowania.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Podwójne dofinansowanie oznacza w szczególności: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więcej niż jednokrotne przedstawienie do rozliczenia tego samego wydatku albo tej samej części wydatku </a:t>
            </a:r>
            <a:r>
              <a:rPr lang="pl-PL" b="1" dirty="0"/>
              <a:t>ze środków UE </a:t>
            </a:r>
            <a:r>
              <a:rPr lang="pl-PL" dirty="0"/>
              <a:t>w jakiejkolwiek formie (w szczególności dotacji, pożyczki, gwarancji/poręczenia).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spcBef>
                <a:spcPts val="2400"/>
              </a:spcBef>
              <a:buNone/>
            </a:pPr>
            <a:r>
              <a:rPr lang="pl-PL" u="sng" dirty="0"/>
              <a:t>Zmiana: </a:t>
            </a:r>
          </a:p>
          <a:p>
            <a:pPr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pl-PL" dirty="0"/>
              <a:t>brak cezury czasowej,</a:t>
            </a:r>
          </a:p>
          <a:p>
            <a:pPr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pl-PL" dirty="0"/>
              <a:t>wyłącznie ze środków UE.</a:t>
            </a:r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Działania 2.1 Efektywność energetyczna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podatek od towarów i usług (VAT)</a:t>
            </a:r>
            <a:r>
              <a:rPr lang="pl-PL" dirty="0"/>
              <a:t>;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koszty pośrednie </a:t>
            </a:r>
            <a:r>
              <a:rPr lang="pl-PL" dirty="0"/>
              <a:t>o których mowa w Podrozdziale 3.12 Wytycznych </a:t>
            </a:r>
            <a:r>
              <a:rPr lang="pl-PL" dirty="0" err="1"/>
              <a:t>MFiPR</a:t>
            </a:r>
            <a:r>
              <a:rPr lang="pl-PL" dirty="0"/>
              <a:t> dotyczących kwalifikowalności wydatków na lata 2021-2027;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koszty wynagrodzeń personelu bezpośredniego </a:t>
            </a:r>
            <a:r>
              <a:rPr lang="pl-PL" dirty="0"/>
              <a:t>beneficjenta/partnerów;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robót, które nie wynikają bezpośrednio z </a:t>
            </a:r>
            <a:r>
              <a:rPr lang="pl-PL" b="1" dirty="0"/>
              <a:t>audytu energetycznego </a:t>
            </a:r>
            <a:br>
              <a:rPr lang="pl-PL" b="1" dirty="0"/>
            </a:br>
            <a:r>
              <a:rPr lang="pl-PL" dirty="0"/>
              <a:t>z wyłączeniem kosztów powiązanych z </a:t>
            </a:r>
            <a:r>
              <a:rPr lang="pl-PL" dirty="0" err="1"/>
              <a:t>termomodernizowanym</a:t>
            </a:r>
            <a:r>
              <a:rPr lang="pl-PL" dirty="0"/>
              <a:t> budynkiem, wyszczególnionych w pkt. 3 Wydatków kwalifikowalnych;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wymiany indywidulanego źródła ciepła innego niż zasilane paliwem stałym;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wymiany starszych urządzeń zasilanych paliwami gazowymi na nowsze;</a:t>
            </a:r>
          </a:p>
          <a:p>
            <a:pPr marL="342900" lvl="0" indent="-34290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5202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Działania 2.1 Efektywność energetyczna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koszty wymiany źródła ciepła na kotły spalające paliwa zawierające biomasę </a:t>
            </a:r>
            <a:br>
              <a:rPr lang="pl-PL" dirty="0"/>
            </a:br>
            <a:r>
              <a:rPr lang="pl-PL" dirty="0"/>
              <a:t>o wilgotności powyżej 20% posiadające możliwość zainstalowania rusztu awaryjnego oraz niewyposażone w automatyczny podajnik;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koszty wymiany źródła ciepła innego niż zasilanego paliwem stałym kopalnym na źródło gazowe;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koszty zakupu wyposażenia pomieszczeń i lokali w budynku, np. mebli, sprzętu AGD i RTV;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pl-PL" dirty="0"/>
              <a:t>koszty zakupu gadżetów (np. długopisów, notesów, kubków, urządzeń pamięci przenośnej typu pendrive, plecaków itp.);</a:t>
            </a:r>
          </a:p>
          <a:p>
            <a:pPr marL="342900" lvl="0" indent="-34290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4686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Działania 2.1 Efektywność energetyczna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 startAt="11"/>
            </a:pPr>
            <a:r>
              <a:rPr lang="pl-PL" dirty="0"/>
              <a:t>koszty publikacji papierowych (np. folderów, ulotek) za wyjątkiem szczególnie uzasadnionych sytuacji np. publikacje papierowe skierowane do osób starszych oraz z niepełnosprawnościami;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11"/>
            </a:pPr>
            <a:r>
              <a:rPr lang="pl-PL" dirty="0"/>
              <a:t>koszty zakupu środków trwałych i wartości niematerialnych i prawnych niepodlegających amortyzacji oraz nieujętych w ewidencji środków trwałych oraz wartości niematerialnych i prawnych;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11"/>
            </a:pPr>
            <a:r>
              <a:rPr lang="pl-PL" dirty="0"/>
              <a:t>wydatki wyszczególnione w Podrozdziale 2.3 Wytycznych </a:t>
            </a:r>
            <a:r>
              <a:rPr lang="pl-PL" dirty="0" err="1"/>
              <a:t>MFiPR</a:t>
            </a:r>
            <a:r>
              <a:rPr lang="pl-PL" dirty="0"/>
              <a:t> dotyczących kwalifikowalności wydatków na lata 2021-2027.</a:t>
            </a:r>
          </a:p>
          <a:p>
            <a:pPr marL="342900" lvl="0" indent="-34290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5503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Projekt, którego łączny koszt wyrażony w PLN nie przekracza </a:t>
            </a:r>
            <a:r>
              <a:rPr lang="pl-PL" b="1" dirty="0"/>
              <a:t>200 tys. EUR </a:t>
            </a:r>
            <a:r>
              <a:rPr lang="pl-PL" dirty="0"/>
              <a:t>w dniu zawarcia umowy o dofinansowanie projektu (do przeliczenia łącznego kosztu projektu stosuje się kurs Europejskiego Banku Centralnego z przedostatniego dnia kwotowania Komisji Europejskiej w miesiącu poprzedzającym miesiąc, w którym ogłoszono nabór) </a:t>
            </a:r>
            <a:r>
              <a:rPr lang="pl-PL" b="1" dirty="0"/>
              <a:t>rozliczany jest obligatoryjnie za pomocą uproszczonych metod rozliczania </a:t>
            </a:r>
            <a:br>
              <a:rPr lang="pl-PL" b="1" dirty="0"/>
            </a:br>
            <a:r>
              <a:rPr lang="pl-PL" b="1" dirty="0"/>
              <a:t>w oparciu o art. 53 ust. 3 lit. b rozporządzenia ogólnego, tj. projekt budżetu ustalany indywidualnie i uzgadniany ex </a:t>
            </a:r>
            <a:r>
              <a:rPr lang="pl-PL" b="1" dirty="0" err="1"/>
              <a:t>ante</a:t>
            </a:r>
            <a:r>
              <a:rPr lang="pl-PL" b="1" dirty="0"/>
              <a:t>. 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2557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Wnioskodawca przygotowuje Sekcję IV Zadania i V Budżet projektu w oparciu o kwoty poszczególnych zadań, których </a:t>
            </a:r>
            <a:r>
              <a:rPr lang="pl-PL" b="1" dirty="0"/>
              <a:t>staranną oraz rzetelną kalkulację kosztów </a:t>
            </a:r>
            <a:r>
              <a:rPr lang="pl-PL" dirty="0"/>
              <a:t>należy zawrzeć w Opisie i uzasadnieniu zadania. Na całkowitą wartość projektu składa się suma wartości wszystkich zadań projektu.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Wnioskodawca z </a:t>
            </a:r>
            <a:r>
              <a:rPr lang="pl-PL" b="1" dirty="0"/>
              <a:t>należytą starannością ustala zadania oraz ich zakres (przedmiot danego zadania) w oparciu o planowane zamówienia</a:t>
            </a:r>
            <a:r>
              <a:rPr lang="pl-PL" dirty="0"/>
              <a:t>. </a:t>
            </a:r>
            <a:r>
              <a:rPr lang="pl-PL" b="1" dirty="0"/>
              <a:t>Zadanie rozumie się jako najmniejszą, niepodzielną część zakresu projektu</a:t>
            </a:r>
            <a:r>
              <a:rPr lang="pl-PL" dirty="0"/>
              <a:t>, którą należy scharakteryzować co do przedmiotu i określić jej parametry liczbowe (np. powierzchnia/liczba sztuk/</a:t>
            </a:r>
            <a:r>
              <a:rPr lang="pl-PL" dirty="0" err="1"/>
              <a:t>itp</a:t>
            </a:r>
            <a:r>
              <a:rPr lang="pl-PL" dirty="0"/>
              <a:t>). Zadanie stanowi moduł, w ramach którego nie można będzie dokonywać zmian.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6614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Na potrzeby przygotowania wniosku o dofinansowanie w aplikacji WOD 2021: 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sz="2400" b="1" dirty="0"/>
              <a:t>1 zadanie = 1 zamówienie = 1 kwota ryczałtowa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/>
              <a:t>Określenie wartości kwoty ryczałtowej dla zadania odbywa się na podstawie: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Kosztorysów inwestorskich lub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Analizy ofert potencjalnych wykonawców zamówienia.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0360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Wnioskodawca dokonuje analizy rynku i przedstawia minimum 3 oferty najkorzystniejsze rynkowo, od potencjalnych wykonawców, z punktu widzenia realizacji projektu, chyba że na rynku nie występuje tylu oferentów.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Najkorzystniejsza oferta to ta, która przedstawia najkorzystniejszy bilans ceny lub kosztu i innych kryteriów odnoszących się do przedmiotu zamówienia albo oferta </a:t>
            </a:r>
            <a:br>
              <a:rPr lang="pl-PL" dirty="0"/>
            </a:br>
            <a:r>
              <a:rPr lang="pl-PL" dirty="0"/>
              <a:t>z najniższą ceną lub kosztem, gdy jedynym kryterium oceny jest cena lub koszt.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5215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Miernik wykonania zadania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b="1" dirty="0"/>
              <a:t>1 zadanie = 1 kwota ryczałtowa = 1 miernik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Do każdego zadania Wnioskodawca przypisuje </a:t>
            </a:r>
            <a:r>
              <a:rPr lang="pl-PL" b="1" dirty="0"/>
              <a:t>jeden miernik wraz z określeniem jego wartości</a:t>
            </a:r>
            <a:r>
              <a:rPr lang="pl-PL" dirty="0"/>
              <a:t>, zgodnie z przedmiotem i charakterem zadania. Miernik rozumiany jest jako narzędzie pomiarowe, które odzwierciedla istotę i zakres zadania oraz służy jednoznacznemu stwierdzeniu, czy Wnioskodawca/Beneficjent zrealizował zaplanowane zadanie w całości.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Miernik nie może być zdefiniowany w sposób zbyt ogólny</a:t>
            </a:r>
            <a:r>
              <a:rPr lang="pl-PL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7981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W odniesieniu do każdego miernika należy wskazać </a:t>
            </a:r>
            <a:r>
              <a:rPr lang="pl-PL" b="1" dirty="0"/>
              <a:t>adekwatne dokumenty lub inne dowody</a:t>
            </a:r>
            <a:r>
              <a:rPr lang="pl-PL" dirty="0"/>
              <a:t>, na podstawie których można zweryfikować, czy </a:t>
            </a:r>
            <a:r>
              <a:rPr lang="pl-PL" b="1" dirty="0"/>
              <a:t>miernik został osiągnięty</a:t>
            </a:r>
            <a:r>
              <a:rPr lang="pl-PL" dirty="0"/>
              <a:t>, np. protokół odbioru, dowód księgowy nabycia towaru, specyfikacje, dokumentacja techniczna, licencje, dokumentacja powykonawcza, dokumentacja fotograficzna, ewidencja środków trwałych/ewidencja wyposażenia itp. </a:t>
            </a:r>
          </a:p>
          <a:p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Na etapie rozliczania mierników i całego projektu Beneficjent będzie zobowiązany do załączenia w/w dokumentów w systemie teleinformatycznym CST2021.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919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Wykonanie zadania </a:t>
            </a: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Całkowite lub częściowe niezrealizowanie zadania i tym samym nieosiągnięcie wartości miernika spowoduje, że kwota ryczałtowa zostanie uznana za niekwalifikowalną.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Ponadto w przypadku rażąco niskiej jakości wykonania zadania, miernik zostanie uznany za niezrealizowany, a wydatki w ramach danej kwoty ryczałtowej uznane zostaną za niekwalifikowalne. 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591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CD1810-E3B3-4661-A24E-C3BBEEC5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l-PL" dirty="0"/>
              <a:t>Zmiany w zakresie kwalifikowalności wydatków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6B2540-956C-4EED-A835-215BEA77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Zamówienia nie objęte ustawą Prawo zamówień publicznych</a:t>
            </a:r>
          </a:p>
          <a:p>
            <a:pPr>
              <a:spcBef>
                <a:spcPts val="4200"/>
              </a:spcBef>
              <a:buClrTx/>
              <a:buFont typeface="Arial" panose="020B0604020202020204" pitchFamily="34" charset="0"/>
              <a:buChar char="•"/>
            </a:pPr>
            <a:r>
              <a:rPr lang="pl-PL" b="1" dirty="0"/>
              <a:t>Rezygnacja z procedury rozeznania rynku</a:t>
            </a:r>
            <a:r>
              <a:rPr lang="pl-PL" dirty="0"/>
              <a:t>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/>
              <a:t>Zasada konkurencyjności dla zamówienia o wartości szacunkowej </a:t>
            </a:r>
            <a:br>
              <a:rPr lang="pl-PL" dirty="0"/>
            </a:br>
            <a:r>
              <a:rPr lang="pl-PL" dirty="0"/>
              <a:t>od 50.000 zł netto.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/>
              <a:t>Komunikacja ZAMAWIAJĄCY - OFERENT wyłącznie za pośrednictwem BK2021.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EFFC9E5-B5D6-464C-A68D-4BFA6355F5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6707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/>
              <a:t>Osiągnięcie miernika stanowi potwierdzenie zrealizowania zadania</a:t>
            </a:r>
            <a:r>
              <a:rPr lang="pl-PL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Rozliczenie kwoty ryczałtowej na podstawie wybranego miernika ma zawsze charakter zero jedynkowy (spełnił - nie spełnił), tzn. niezrealizowanie miernika w całości (nieosiągnięcie celu) powoduje, że dofinansowanie nie zostanie wypłacone (kwota ryczałtowa jest niekwalifikowalna). Jeżeli miernik (cel) został osiągnięty w całości, kwota ryczałtowa jest kwalifikowalna i dofinansowanie jest wypłacane, </a:t>
            </a:r>
            <a:br>
              <a:rPr lang="pl-PL" dirty="0"/>
            </a:br>
            <a:r>
              <a:rPr lang="pl-PL" dirty="0"/>
              <a:t>z uwzględnieniem obowiązującego w projekcie poziomu dofinansowania </a:t>
            </a:r>
            <a:br>
              <a:rPr lang="pl-PL" dirty="0"/>
            </a:br>
            <a:r>
              <a:rPr lang="pl-PL" dirty="0"/>
              <a:t>i wymaganego wkładu własnego.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058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(9)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Beneficjent jest zwolniony z obowiązku dokumentowania poniesionych wydatków </a:t>
            </a:r>
            <a:br>
              <a:rPr lang="pl-PL" dirty="0"/>
            </a:br>
            <a:r>
              <a:rPr lang="pl-PL" dirty="0"/>
              <a:t>w projekcie. </a:t>
            </a:r>
            <a:r>
              <a:rPr lang="pl-PL" b="1" dirty="0"/>
              <a:t>Kwoty rozliczone na podstawie metody uproszczonej uważa się za poniesione</a:t>
            </a:r>
            <a:r>
              <a:rPr lang="pl-PL" dirty="0"/>
              <a:t>. </a:t>
            </a:r>
            <a:r>
              <a:rPr lang="pl-PL" b="1" dirty="0"/>
              <a:t>Nie ma obowiązku gromadzenia faktur i innych dokumentów księgowych </a:t>
            </a:r>
            <a:r>
              <a:rPr lang="pl-PL" dirty="0"/>
              <a:t>o równoważnej wartości dowodowej na potwierdzenie poniesienia wydatku w ramach projektu.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Stosowanie uproszczonych metod rozliczania wydatków nie zwalnia Wnioskodawcy/Beneficjenta ze stosowania wszystkich przepisów prawa, którym podlega, w tym m.in. ustawy o rachunkowości, ustawy o podatku dochodowym, ustawy o podatku od towarów i usług, ustawy o finansach publicznych, ustawy Prawo zamówień publicznych i ustawy Prawo budowlane.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4148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Zasady przygotowania projektu budżetu (art. 53 ust. 3. lit. b.)</a:t>
            </a:r>
            <a:br>
              <a:rPr lang="pl-PL" sz="2000" dirty="0"/>
            </a:br>
            <a:r>
              <a:rPr lang="pl-PL" sz="2000" dirty="0"/>
              <a:t>dla Działania 2.1 Efektywność energetyczna (10)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Ze względu na charakter i specyfikę rozliczania projektu, po podpisaniu umowy o dofinansowanie projektu tylko w uzasadnionych przypadkach, </a:t>
            </a:r>
            <a:r>
              <a:rPr lang="pl-PL" dirty="0"/>
              <a:t>wynikających </a:t>
            </a:r>
            <a:br>
              <a:rPr lang="pl-PL" dirty="0"/>
            </a:br>
            <a:r>
              <a:rPr lang="pl-PL" dirty="0"/>
              <a:t>np. z siły wyższej lub ze zmian parametrów związanych z postępem technologicznym, dopuszcza się zmiany w zakresie zadań. Każda zmiana musi być zatwierdzona przez Instytucję Zarządzającą, w przeciwnym wypadku koszt takiego zadania, w którym wystąpiła nieuzasadniona zmiana, w całości będzie uznany jako niekwalifikowalny.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0551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5">
            <a:extLst>
              <a:ext uri="{FF2B5EF4-FFF2-40B4-BE49-F238E27FC236}">
                <a16:creationId xmlns:a16="http://schemas.microsoft.com/office/drawing/2014/main" id="{0C844E39-9733-4DAC-A4D6-71E1EBF9D801}"/>
              </a:ext>
            </a:extLst>
          </p:cNvPr>
          <p:cNvSpPr txBox="1">
            <a:spLocks/>
          </p:cNvSpPr>
          <p:nvPr/>
        </p:nvSpPr>
        <p:spPr>
          <a:xfrm>
            <a:off x="1609874" y="3779837"/>
            <a:ext cx="7559675" cy="79208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355454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59BE03-C672-4DFA-BFEB-C44EAA9D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w zakresie kwalifikowalności wydatków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A8BB46-F873-493B-A25B-056F171E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Podrozdział 3.2 Zasada konkurencyjności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Sekcja 3.2.3 Ogłoszenia</a:t>
            </a:r>
          </a:p>
          <a:p>
            <a:pPr marL="342900" indent="-342900">
              <a:lnSpc>
                <a:spcPct val="150000"/>
              </a:lnSpc>
              <a:spcBef>
                <a:spcPts val="3000"/>
              </a:spcBef>
              <a:buClrTx/>
              <a:buFont typeface="+mj-lt"/>
              <a:buAutoNum type="arabicPeriod"/>
            </a:pPr>
            <a:r>
              <a:rPr lang="pl-PL" dirty="0"/>
              <a:t>Komunikacja w postępowaniu o udzielenie zamówienia, w tym ogłoszenie zapytania ofertowego, składanie ofert, wymiana informacji między zamawiającym a wykonawcą oraz przekazywanie dokumentów i oświadczeń odbywa się pisemnie za pomocą BK2021, z zastrzeżeniem pkt 2 i 3.</a:t>
            </a:r>
          </a:p>
          <a:p>
            <a:pPr marL="342900" indent="-342900">
              <a:lnSpc>
                <a:spcPct val="150000"/>
              </a:lnSpc>
              <a:buClrTx/>
              <a:buFont typeface="+mj-lt"/>
              <a:buAutoNum type="arabicPeriod" startAt="4"/>
            </a:pPr>
            <a:r>
              <a:rPr lang="pl-PL" dirty="0"/>
              <a:t>W przypadku gdy </a:t>
            </a:r>
            <a:r>
              <a:rPr lang="pl-PL" b="1" dirty="0"/>
              <a:t>wnioskodawca rozpoczyna realizację projektu </a:t>
            </a:r>
            <a:r>
              <a:rPr lang="pl-PL" dirty="0"/>
              <a:t>na własne ryzyko </a:t>
            </a:r>
            <a:r>
              <a:rPr lang="pl-PL" b="1" dirty="0"/>
              <a:t>przed podpisaniem umowy o dofinansowanie</a:t>
            </a:r>
            <a:r>
              <a:rPr lang="pl-PL" dirty="0"/>
              <a:t> projektu, </a:t>
            </a:r>
            <a:r>
              <a:rPr lang="pl-PL" b="1" dirty="0"/>
              <a:t>upublicznia zapytanie ofertowe w sposób określony w pkt 1.</a:t>
            </a: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DO CZASU OGŁOSZENIA KONKURSÓW 21-27: </a:t>
            </a:r>
            <a:r>
              <a:rPr lang="pl-PL" b="1" dirty="0"/>
              <a:t>POPT.21.27.00-IZ.00-00-001/21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45D58E8-D880-4AFE-8374-034B4DC4E2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565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AE59C7-A3E1-48F3-8D4B-F8050AD5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w zakresie kwalifikowalności wydatków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72F4DF-BB0B-4AAE-910B-2D07E2F09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Okres kwalifikowalności wydatków </a:t>
            </a:r>
          </a:p>
          <a:p>
            <a:pPr marL="0" indent="0">
              <a:lnSpc>
                <a:spcPct val="150000"/>
              </a:lnSpc>
              <a:spcBef>
                <a:spcPts val="2400"/>
              </a:spcBef>
              <a:buNone/>
            </a:pPr>
            <a:r>
              <a:rPr lang="pl-PL" dirty="0"/>
              <a:t>Okres kwalifikowalności wydatków w ramach projektu określony jest w umowie </a:t>
            </a:r>
            <a:br>
              <a:rPr lang="pl-PL" dirty="0"/>
            </a:br>
            <a:r>
              <a:rPr lang="pl-PL" dirty="0"/>
              <a:t>o dofinansowanie projektu.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pl-PL" dirty="0"/>
              <a:t>Początkiem okresu kwalifikowalności wydatków jest </a:t>
            </a:r>
            <a:r>
              <a:rPr lang="pl-PL" b="1" dirty="0"/>
              <a:t>1 stycznia 2021 r</a:t>
            </a:r>
            <a:r>
              <a:rPr lang="pl-PL" dirty="0"/>
              <a:t>., </a:t>
            </a:r>
            <a:br>
              <a:rPr lang="pl-PL" dirty="0"/>
            </a:br>
            <a:r>
              <a:rPr lang="pl-PL" dirty="0"/>
              <a:t>z zastrzeżeniem zasad określonych dla pomocy publicznej.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pl-PL" dirty="0"/>
              <a:t>Końcową datą kwalifikowalności wydatków jest </a:t>
            </a:r>
            <a:r>
              <a:rPr lang="pl-PL" b="1" dirty="0"/>
              <a:t>31 grudnia 2029 r.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FCA0B9-BD4A-425F-8A41-0672CB0B76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92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13A203-84B8-47CD-A8DA-F612808D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51F435-8BA0-4BA4-A305-8F9E143FA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3600" b="1" dirty="0"/>
              <a:t>Rozwój systemów ciepłowniczych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4F72455-F0F9-4920-83A9-2F07822C5C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271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Wydatek jest kwalifikowalny jeżeli spełnia </a:t>
            </a:r>
            <a:r>
              <a:rPr lang="pl-PL" dirty="0"/>
              <a:t>ogólne </a:t>
            </a:r>
            <a:r>
              <a:rPr lang="pl-PL" b="1" dirty="0"/>
              <a:t>warunki kwalifikowalności określone w Podrozdziale 2.2 Wytycznych</a:t>
            </a:r>
            <a:r>
              <a:rPr lang="pl-PL" dirty="0"/>
              <a:t> Ministra Funduszy i Polityki Regionalnej (dalej: </a:t>
            </a:r>
            <a:r>
              <a:rPr lang="pl-PL" dirty="0" err="1"/>
              <a:t>MFiPR</a:t>
            </a:r>
            <a:r>
              <a:rPr lang="pl-PL" dirty="0"/>
              <a:t>) </a:t>
            </a:r>
            <a:r>
              <a:rPr lang="pl-PL" b="1" dirty="0"/>
              <a:t>dotyczących kwalifikowalności wydatków na lata 2021-2027 </a:t>
            </a:r>
            <a:br>
              <a:rPr lang="pl-PL" b="1" dirty="0"/>
            </a:br>
            <a:r>
              <a:rPr lang="pl-PL" dirty="0"/>
              <a:t>z uwzględnieniem poniższych zasad.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koszt opracowania lub aktualizacji dokumentów i prac niezbędnych do przygotowania projektu m.in. studium wykonalności, dokumentacja techniczna, audyt energetyczny;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dirty="0"/>
              <a:t>koszt przebudowy lokalnych źródeł ciepła wykorzystujących paliwa stałe na źródła ciepła i/lub energii elektrycznej zasilane odnawialnymi źródłami energii oraz paliwami gazowymi (kogeneracja i </a:t>
            </a:r>
            <a:r>
              <a:rPr lang="pl-PL" dirty="0" err="1"/>
              <a:t>trigeneracja</a:t>
            </a:r>
            <a:r>
              <a:rPr lang="pl-PL" dirty="0"/>
              <a:t> w </a:t>
            </a:r>
            <a:r>
              <a:rPr lang="pl-PL" dirty="0" err="1"/>
              <a:t>zdalaczynnych</a:t>
            </a:r>
            <a:r>
              <a:rPr lang="pl-PL" dirty="0"/>
              <a:t> systemach ciepłowniczych) do 5 </a:t>
            </a:r>
            <a:r>
              <a:rPr lang="pl-PL" dirty="0" err="1"/>
              <a:t>MWt</a:t>
            </a:r>
            <a:r>
              <a:rPr lang="pl-PL" dirty="0"/>
              <a:t> i do 2 </a:t>
            </a:r>
            <a:r>
              <a:rPr lang="pl-PL" dirty="0" err="1"/>
              <a:t>MWe</a:t>
            </a:r>
            <a:r>
              <a:rPr lang="pl-PL" dirty="0"/>
              <a:t> mocy zamówionej;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945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3"/>
            </a:pPr>
            <a:r>
              <a:rPr lang="pl-PL" dirty="0"/>
              <a:t>koszty budowy, rozbudowy, przebudowy sieci ciepłowniczych lub chłodniczych wraz z magazynami ciepła – inwestycje do 5 MW mocy zamówionej, przyłączami </a:t>
            </a:r>
            <a:br>
              <a:rPr lang="pl-PL" dirty="0"/>
            </a:br>
            <a:r>
              <a:rPr lang="pl-PL" dirty="0"/>
              <a:t>i węzłami cieplnymi; 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pl-PL" dirty="0"/>
              <a:t>koszty podłączenia do sieci ciepłowniczej lub gazowej obiektów, w których likwidowane są źródła na paliwa stałe (w tym niezbędna rozbudowa sieci ciepłowniczej oraz likwidacja źródeł ciepła);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pl-PL" dirty="0"/>
              <a:t>koszt nadzoru inwestorskiego: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do 2% kosztów robót budowlanych i montażowych (kwalifikowalnych i niekwalifikowalnych) bez kontroli rozliczenia budowy,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do 3% kosztów robót budowlanych i montażowych (kwalifikowalnych i niekwalifikowalnych) z kontrolą rozliczenia budowy;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pl-PL" dirty="0"/>
              <a:t>koszt inżyniera kontraktu (wg wymagań FIDIC), inwestora zastępczego do 7% kosztów robót budowlanych i montażowych (kwalifikowalnych </a:t>
            </a:r>
            <a:br>
              <a:rPr lang="pl-PL" dirty="0"/>
            </a:br>
            <a:r>
              <a:rPr lang="pl-PL" dirty="0"/>
              <a:t>i niekwalifikowalnych);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8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2.1 Efektywność energetyczna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7"/>
            </a:pPr>
            <a:r>
              <a:rPr lang="pl-PL" dirty="0"/>
              <a:t>koszt nadzoru autorskiego do 15% kosztów dokumentacji projektowej związanej </a:t>
            </a:r>
            <a:br>
              <a:rPr lang="pl-PL" dirty="0"/>
            </a:br>
            <a:r>
              <a:rPr lang="pl-PL" dirty="0"/>
              <a:t>z realizowanym projektem;</a:t>
            </a:r>
            <a:endParaRPr lang="pl-PL" sz="1600" dirty="0"/>
          </a:p>
          <a:p>
            <a:pPr marL="342900" lvl="0" indent="-342900">
              <a:buFont typeface="+mj-lt"/>
              <a:buAutoNum type="arabicPeriod" startAt="7"/>
            </a:pPr>
            <a:r>
              <a:rPr lang="pl-PL" dirty="0"/>
              <a:t>koszty informacji i promocji w szczególności:</a:t>
            </a:r>
            <a:endParaRPr lang="pl-PL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przygotowanie lub aktualizacja informacji lub zakładki na stronie internetowej poświęconej projektowi,</a:t>
            </a:r>
            <a:endParaRPr lang="pl-PL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tablice informacyjne i pamiątkowe,</a:t>
            </a:r>
            <a:endParaRPr lang="pl-PL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plakaty informacyjne w miejscu realizacji projektu,</a:t>
            </a:r>
            <a:endParaRPr lang="pl-PL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koszt usługi zleconej w zakresie prowadzenia kont w mediach społecznościowych,</a:t>
            </a:r>
            <a:endParaRPr lang="pl-PL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organizacja wydarzeń informacyjnych lub działań komunikacyjnych </a:t>
            </a:r>
            <a:br>
              <a:rPr lang="pl-PL" dirty="0"/>
            </a:br>
            <a:r>
              <a:rPr lang="pl-PL" dirty="0"/>
              <a:t>np. z udziałem Komisji Europejskiej (w tym m.in. najem sali, zapewnienie nagłośnienia, zakup cateringu, zakup reklamy w mediach dot. wydarzenia itp.).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97474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1095</TotalTime>
  <Words>2861</Words>
  <Application>Microsoft Office PowerPoint</Application>
  <PresentationFormat>Niestandardowy</PresentationFormat>
  <Paragraphs>200</Paragraphs>
  <Slides>33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7" baseType="lpstr">
      <vt:lpstr>Arial</vt:lpstr>
      <vt:lpstr>Calibri</vt:lpstr>
      <vt:lpstr>Open Sans</vt:lpstr>
      <vt:lpstr>Motyw pakietu Office</vt:lpstr>
      <vt:lpstr>Kwalifikowalność wydatków. 2.1 Efektywność energetyczna w zakresie: - poprawy efektywności energetycznej - systemów ciepłowniczych</vt:lpstr>
      <vt:lpstr>Zmiany w zakresie kwalifikowalności wydatków (1)</vt:lpstr>
      <vt:lpstr>Zmiany w zakresie kwalifikowalności wydatków (2)</vt:lpstr>
      <vt:lpstr>Zmiany w zakresie kwalifikowalności wydatków (3)</vt:lpstr>
      <vt:lpstr>Zmiany w zakresie kwalifikowalności wydatków (4)</vt:lpstr>
      <vt:lpstr>Kwalifikowalności wydatków  dla Działania 2.1 Efektywność energetyczna (1)</vt:lpstr>
      <vt:lpstr>Kwalifikowalności wydatków  dla Działania 2.1 Efektywność energetyczna (2)</vt:lpstr>
      <vt:lpstr>Kwalifikowalności wydatków  dla Działania 2.1 Efektywność energetyczna (3)</vt:lpstr>
      <vt:lpstr>Kwalifikowalności wydatków  dla Działania 2.1 Efektywność energetyczna (4)</vt:lpstr>
      <vt:lpstr>Wydatki niekwalifikowalne dla Działania 2.1 Efektywność energetyczna (1)</vt:lpstr>
      <vt:lpstr>Wydatki niekwalifikowalne dla Działania 2.1 Efektywność energetyczna (2)</vt:lpstr>
      <vt:lpstr>Kwalifikowalności wydatków  dla Działania 2.1 Efektywność energetyczna (1)</vt:lpstr>
      <vt:lpstr>Kwalifikowalności wydatków  dla Działania 2.1 Efektywność energetyczna (2)</vt:lpstr>
      <vt:lpstr>Kwalifikowalności wydatków  dla Działania 2.1 Efektywność energetyczna (3)</vt:lpstr>
      <vt:lpstr>Kwalifikowalności wydatków  dla Działania 2.1 Efektywność energetyczna (4)</vt:lpstr>
      <vt:lpstr>Kwalifikowalności wydatków  dla Działania 2.1 Efektywność energetyczna (5)</vt:lpstr>
      <vt:lpstr>Kwalifikowalności wydatków  dla Działania 2.1 Efektywność energetyczna (6)</vt:lpstr>
      <vt:lpstr>Kwalifikowalności wydatków  dla Działania 2.1 Efektywność energetyczna (7)</vt:lpstr>
      <vt:lpstr>Kwalifikowalności wydatków  dla Działania 2.1 Efektywność energetyczna (8)</vt:lpstr>
      <vt:lpstr>Wydatki niekwalifikowalne dla Działania 2.1 Efektywność energetyczna (1)</vt:lpstr>
      <vt:lpstr>Wydatki niekwalifikowalne dla Działania 2.1 Efektywność energetyczna (2)</vt:lpstr>
      <vt:lpstr>Wydatki niekwalifikowalne dla Działania 2.1 Efektywność energetyczna (3)</vt:lpstr>
      <vt:lpstr>Zasady przygotowania projektu budżetu (art. 53 ust. 3. lit. b.) dla Działania 2.1 Efektywność energetyczna (1)</vt:lpstr>
      <vt:lpstr>Zasady przygotowania projektu budżetu (art. 53 ust. 3. lit. b.) dla Działania 2.1 Efektywność energetyczna (2)</vt:lpstr>
      <vt:lpstr>Zasady przygotowania projektu budżetu (art. 53 ust. 3. lit. b.) dla Działania 2.1 Efektywność energetyczna (3)</vt:lpstr>
      <vt:lpstr>Zasady przygotowania projektu budżetu (art. 53 ust. 3. lit. b.) dla Działania 2.1 Efektywność energetyczna (4)</vt:lpstr>
      <vt:lpstr>Zasady przygotowania projektu budżetu (art. 53 ust. 3. lit. b.) dla Działania 2.1 Efektywność energetyczna (5)</vt:lpstr>
      <vt:lpstr>Zasady przygotowania projektu budżetu (art. 53 ust. 3. lit. b.) dla Działania 2.1 Efektywność energetyczna (6)</vt:lpstr>
      <vt:lpstr>Zasady przygotowania projektu budżetu (art. 53 ust. 3. lit. b.) dla Działania 2.1 Efektywność energetyczna (7)</vt:lpstr>
      <vt:lpstr>Zasady przygotowania projektu budżetu (art. 53 ust. 3. lit. b.) dla Działania 2.1 Efektywność energetyczna (8)</vt:lpstr>
      <vt:lpstr>Zasady przygotowania projektu budżetu (art. 53 ust. 3. lit. b.) dla Działania 2.1 Efektywność energetyczna (9)</vt:lpstr>
      <vt:lpstr>Zasady przygotowania projektu budżetu (art. 53 ust. 3. lit. b.) dla Działania 2.1 Efektywność energetyczna (10)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Reszka Rafał</cp:lastModifiedBy>
  <cp:revision>55</cp:revision>
  <cp:lastPrinted>2024-01-24T08:48:17Z</cp:lastPrinted>
  <dcterms:created xsi:type="dcterms:W3CDTF">2022-06-22T09:40:44Z</dcterms:created>
  <dcterms:modified xsi:type="dcterms:W3CDTF">2024-03-12T13:58:17Z</dcterms:modified>
</cp:coreProperties>
</file>